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7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5" r:id="rId1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0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3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3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1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7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6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1049" y="1978401"/>
            <a:ext cx="8720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Ch.5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Metrology for Fourier Transform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431614" y="3681553"/>
            <a:ext cx="62982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Withawat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Withayachumnankul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Bernd M. Fischer, and Derek Abbott</a:t>
            </a: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Metrology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Encoders, Synchronizing, and Time-Stamping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1277481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Stage motors are often controlled in either open or closed loop.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Open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assumption</a:t>
            </a:r>
            <a:r>
              <a:rPr lang="en-US" altLang="ko-KR" sz="2000" dirty="0" smtClean="0"/>
              <a:t> that the speed imparted to the stage is exact.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The speed of a stage will not be uniform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Closed Loop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3333FF"/>
                </a:solidFill>
              </a:rPr>
              <a:t>an optical encoder</a:t>
            </a:r>
            <a:r>
              <a:rPr lang="en-US" altLang="ko-KR" sz="2000" dirty="0" smtClean="0"/>
              <a:t> with feedback to the controller allows correction to be made for nonlinear motions in the stage drive.</a:t>
            </a:r>
          </a:p>
        </p:txBody>
      </p:sp>
    </p:spTree>
    <p:extLst>
      <p:ext uri="{BB962C8B-B14F-4D97-AF65-F5344CB8AC3E}">
        <p14:creationId xmlns:p14="http://schemas.microsoft.com/office/powerpoint/2010/main" val="30348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Instrument Line Function: A Spectral Resolution Limitation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resolution of the spectrometer is related to the maximum </a:t>
            </a:r>
            <a:r>
              <a:rPr lang="en-US" altLang="ko-KR" sz="2000" dirty="0" smtClean="0">
                <a:solidFill>
                  <a:srgbClr val="3333FF"/>
                </a:solidFill>
              </a:rPr>
              <a:t>optical path difference</a:t>
            </a:r>
            <a:r>
              <a:rPr lang="en-US" altLang="ko-KR" sz="2000" dirty="0" smtClean="0"/>
              <a:t> that can be imposed on the input beam.</a:t>
            </a:r>
            <a:endParaRPr lang="en-US" altLang="ko-KR" sz="2000" dirty="0" smtClean="0"/>
          </a:p>
        </p:txBody>
      </p:sp>
      <p:sp>
        <p:nvSpPr>
          <p:cNvPr id="3" name="직각 삼각형 2"/>
          <p:cNvSpPr/>
          <p:nvPr/>
        </p:nvSpPr>
        <p:spPr>
          <a:xfrm flipH="1">
            <a:off x="2105756" y="2171849"/>
            <a:ext cx="4932485" cy="808892"/>
          </a:xfrm>
          <a:prstGeom prst="rt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/>
          <p:cNvSpPr/>
          <p:nvPr/>
        </p:nvSpPr>
        <p:spPr>
          <a:xfrm>
            <a:off x="3200400" y="2822331"/>
            <a:ext cx="45719" cy="228600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2738837"/>
                <a:ext cx="189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59" y="3015836"/>
                <a:ext cx="1810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68" y="1877452"/>
                <a:ext cx="103053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3700271"/>
                <a:ext cx="6408999" cy="6249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975230" y="1844140"/>
            <a:ext cx="133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Off-axis beam</a:t>
            </a:r>
            <a:endParaRPr lang="en-US" altLang="ko-KR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ILF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01" y="4806903"/>
                <a:ext cx="2021515" cy="5375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ILF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96" y="4757915"/>
                <a:ext cx="4125104" cy="63555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89536" y="5511864"/>
            <a:ext cx="267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ILF: Instrument Line Function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192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</a:t>
            </a:r>
            <a:r>
              <a:rPr lang="en-US" altLang="ko-KR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Apodization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90813" y="572233"/>
            <a:ext cx="37623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Cosine and Sine Terms and Phase Correction Techniques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presence of negative side-lobes and distinct ringing features caused by the </a:t>
            </a:r>
            <a:r>
              <a:rPr lang="en-US" altLang="ko-KR" sz="2000" dirty="0" err="1" smtClean="0"/>
              <a:t>sinc</a:t>
            </a:r>
            <a:r>
              <a:rPr lang="en-US" altLang="ko-KR" sz="2000" dirty="0" smtClean="0"/>
              <a:t> ILF can be acceptable for some applications, but not for others.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445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1969, p. 105.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2004, pp. 685-694.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1999, pp. 3945-3950.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397949"/>
            <a:ext cx="5593111" cy="2308324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Fourier Transform Spectrometer Metrology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Measurement Parameter Recovery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Sources of Noise and Uncertainties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 Configurations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Michelson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This two-port configuration will inherently perform Fourier spectroscopy of the difference of the two ports.</a:t>
            </a:r>
            <a:endParaRPr lang="en-US" altLang="ko-KR" sz="2000" dirty="0" smtClean="0"/>
          </a:p>
        </p:txBody>
      </p:sp>
      <p:pic>
        <p:nvPicPr>
          <p:cNvPr id="1026" name="Picture 2" descr="https://upload.wikimedia.org/wikipedia/commons/thumb/a/a1/FTIR_Interferometer.png/1024px-FTIR_Interferome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844140"/>
            <a:ext cx="3806825" cy="36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Mach-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Zender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  <a:endParaRPr lang="en-US" altLang="ko-KR" sz="2000" dirty="0" smtClean="0"/>
          </a:p>
        </p:txBody>
      </p:sp>
      <p:pic>
        <p:nvPicPr>
          <p:cNvPr id="2050" name="Picture 2" descr="https://upload.wikimedia.org/wikipedia/commons/2/2d/Mach-zender-interfero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61" y="2233612"/>
            <a:ext cx="4410875" cy="27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Polarized Fourier Transform Spectrometer (Martin-</a:t>
            </a:r>
            <a:r>
              <a:rPr lang="en-US" altLang="ko-KR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Pupplett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Interferometer)</a:t>
            </a:r>
            <a:endParaRPr lang="en-US" altLang="ko-KR" sz="20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Martin, D. H., and E.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Polarised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Interferometric Spectrometry for the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Submillimetre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Spectrum,”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" y="2555631"/>
            <a:ext cx="4228384" cy="1746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686" y="1878944"/>
            <a:ext cx="3599717" cy="31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highly configurable design figure of interferometer unfolds the light path.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28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Modes of Operation : Step and Integrate or Fast Scanning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All of the Fourier transform spectrometer configurations can be adopted in two substantially </a:t>
            </a:r>
            <a:r>
              <a:rPr lang="en-US" altLang="ko-KR" sz="2000" dirty="0" err="1" smtClean="0"/>
              <a:t>differnet</a:t>
            </a:r>
            <a:r>
              <a:rPr lang="en-US" altLang="ko-KR" sz="2000" dirty="0" smtClean="0"/>
              <a:t> modes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Step and Integrate (</a:t>
            </a:r>
            <a:r>
              <a:rPr lang="en-US" altLang="ko-KR" sz="2000" b="1" dirty="0" err="1" smtClean="0"/>
              <a:t>SaI</a:t>
            </a:r>
            <a:r>
              <a:rPr lang="en-US" altLang="ko-KR" sz="2000" b="1" dirty="0" smtClean="0"/>
              <a:t>)</a:t>
            </a:r>
            <a:r>
              <a:rPr lang="en-US" altLang="ko-KR" sz="2000" dirty="0" smtClean="0"/>
              <a:t>: the optical path difference in the interferometer is incremented in discrete steps and the detector signal is integrated when the interferometer mirrors are stationary.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Fast Scanning (FS)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the moving mirror of the interferometer is scanned at constant velocity, and some form of metrology is used to sample the </a:t>
            </a:r>
            <a:r>
              <a:rPr lang="en-US" altLang="ko-KR" sz="2000" dirty="0" err="1"/>
              <a:t>interferogram</a:t>
            </a:r>
            <a:r>
              <a:rPr lang="en-US" altLang="ko-KR" sz="2000" dirty="0"/>
              <a:t>, usually on a uniform optical path difference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Naylor, D. A., et al., “Astronomical Spectroscopy Using an Aliased Step-and-Integrate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SPIE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5498,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35" y="4460500"/>
                <a:ext cx="976869" cy="567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17" y="4460500"/>
                <a:ext cx="2324098" cy="567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Moving Stage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a Martin-</a:t>
            </a:r>
            <a:r>
              <a:rPr lang="en-US" altLang="ko-KR" sz="2000" dirty="0" err="1" smtClean="0"/>
              <a:t>Puplett</a:t>
            </a:r>
            <a:r>
              <a:rPr lang="en-US" altLang="ko-KR" sz="2000" dirty="0" smtClean="0"/>
              <a:t> configuration, a variety of mirror configurations can be chosen, each with different advantages and disadvantages.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Carli, B., et al., “Design of an Efficient Broadband Far-Infrared Fourier Transform Spectrometer,”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 Opt.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18,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7" y="2459928"/>
            <a:ext cx="7730927" cy="18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General Fourier Transform Spectrometer Advantages</a:t>
            </a:r>
            <a:endParaRPr lang="en-US" altLang="ko-KR" sz="2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969" y="9142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There are two known </a:t>
            </a:r>
            <a:r>
              <a:rPr lang="en-US" altLang="ko-KR" sz="2000" dirty="0" err="1" smtClean="0"/>
              <a:t>advatages</a:t>
            </a:r>
            <a:r>
              <a:rPr lang="en-US" altLang="ko-KR" sz="2000" dirty="0" smtClean="0"/>
              <a:t> of using a Fourier transform spectrometer when compared to a </a:t>
            </a:r>
            <a:r>
              <a:rPr lang="en-US" altLang="ko-KR" sz="2000" dirty="0" err="1" smtClean="0"/>
              <a:t>monochromator</a:t>
            </a:r>
            <a:r>
              <a:rPr lang="en-US" altLang="ko-KR" sz="2000" dirty="0" smtClean="0"/>
              <a:t> or dispersive spectrometers.</a:t>
            </a:r>
            <a:endParaRPr lang="en-US" altLang="ko-KR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8165" y="6078224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Vocabulary of Basic and General Terms in Metrology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ISO, 2004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Grabe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in Science and Technology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Springer, 2005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36267</TotalTime>
  <Words>700</Words>
  <Application>Microsoft Office PowerPoint</Application>
  <PresentationFormat>화면 슬라이드 쇼(4:3)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480</cp:revision>
  <dcterms:created xsi:type="dcterms:W3CDTF">2018-02-18T11:37:55Z</dcterms:created>
  <dcterms:modified xsi:type="dcterms:W3CDTF">2018-03-31T08:15:44Z</dcterms:modified>
</cp:coreProperties>
</file>