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8" r:id="rId2"/>
    <p:sldId id="320" r:id="rId3"/>
    <p:sldId id="323" r:id="rId4"/>
    <p:sldId id="322" r:id="rId5"/>
    <p:sldId id="315" r:id="rId6"/>
    <p:sldId id="317" r:id="rId7"/>
    <p:sldId id="308" r:id="rId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4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01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40784" y="1161944"/>
            <a:ext cx="32624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20190429</a:t>
            </a:r>
            <a:endParaRPr lang="en-US" altLang="ko-KR" sz="5400" dirty="0" smtClean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8329" y="2962940"/>
            <a:ext cx="6747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이용한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1D DBR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설계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Deep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60960" y="432085"/>
            <a:ext cx="9146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2018-Science Advances-4-Nanophotonic particle simulation and inverse design using artificial neural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networks (John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Peurifoy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Yichen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Shen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Li Jing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Yi 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Yang,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Fidel Cano-Renteria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Brendan G.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DeLacy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John D.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Joannopoulos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Tegmark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Marin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Soljačić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00" y="1809884"/>
            <a:ext cx="4014047" cy="19207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425" y="1686495"/>
            <a:ext cx="4339705" cy="21675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914" y="3634871"/>
            <a:ext cx="2689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00" dirty="0" smtClean="0"/>
              <a:t>Input: Shell</a:t>
            </a:r>
            <a:r>
              <a:rPr lang="ko-KR" altLang="en-US" sz="1000" dirty="0" smtClean="0"/>
              <a:t>의 개수가 정해졌을 때 각각의 두께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4943" y="3958036"/>
            <a:ext cx="8719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Alternating shells of TiO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and silica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50,000 training data, 250 neurons per layer, 4 layers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99% accuracy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 smtClean="0">
                <a:solidFill>
                  <a:srgbClr val="3333FF"/>
                </a:solidFill>
              </a:rPr>
              <a:t>=&gt; </a:t>
            </a:r>
            <a:r>
              <a:rPr lang="en-US" altLang="ko-KR" b="1" dirty="0">
                <a:solidFill>
                  <a:srgbClr val="3333FF"/>
                </a:solidFill>
              </a:rPr>
              <a:t>L</a:t>
            </a:r>
            <a:r>
              <a:rPr lang="en-US" altLang="ko-KR" b="1" dirty="0" smtClean="0">
                <a:solidFill>
                  <a:srgbClr val="3333FF"/>
                </a:solidFill>
              </a:rPr>
              <a:t>ayer</a:t>
            </a:r>
            <a:r>
              <a:rPr lang="ko-KR" altLang="en-US" b="1" dirty="0" smtClean="0">
                <a:solidFill>
                  <a:srgbClr val="3333FF"/>
                </a:solidFill>
              </a:rPr>
              <a:t>의 개수를 정해주고 각각의 </a:t>
            </a:r>
            <a:r>
              <a:rPr lang="en-US" altLang="ko-KR" b="1" dirty="0" smtClean="0">
                <a:solidFill>
                  <a:srgbClr val="3333FF"/>
                </a:solidFill>
              </a:rPr>
              <a:t>thickness</a:t>
            </a:r>
            <a:r>
              <a:rPr lang="ko-KR" altLang="en-US" b="1" dirty="0" smtClean="0">
                <a:solidFill>
                  <a:srgbClr val="3333FF"/>
                </a:solidFill>
              </a:rPr>
              <a:t>에 따른 </a:t>
            </a:r>
            <a:r>
              <a:rPr lang="en-US" altLang="ko-KR" b="1" dirty="0" smtClean="0">
                <a:solidFill>
                  <a:srgbClr val="3333FF"/>
                </a:solidFill>
              </a:rPr>
              <a:t>spectrum</a:t>
            </a:r>
            <a:r>
              <a:rPr lang="ko-KR" altLang="en-US" b="1" dirty="0" smtClean="0">
                <a:solidFill>
                  <a:srgbClr val="3333FF"/>
                </a:solidFill>
              </a:rPr>
              <a:t>이 출력되도록 학습</a:t>
            </a:r>
            <a:endParaRPr lang="en-US" altLang="ko-KR" b="1" dirty="0" smtClean="0">
              <a:solidFill>
                <a:srgbClr val="3333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3212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Neural Network (DNN)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0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3212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Neural Network (DNN)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01" y="1119976"/>
            <a:ext cx="3678886" cy="17603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098" y="1189063"/>
            <a:ext cx="2520000" cy="18860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98" y="1189063"/>
            <a:ext cx="2520000" cy="18860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59680" y="929630"/>
            <a:ext cx="139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sample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15548" y="1817712"/>
            <a:ext cx="1181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Numeric calculated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035548" y="1817712"/>
            <a:ext cx="1181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Numeric calculated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651947" y="2501352"/>
            <a:ext cx="908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NN calculated</a:t>
            </a:r>
          </a:p>
          <a:p>
            <a:pPr algn="ctr"/>
            <a:r>
              <a:rPr lang="en-US" altLang="ko-KR" sz="1000" dirty="0" smtClean="0"/>
              <a:t>MSE = 0.0248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7103747" y="2501352"/>
            <a:ext cx="1044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NN calculated</a:t>
            </a:r>
          </a:p>
          <a:p>
            <a:pPr algn="ctr"/>
            <a:r>
              <a:rPr lang="en-US" altLang="ko-KR" sz="1000" dirty="0" smtClean="0"/>
              <a:t>MSE = 9.56E-3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755547" y="2967404"/>
            <a:ext cx="701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wavelength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7275547" y="2967404"/>
            <a:ext cx="701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wavelength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336025" y="2037554"/>
            <a:ext cx="123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Scattering cross-section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21210" y="2037554"/>
            <a:ext cx="123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Scattering cross-section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24943" y="3248790"/>
            <a:ext cx="87195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Alternating shells of TiO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and </a:t>
            </a:r>
            <a:r>
              <a:rPr lang="en-US" altLang="ko-KR" dirty="0" smtClean="0"/>
              <a:t>SiO</a:t>
            </a:r>
            <a:r>
              <a:rPr lang="en-US" altLang="ko-KR" baseline="-25000" dirty="0" smtClean="0"/>
              <a:t>2</a:t>
            </a:r>
            <a:endParaRPr lang="en-US" altLang="ko-KR" baseline="-25000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40,000 data = 39960 trained + 40 tested</a:t>
            </a:r>
            <a:endParaRPr lang="en-US" altLang="ko-KR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Test sets’ average Mean-Squared Error(MSE) = 0.011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10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1278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" y="1797579"/>
            <a:ext cx="6545234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Inverse </a:t>
            </a:r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6578"/>
            <a:ext cx="3212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Neural Network (DNN)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37" y="604029"/>
            <a:ext cx="4171429" cy="22380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852583"/>
            <a:ext cx="3167689" cy="174098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990109" y="1429789"/>
            <a:ext cx="592108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87978" y="604029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Neurons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13713" y="472138"/>
            <a:ext cx="17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4" t="10639" r="14113" b="5161"/>
          <a:stretch/>
        </p:blipFill>
        <p:spPr>
          <a:xfrm>
            <a:off x="2473576" y="3250276"/>
            <a:ext cx="4488873" cy="21862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10204" y="2834800"/>
            <a:ext cx="246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“Deep” Neural Network</a:t>
            </a:r>
            <a:endParaRPr lang="ko-KR" altLang="en-US" dirty="0"/>
          </a:p>
        </p:txBody>
      </p:sp>
      <p:sp>
        <p:nvSpPr>
          <p:cNvPr id="15" name="왼쪽 중괄호 14"/>
          <p:cNvSpPr/>
          <p:nvPr/>
        </p:nvSpPr>
        <p:spPr>
          <a:xfrm rot="16200000">
            <a:off x="4456164" y="3726640"/>
            <a:ext cx="332510" cy="3749040"/>
          </a:xfrm>
          <a:prstGeom prst="leftBrace">
            <a:avLst>
              <a:gd name="adj1" fmla="val 8934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06664" y="5987019"/>
            <a:ext cx="203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Many(Deep) Layers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1515621" y="4278294"/>
            <a:ext cx="592108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48" y="530777"/>
            <a:ext cx="859728" cy="70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6578"/>
            <a:ext cx="3212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Neural Network (DNN)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3" t="10639" r="18906" b="5161"/>
          <a:stretch/>
        </p:blipFill>
        <p:spPr>
          <a:xfrm>
            <a:off x="2245475" y="1413163"/>
            <a:ext cx="4205202" cy="2186248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1965573" y="2359641"/>
            <a:ext cx="263303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6131" y="2183120"/>
            <a:ext cx="173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333FF"/>
                </a:solidFill>
              </a:rPr>
              <a:t>Input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rom train </a:t>
            </a:r>
            <a:r>
              <a:rPr lang="en-US" altLang="ko-KR" dirty="0"/>
              <a:t>d</a:t>
            </a:r>
            <a:r>
              <a:rPr lang="en-US" altLang="ko-KR" dirty="0" smtClean="0"/>
              <a:t>ata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6483875" y="2359641"/>
            <a:ext cx="263303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747178" y="2044619"/>
            <a:ext cx="1366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333FF"/>
                </a:solidFill>
              </a:rPr>
              <a:t>“Calculated”</a:t>
            </a:r>
          </a:p>
          <a:p>
            <a:pPr algn="ctr"/>
            <a:r>
              <a:rPr lang="en-US" altLang="ko-KR" dirty="0" smtClean="0"/>
              <a:t>Output </a:t>
            </a:r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8650" y="735259"/>
            <a:ext cx="39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Train Data Set(Input Data + Output Data)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25554" y="4477484"/>
            <a:ext cx="62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 MSE(</a:t>
            </a:r>
            <a:r>
              <a:rPr lang="en-US" altLang="ko-KR" dirty="0">
                <a:solidFill>
                  <a:srgbClr val="3333FF"/>
                </a:solidFill>
              </a:rPr>
              <a:t>“</a:t>
            </a:r>
            <a:r>
              <a:rPr lang="en-US" altLang="ko-KR" dirty="0" smtClean="0">
                <a:solidFill>
                  <a:srgbClr val="3333FF"/>
                </a:solidFill>
              </a:rPr>
              <a:t>Calculated” </a:t>
            </a:r>
            <a:r>
              <a:rPr lang="en-US" altLang="ko-KR" dirty="0" smtClean="0"/>
              <a:t>Output Data,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</a:rPr>
              <a:t>Output </a:t>
            </a:r>
            <a:r>
              <a:rPr lang="en-US" altLang="ko-KR" dirty="0" smtClean="0"/>
              <a:t>from </a:t>
            </a:r>
            <a:r>
              <a:rPr lang="en-US" altLang="ko-KR" dirty="0"/>
              <a:t>train </a:t>
            </a:r>
            <a:r>
              <a:rPr lang="en-US" altLang="ko-KR" dirty="0" smtClean="0"/>
              <a:t>data)</a:t>
            </a: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 rot="16200000">
            <a:off x="4053270" y="3931331"/>
            <a:ext cx="605663" cy="29328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58571" y="3893308"/>
            <a:ext cx="317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Adjust weight &amp; bias of layers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75" y="4833967"/>
            <a:ext cx="2141745" cy="144448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83856" y="5210632"/>
            <a:ext cx="5933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무조건 </a:t>
            </a:r>
            <a:r>
              <a:rPr lang="en-US" altLang="ko-KR" sz="1600" dirty="0" smtClean="0"/>
              <a:t>layer </a:t>
            </a:r>
            <a:r>
              <a:rPr lang="ko-KR" altLang="en-US" sz="1600" dirty="0" smtClean="0"/>
              <a:t>개수를 늘릴 수 없는 이유</a:t>
            </a:r>
            <a:endParaRPr lang="en-US" altLang="ko-KR" sz="1600" dirty="0" smtClean="0"/>
          </a:p>
          <a:p>
            <a:pPr marL="285750" indent="-285750" algn="just">
              <a:buFontTx/>
              <a:buChar char="-"/>
            </a:pPr>
            <a:r>
              <a:rPr lang="en-US" altLang="ko-KR" sz="1600" dirty="0" smtClean="0"/>
              <a:t>Error backpropagation</a:t>
            </a:r>
            <a:r>
              <a:rPr lang="ko-KR" altLang="en-US" sz="1600" dirty="0" smtClean="0"/>
              <a:t>이 어려워져 학습 속도 저하 및 에러 발생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964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81102" y="764772"/>
            <a:ext cx="3981796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Artificial Intelligence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2830484" y="2119745"/>
            <a:ext cx="3483033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Machine Learning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49383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Supervised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3182587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Unsupervised Learning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6115791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Reinforcement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cxnSp>
        <p:nvCxnSpPr>
          <p:cNvPr id="15" name="직선 화살표 연결선 14"/>
          <p:cNvCxnSpPr>
            <a:stCxn id="2" idx="2"/>
            <a:endCxn id="7" idx="0"/>
          </p:cNvCxnSpPr>
          <p:nvPr/>
        </p:nvCxnSpPr>
        <p:spPr>
          <a:xfrm>
            <a:off x="4572000" y="1695798"/>
            <a:ext cx="1" cy="423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 flipH="1">
            <a:off x="1638797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2" idx="0"/>
          </p:cNvCxnSpPr>
          <p:nvPr/>
        </p:nvCxnSpPr>
        <p:spPr>
          <a:xfrm>
            <a:off x="4572001" y="3050771"/>
            <a:ext cx="0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2"/>
            <a:endCxn id="13" idx="0"/>
          </p:cNvCxnSpPr>
          <p:nvPr/>
        </p:nvCxnSpPr>
        <p:spPr>
          <a:xfrm>
            <a:off x="4572001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9382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82586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Clustering, recommendation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5791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Reward maximization</a:t>
            </a:r>
          </a:p>
        </p:txBody>
      </p:sp>
    </p:spTree>
    <p:extLst>
      <p:ext uri="{BB962C8B-B14F-4D97-AF65-F5344CB8AC3E}">
        <p14:creationId xmlns:p14="http://schemas.microsoft.com/office/powerpoint/2010/main" val="23049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64945</TotalTime>
  <Words>270</Words>
  <Application>Microsoft Office PowerPoint</Application>
  <PresentationFormat>화면 슬라이드 쇼(4:3)</PresentationFormat>
  <Paragraphs>72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1553</cp:revision>
  <dcterms:created xsi:type="dcterms:W3CDTF">2018-02-18T11:37:55Z</dcterms:created>
  <dcterms:modified xsi:type="dcterms:W3CDTF">2019-04-29T10:59:42Z</dcterms:modified>
</cp:coreProperties>
</file>