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8" r:id="rId2"/>
    <p:sldId id="307" r:id="rId3"/>
    <p:sldId id="308" r:id="rId4"/>
    <p:sldId id="302" r:id="rId5"/>
    <p:sldId id="303" r:id="rId6"/>
    <p:sldId id="305" r:id="rId7"/>
    <p:sldId id="298" r:id="rId8"/>
    <p:sldId id="309" r:id="rId9"/>
  </p:sldIdLst>
  <p:sldSz cx="9144000" cy="6858000" type="screen4x3"/>
  <p:notesSz cx="6735763" cy="98663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7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D6DECA-6E4E-4D09-9277-E151A2E3F74C}" type="datetimeFigureOut">
              <a:rPr lang="ko-KR" altLang="en-US" smtClean="0"/>
              <a:t>2018-12-17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9350" y="1233488"/>
            <a:ext cx="4437063" cy="3328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3577" y="4748163"/>
            <a:ext cx="5388610" cy="388486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5373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0ABE42-EEBB-47F0-BC6E-2BB25FA03C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52549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67780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89258-A40F-4400-BA1A-638141289729}" type="datetime1">
              <a:rPr lang="ko-KR" altLang="en-US" smtClean="0"/>
              <a:t>2018-12-17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17481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16CEF-802E-43F7-8932-78519DF2A264}" type="datetime1">
              <a:rPr lang="ko-KR" altLang="en-US" smtClean="0"/>
              <a:t>2018-12-17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7328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9D7C3-1982-427D-BFA7-1AF9687AAB0F}" type="datetime1">
              <a:rPr lang="ko-KR" altLang="en-US" smtClean="0"/>
              <a:t>2018-12-17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5789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3E7F-B437-40E5-8ACB-B79696783EFA}" type="datetime1">
              <a:rPr lang="ko-KR" altLang="en-US" smtClean="0"/>
              <a:t>2018-12-17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360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49950-0BD4-4F6E-BE3F-CB53B7E2FD06}" type="datetime1">
              <a:rPr lang="ko-KR" altLang="en-US" smtClean="0"/>
              <a:t>2018-12-17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5945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16D7E-32C0-4DB3-B6B3-0506A62840FB}" type="datetime1">
              <a:rPr lang="ko-KR" altLang="en-US" smtClean="0"/>
              <a:t>2018-12-17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1991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6672D-B3FD-4B2E-92C0-4A80DA670927}" type="datetime1">
              <a:rPr lang="ko-KR" altLang="en-US" smtClean="0"/>
              <a:t>2018-12-17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4044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B7D2E-B202-4D7A-9519-0C490A04EB9C}" type="datetime1">
              <a:rPr lang="ko-KR" altLang="en-US" smtClean="0"/>
              <a:t>2018-12-17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2717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B9327-987E-47D6-AE2D-63CED8A79494}" type="datetime1">
              <a:rPr lang="ko-KR" altLang="en-US" smtClean="0"/>
              <a:t>2018-12-17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9819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87011-7294-4632-A156-4F695AB9E41C}" type="datetime1">
              <a:rPr lang="ko-KR" altLang="en-US" smtClean="0"/>
              <a:t>2018-12-17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8341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C7FDB-72DE-4D65-AF4F-510496DAF70F}" type="datetime1">
              <a:rPr lang="ko-KR" altLang="en-US" smtClean="0"/>
              <a:t>2018-12-17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0897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286DBF-DB43-470A-A903-26374CB6EF47}" type="datetime1">
              <a:rPr lang="ko-KR" altLang="en-US" smtClean="0"/>
              <a:t>2018-12-17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7768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20.png"/><Relationship Id="rId7" Type="http://schemas.openxmlformats.org/officeDocument/2006/relationships/image" Target="../media/image2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1.bin"/><Relationship Id="rId10" Type="http://schemas.openxmlformats.org/officeDocument/2006/relationships/image" Target="../media/image25.png"/><Relationship Id="rId4" Type="http://schemas.openxmlformats.org/officeDocument/2006/relationships/image" Target="../media/image21.png"/><Relationship Id="rId9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4" name="Text Box 12"/>
          <p:cNvSpPr txBox="1">
            <a:spLocks noChangeArrowheads="1"/>
          </p:cNvSpPr>
          <p:nvPr/>
        </p:nvSpPr>
        <p:spPr bwMode="auto">
          <a:xfrm>
            <a:off x="1240777" y="1978401"/>
            <a:ext cx="6660991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ko-KR" sz="5400" dirty="0" smtClean="0">
                <a:solidFill>
                  <a:srgbClr val="3333FF"/>
                </a:solidFill>
                <a:latin typeface="Arial" panose="020B0604020202020204" pitchFamily="34" charset="0"/>
              </a:rPr>
              <a:t>20181217</a:t>
            </a:r>
            <a:endParaRPr lang="en-US" altLang="ko-KR" sz="5400" dirty="0">
              <a:solidFill>
                <a:srgbClr val="3333FF"/>
              </a:solidFill>
              <a:latin typeface="Arial" panose="020B0604020202020204" pitchFamily="34" charset="0"/>
            </a:endParaRPr>
          </a:p>
          <a:p>
            <a:pPr algn="ctr"/>
            <a:r>
              <a:rPr lang="en-US" altLang="ko-KR" sz="5400" dirty="0" smtClean="0">
                <a:solidFill>
                  <a:srgbClr val="3333FF"/>
                </a:solidFill>
                <a:latin typeface="Arial" panose="020B0604020202020204" pitchFamily="34" charset="0"/>
              </a:rPr>
              <a:t>Tungsten Tip </a:t>
            </a:r>
            <a:r>
              <a:rPr lang="en-US" altLang="ko-KR" sz="5400" dirty="0" smtClean="0">
                <a:solidFill>
                  <a:srgbClr val="3333FF"/>
                </a:solidFill>
                <a:latin typeface="Arial" panose="020B0604020202020204" pitchFamily="34" charset="0"/>
              </a:rPr>
              <a:t>Etching</a:t>
            </a:r>
          </a:p>
          <a:p>
            <a:pPr algn="ctr"/>
            <a:r>
              <a:rPr lang="en-US" altLang="ko-KR" sz="3600" dirty="0" smtClean="0">
                <a:solidFill>
                  <a:srgbClr val="3333FF"/>
                </a:solidFill>
                <a:latin typeface="Arial" panose="020B0604020202020204" pitchFamily="34" charset="0"/>
              </a:rPr>
              <a:t>-paper review-</a:t>
            </a:r>
            <a:endParaRPr lang="en-US" altLang="ko-KR" sz="3600" dirty="0" smtClean="0">
              <a:solidFill>
                <a:srgbClr val="3333FF"/>
              </a:solidFill>
              <a:latin typeface="Arial" panose="020B0604020202020204" pitchFamily="34" charset="0"/>
            </a:endParaRPr>
          </a:p>
        </p:txBody>
      </p:sp>
      <p:sp>
        <p:nvSpPr>
          <p:cNvPr id="3086" name="Text Box 14"/>
          <p:cNvSpPr txBox="1">
            <a:spLocks noChangeArrowheads="1"/>
          </p:cNvSpPr>
          <p:nvPr/>
        </p:nvSpPr>
        <p:spPr bwMode="auto">
          <a:xfrm>
            <a:off x="3435225" y="5059363"/>
            <a:ext cx="229101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ko-KR" sz="2400" dirty="0" smtClean="0">
                <a:solidFill>
                  <a:srgbClr val="3333FF"/>
                </a:solidFill>
                <a:latin typeface="Arial" panose="020B0604020202020204" pitchFamily="34" charset="0"/>
              </a:rPr>
              <a:t>Lee Jong Geon</a:t>
            </a:r>
            <a:endParaRPr lang="en-US" altLang="ko-KR" sz="2400" dirty="0">
              <a:solidFill>
                <a:srgbClr val="3333FF"/>
              </a:solidFill>
              <a:latin typeface="Arial" panose="020B0604020202020204" pitchFamily="34" charset="0"/>
            </a:endParaRP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3489-23FC-4021-B9AB-958EFB3C0FE7}" type="datetime1">
              <a:rPr lang="ko-KR" altLang="en-US" smtClean="0"/>
              <a:t>2018-12-17</a:t>
            </a:fld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02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3E7F-B437-40E5-8ACB-B79696783EFA}" type="datetime1">
              <a:rPr lang="ko-KR" altLang="en-US" smtClean="0"/>
              <a:t>2018-12-17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266007" y="259135"/>
            <a:ext cx="86119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2002-Nano Letters-2,3-Reproducible Electrochemical Etching of Tungsten Probe Tips (Olivier L. Guise, Joachim W. </a:t>
            </a:r>
            <a:r>
              <a:rPr lang="en-US" altLang="ko-KR" sz="1600" b="1" dirty="0" err="1" smtClean="0"/>
              <a:t>Ahner</a:t>
            </a:r>
            <a:r>
              <a:rPr lang="en-US" altLang="ko-KR" sz="1600" b="1" dirty="0" smtClean="0"/>
              <a:t>, Moon-</a:t>
            </a:r>
            <a:r>
              <a:rPr lang="en-US" altLang="ko-KR" sz="1600" b="1" dirty="0" err="1" smtClean="0"/>
              <a:t>Chul</a:t>
            </a:r>
            <a:r>
              <a:rPr lang="en-US" altLang="ko-KR" sz="1600" b="1" dirty="0" smtClean="0"/>
              <a:t> Jung, Peter C. </a:t>
            </a:r>
            <a:r>
              <a:rPr lang="en-US" altLang="ko-KR" sz="1600" b="1" dirty="0" err="1" smtClean="0"/>
              <a:t>Goughnour</a:t>
            </a:r>
            <a:r>
              <a:rPr lang="en-US" altLang="ko-KR" sz="1600" b="1" dirty="0" smtClean="0"/>
              <a:t>, and John T. Yates, Jr.)</a:t>
            </a:r>
            <a:endParaRPr lang="ko-KR" altLang="en-US" sz="1600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007" y="1421170"/>
            <a:ext cx="3724412" cy="232314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0419" y="1459773"/>
            <a:ext cx="2520000" cy="228890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4000" y="1454381"/>
            <a:ext cx="2520000" cy="228993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87406" y="3939215"/>
            <a:ext cx="1681613" cy="160076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908336" y="1086272"/>
            <a:ext cx="54313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Post-etching: wire</a:t>
            </a:r>
            <a:r>
              <a:rPr lang="ko-KR" altLang="en-US" sz="1400" dirty="0" smtClean="0"/>
              <a:t>가 끊어진 이후에도 </a:t>
            </a:r>
            <a:r>
              <a:rPr lang="en-US" altLang="ko-KR" sz="1400" dirty="0" smtClean="0"/>
              <a:t>etching process</a:t>
            </a:r>
            <a:r>
              <a:rPr lang="ko-KR" altLang="en-US" sz="1400" dirty="0" smtClean="0"/>
              <a:t>를 진행하는 것</a:t>
            </a:r>
            <a:endParaRPr lang="ko-KR" alt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266007" y="5594223"/>
            <a:ext cx="86119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2000" dirty="0" smtClean="0"/>
              <a:t>An </a:t>
            </a:r>
            <a:r>
              <a:rPr lang="en-US" altLang="ko-KR" sz="2000" dirty="0"/>
              <a:t>average of at least 5 tips</a:t>
            </a:r>
            <a:r>
              <a:rPr lang="en-US" altLang="ko-KR" sz="20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2000" dirty="0" smtClean="0"/>
              <a:t>“This </a:t>
            </a:r>
            <a:r>
              <a:rPr lang="en-US" altLang="ko-KR" sz="2000" dirty="0"/>
              <a:t>method produces tips in a very controlled and reproducible manner</a:t>
            </a:r>
            <a:r>
              <a:rPr lang="en-US" altLang="ko-KR" sz="2000" dirty="0" smtClean="0"/>
              <a:t>.”</a:t>
            </a:r>
            <a:endParaRPr lang="ko-KR" altLang="en-US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3289751" y="4159257"/>
            <a:ext cx="50510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Two step etching</a:t>
            </a:r>
          </a:p>
          <a:p>
            <a:pPr marL="342900" indent="-342900">
              <a:buFontTx/>
              <a:buChar char="-"/>
            </a:pPr>
            <a:r>
              <a:rPr lang="en-US" altLang="ko-KR" sz="2000" dirty="0" smtClean="0"/>
              <a:t>Coarse etching: 2M KOH, DC 3V</a:t>
            </a:r>
          </a:p>
          <a:p>
            <a:pPr marL="342900" indent="-342900">
              <a:buFontTx/>
              <a:buChar char="-"/>
            </a:pPr>
            <a:r>
              <a:rPr lang="en-US" altLang="ko-KR" sz="2000" dirty="0" smtClean="0"/>
              <a:t>post etching: 0.1M KOH, DC 0.5 V</a:t>
            </a:r>
            <a:endParaRPr lang="ko-KR" altLang="en-US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7664088" y="2582744"/>
            <a:ext cx="11144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Switch: 500 ns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222219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3E7F-B437-40E5-8ACB-B79696783EFA}" type="datetime1">
              <a:rPr lang="ko-KR" altLang="en-US" smtClean="0"/>
              <a:t>2018-12-17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266007" y="259135"/>
            <a:ext cx="86119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2012-Rev. Sci. Instrum.-83,6-Two step controllable electrochemical etching of tungsten scanning probe microscopy tips(Yasser Khan, </a:t>
            </a:r>
            <a:r>
              <a:rPr lang="en-US" altLang="ko-KR" sz="1600" b="1" dirty="0" err="1" smtClean="0"/>
              <a:t>Hisham</a:t>
            </a:r>
            <a:r>
              <a:rPr lang="en-US" altLang="ko-KR" sz="1600" b="1" dirty="0" smtClean="0"/>
              <a:t> Al-</a:t>
            </a:r>
            <a:r>
              <a:rPr lang="en-US" altLang="ko-KR" sz="1600" b="1" dirty="0" err="1" smtClean="0"/>
              <a:t>Falih</a:t>
            </a:r>
            <a:r>
              <a:rPr lang="en-US" altLang="ko-KR" sz="1600" b="1" dirty="0" smtClean="0"/>
              <a:t>, </a:t>
            </a:r>
            <a:r>
              <a:rPr lang="en-US" altLang="ko-KR" sz="1600" b="1" dirty="0" err="1" smtClean="0"/>
              <a:t>Yaping</a:t>
            </a:r>
            <a:r>
              <a:rPr lang="en-US" altLang="ko-KR" sz="1600" b="1" dirty="0" smtClean="0"/>
              <a:t> Zhang, Tien </a:t>
            </a:r>
            <a:r>
              <a:rPr lang="en-US" altLang="ko-KR" sz="1600" b="1" dirty="0" err="1" smtClean="0"/>
              <a:t>Khee</a:t>
            </a:r>
            <a:r>
              <a:rPr lang="en-US" altLang="ko-KR" sz="1600" b="1" dirty="0" smtClean="0"/>
              <a:t> Ng, Boon S. </a:t>
            </a:r>
            <a:r>
              <a:rPr lang="en-US" altLang="ko-KR" sz="1600" b="1" dirty="0" err="1" smtClean="0"/>
              <a:t>Ooi</a:t>
            </a:r>
            <a:r>
              <a:rPr lang="en-US" altLang="ko-KR" sz="1600" b="1" dirty="0" smtClean="0"/>
              <a:t>)</a:t>
            </a:r>
            <a:endParaRPr lang="ko-KR" altLang="en-US" sz="16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266007" y="5471674"/>
            <a:ext cx="86119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2000" dirty="0"/>
              <a:t>325 </a:t>
            </a:r>
            <a:r>
              <a:rPr lang="en-US" altLang="ko-KR" sz="2000" dirty="0" err="1"/>
              <a:t>μm</a:t>
            </a:r>
            <a:r>
              <a:rPr lang="en-US" altLang="ko-KR" sz="2000" dirty="0"/>
              <a:t>/s proved to give a stable etching </a:t>
            </a:r>
            <a:r>
              <a:rPr lang="en-US" altLang="ko-KR" sz="2000" dirty="0" smtClean="0"/>
              <a:t>voltage</a:t>
            </a:r>
          </a:p>
          <a:p>
            <a:pPr marL="285750" indent="-285750">
              <a:buFontTx/>
              <a:buChar char="-"/>
            </a:pPr>
            <a:r>
              <a:rPr lang="en-US" altLang="ko-KR" sz="2000" dirty="0" smtClean="0"/>
              <a:t>One-step </a:t>
            </a:r>
            <a:r>
              <a:rPr lang="en-US" altLang="ko-KR" sz="2000" dirty="0"/>
              <a:t>etching </a:t>
            </a:r>
            <a:r>
              <a:rPr lang="en-US" altLang="ko-KR" sz="2000" dirty="0" smtClean="0"/>
              <a:t>: </a:t>
            </a:r>
            <a:r>
              <a:rPr lang="en-US" altLang="ko-KR" sz="2000" dirty="0" err="1" smtClean="0"/>
              <a:t>RoC</a:t>
            </a:r>
            <a:r>
              <a:rPr lang="en-US" altLang="ko-KR" sz="2000" dirty="0" smtClean="0"/>
              <a:t> &lt; 40 nm, </a:t>
            </a:r>
            <a:r>
              <a:rPr lang="en-US" altLang="ko-KR" sz="2000" dirty="0"/>
              <a:t>∼80% success </a:t>
            </a:r>
            <a:r>
              <a:rPr lang="en-US" altLang="ko-KR" sz="2000" dirty="0" smtClean="0"/>
              <a:t>rate</a:t>
            </a:r>
          </a:p>
          <a:p>
            <a:pPr marL="285750" indent="-285750">
              <a:buFontTx/>
              <a:buChar char="-"/>
            </a:pPr>
            <a:r>
              <a:rPr lang="en-US" altLang="ko-KR" sz="2000" dirty="0" smtClean="0"/>
              <a:t>Two-step etching: </a:t>
            </a:r>
            <a:r>
              <a:rPr lang="en-US" altLang="ko-KR" sz="2000" dirty="0" err="1"/>
              <a:t>RoC</a:t>
            </a:r>
            <a:r>
              <a:rPr lang="en-US" altLang="ko-KR" sz="2000" dirty="0"/>
              <a:t> &lt; </a:t>
            </a:r>
            <a:r>
              <a:rPr lang="en-US" altLang="ko-KR" sz="2000" dirty="0" smtClean="0"/>
              <a:t>10 </a:t>
            </a:r>
            <a:r>
              <a:rPr lang="en-US" altLang="ko-KR" sz="2000" dirty="0"/>
              <a:t>nm, </a:t>
            </a:r>
            <a:r>
              <a:rPr lang="en-US" altLang="ko-KR" sz="2000" dirty="0" smtClean="0"/>
              <a:t>∼90</a:t>
            </a:r>
            <a:r>
              <a:rPr lang="en-US" altLang="ko-KR" sz="2000" dirty="0"/>
              <a:t>% success </a:t>
            </a:r>
            <a:r>
              <a:rPr lang="en-US" altLang="ko-KR" sz="2000" dirty="0" smtClean="0"/>
              <a:t>rate</a:t>
            </a:r>
            <a:endParaRPr lang="en-US" altLang="ko-KR" sz="2000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743" y="843910"/>
            <a:ext cx="4142592" cy="248381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5497" y="843910"/>
            <a:ext cx="3010766" cy="113433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4077" y="2189059"/>
            <a:ext cx="3012875" cy="1138669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1932" y="3332467"/>
            <a:ext cx="2234004" cy="219506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55824" y="3353363"/>
            <a:ext cx="4770439" cy="2165148"/>
          </a:xfrm>
          <a:prstGeom prst="rect">
            <a:avLst/>
          </a:prstGeom>
        </p:spPr>
      </p:pic>
      <p:sp>
        <p:nvSpPr>
          <p:cNvPr id="7" name="오른쪽 화살표 6"/>
          <p:cNvSpPr/>
          <p:nvPr/>
        </p:nvSpPr>
        <p:spPr>
          <a:xfrm>
            <a:off x="4813966" y="1254060"/>
            <a:ext cx="469900" cy="3492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오른쪽 화살표 11"/>
          <p:cNvSpPr/>
          <p:nvPr/>
        </p:nvSpPr>
        <p:spPr>
          <a:xfrm>
            <a:off x="4813966" y="2552134"/>
            <a:ext cx="469900" cy="3492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9842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3E7F-B437-40E5-8ACB-B79696783EFA}" type="datetime1">
              <a:rPr lang="ko-KR" altLang="en-US" smtClean="0"/>
              <a:t>2018-12-17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266007" y="259135"/>
            <a:ext cx="86119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2017-Microelectronic Engineering-173-Progrmmable set-up for electrochemical preparation of STM tips and ultra-sharp field emission </a:t>
            </a:r>
            <a:r>
              <a:rPr lang="en-US" altLang="ko-KR" sz="1600" b="1" dirty="0" err="1" smtClean="0"/>
              <a:t>cathods</a:t>
            </a:r>
            <a:r>
              <a:rPr lang="en-US" altLang="ko-KR" sz="1600" b="1" dirty="0" smtClean="0"/>
              <a:t>(</a:t>
            </a:r>
            <a:r>
              <a:rPr lang="en-US" altLang="ko-KR" sz="1600" b="1" dirty="0" err="1" smtClean="0"/>
              <a:t>Alexandr</a:t>
            </a:r>
            <a:r>
              <a:rPr lang="en-US" altLang="ko-KR" sz="1600" b="1" dirty="0" smtClean="0"/>
              <a:t> </a:t>
            </a:r>
            <a:r>
              <a:rPr lang="en-US" altLang="ko-KR" sz="1600" b="1" dirty="0" err="1" smtClean="0"/>
              <a:t>Knapek</a:t>
            </a:r>
            <a:r>
              <a:rPr lang="en-US" altLang="ko-KR" sz="1600" b="1" dirty="0" smtClean="0"/>
              <a:t>, </a:t>
            </a:r>
            <a:r>
              <a:rPr lang="en-US" altLang="ko-KR" sz="1600" b="1" dirty="0" err="1" smtClean="0"/>
              <a:t>jiri</a:t>
            </a:r>
            <a:r>
              <a:rPr lang="ko-KR" altLang="en-US" sz="1600" b="1" dirty="0" smtClean="0"/>
              <a:t> </a:t>
            </a:r>
            <a:r>
              <a:rPr lang="en-US" altLang="ko-KR" sz="1600" b="1" dirty="0" err="1" smtClean="0"/>
              <a:t>Sykora</a:t>
            </a:r>
            <a:r>
              <a:rPr lang="en-US" altLang="ko-KR" sz="1600" b="1" dirty="0" smtClean="0"/>
              <a:t>, Jana </a:t>
            </a:r>
            <a:r>
              <a:rPr lang="en-US" altLang="ko-KR" sz="1600" b="1" dirty="0" err="1" smtClean="0"/>
              <a:t>Chlumska</a:t>
            </a:r>
            <a:r>
              <a:rPr lang="en-US" altLang="ko-KR" sz="1600" b="1" dirty="0" smtClean="0"/>
              <a:t>, </a:t>
            </a:r>
            <a:r>
              <a:rPr lang="en-US" altLang="ko-KR" sz="1600" b="1" dirty="0" err="1" smtClean="0"/>
              <a:t>Dinara</a:t>
            </a:r>
            <a:r>
              <a:rPr lang="en-US" altLang="ko-KR" sz="1600" b="1" dirty="0" smtClean="0"/>
              <a:t> </a:t>
            </a:r>
            <a:r>
              <a:rPr lang="en-US" altLang="ko-KR" sz="1600" b="1" dirty="0" err="1" smtClean="0"/>
              <a:t>Sobola</a:t>
            </a:r>
            <a:r>
              <a:rPr lang="en-US" altLang="ko-KR" sz="1600" b="1" dirty="0" smtClean="0"/>
              <a:t>)</a:t>
            </a:r>
            <a:endParaRPr lang="ko-KR" altLang="en-US" sz="1600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6050" y="1254957"/>
            <a:ext cx="2052257" cy="197452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007" y="1254957"/>
            <a:ext cx="2291710" cy="409124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4172" y="3300577"/>
            <a:ext cx="2316011" cy="197452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00935" y="1296367"/>
            <a:ext cx="2843427" cy="200172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66007" y="5488429"/>
            <a:ext cx="86119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2000" dirty="0" smtClean="0"/>
              <a:t>“The </a:t>
            </a:r>
            <a:r>
              <a:rPr lang="en-US" altLang="ko-KR" sz="2000" dirty="0"/>
              <a:t>programming allows for increasing the reproducibility of the preparation and improves the quality of the preparation process</a:t>
            </a:r>
            <a:r>
              <a:rPr lang="en-US" altLang="ko-KR" sz="2000" dirty="0" smtClean="0"/>
              <a:t>.”</a:t>
            </a:r>
            <a:endParaRPr lang="ko-KR" alt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4870182" y="3504331"/>
            <a:ext cx="392139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2000" dirty="0" smtClean="0"/>
              <a:t>etching voltage: 6.9 V</a:t>
            </a:r>
          </a:p>
          <a:p>
            <a:pPr marL="285750" indent="-285750">
              <a:buFontTx/>
              <a:buChar char="-"/>
            </a:pPr>
            <a:r>
              <a:rPr lang="en-US" altLang="ko-KR" sz="2000" dirty="0" smtClean="0"/>
              <a:t>current limit: 20mA</a:t>
            </a:r>
          </a:p>
          <a:p>
            <a:r>
              <a:rPr lang="en-US" altLang="ko-KR" sz="2000" dirty="0" smtClean="0"/>
              <a:t>* both </a:t>
            </a:r>
            <a:r>
              <a:rPr lang="en-US" altLang="ko-KR" sz="2000" dirty="0"/>
              <a:t>the one-step and </a:t>
            </a:r>
            <a:r>
              <a:rPr lang="en-US" altLang="ko-KR" sz="2000" dirty="0" smtClean="0"/>
              <a:t>two-step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21860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3E7F-B437-40E5-8ACB-B79696783EFA}" type="datetime1">
              <a:rPr lang="ko-KR" altLang="en-US" smtClean="0"/>
              <a:t>2018-12-17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266007" y="259135"/>
            <a:ext cx="86119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1978-J. Phys. D: Appl. Phys.-11-A comparison of AC and DC electrochemical etching techniques for the fabrication of tungsten whiskers (G. J. Edwards and P. R. Pearce)</a:t>
            </a:r>
            <a:endParaRPr lang="ko-KR" altLang="en-US" sz="1600" b="1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9313" y="1202816"/>
            <a:ext cx="4905375" cy="408959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108960" y="833484"/>
            <a:ext cx="464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AC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577840" y="833484"/>
            <a:ext cx="464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</a:t>
            </a:r>
            <a:r>
              <a:rPr lang="en-US" altLang="ko-KR" dirty="0" smtClean="0"/>
              <a:t>C</a:t>
            </a:r>
            <a:endParaRPr lang="ko-KR" altLang="en-US" dirty="0"/>
          </a:p>
        </p:txBody>
      </p:sp>
      <p:cxnSp>
        <p:nvCxnSpPr>
          <p:cNvPr id="9" name="직선 연결선 8"/>
          <p:cNvCxnSpPr/>
          <p:nvPr/>
        </p:nvCxnSpPr>
        <p:spPr>
          <a:xfrm>
            <a:off x="1752600" y="1219455"/>
            <a:ext cx="1821180" cy="1026016"/>
          </a:xfrm>
          <a:prstGeom prst="line">
            <a:avLst/>
          </a:prstGeom>
          <a:ln w="190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1657350" y="1671264"/>
            <a:ext cx="1901135" cy="437357"/>
          </a:xfrm>
          <a:prstGeom prst="line">
            <a:avLst/>
          </a:prstGeom>
          <a:ln w="190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원호 17"/>
          <p:cNvSpPr/>
          <p:nvPr/>
        </p:nvSpPr>
        <p:spPr>
          <a:xfrm rot="12197179">
            <a:off x="5290079" y="1537004"/>
            <a:ext cx="1040343" cy="591618"/>
          </a:xfrm>
          <a:prstGeom prst="arc">
            <a:avLst>
              <a:gd name="adj1" fmla="val 13960562"/>
              <a:gd name="adj2" fmla="val 21410140"/>
            </a:avLst>
          </a:prstGeom>
          <a:ln w="28575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원호 19"/>
          <p:cNvSpPr/>
          <p:nvPr/>
        </p:nvSpPr>
        <p:spPr>
          <a:xfrm rot="13011382" flipV="1">
            <a:off x="4944087" y="2092364"/>
            <a:ext cx="1040343" cy="591618"/>
          </a:xfrm>
          <a:prstGeom prst="arc">
            <a:avLst>
              <a:gd name="adj1" fmla="val 13960562"/>
              <a:gd name="adj2" fmla="val 21410140"/>
            </a:avLst>
          </a:prstGeom>
          <a:ln w="28575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65507" y="1832813"/>
            <a:ext cx="1509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Conical shape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66007" y="5261613"/>
            <a:ext cx="86119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2000" dirty="0" smtClean="0"/>
              <a:t>AC etching: vigorous bubbling -&gt; not affect the shape</a:t>
            </a:r>
            <a:endParaRPr lang="en-US" altLang="ko-KR" sz="2000" dirty="0" smtClean="0"/>
          </a:p>
          <a:p>
            <a:pPr marL="285750" indent="-285750">
              <a:buFontTx/>
              <a:buChar char="-"/>
            </a:pPr>
            <a:r>
              <a:rPr lang="en-US" altLang="ko-KR" sz="2000" dirty="0" smtClean="0"/>
              <a:t>DC etching: few bubbles -&gt; irregular tip shapes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12436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3E7F-B437-40E5-8ACB-B79696783EFA}" type="datetime1">
              <a:rPr lang="ko-KR" altLang="en-US" smtClean="0"/>
              <a:t>2018-12-17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266007" y="259135"/>
            <a:ext cx="86119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2018-Micro&amp;Nano Letters-13,8-Electrochemical etching of lightweight </a:t>
            </a:r>
            <a:r>
              <a:rPr lang="en-US" altLang="ko-KR" sz="1600" b="1" dirty="0" err="1" smtClean="0"/>
              <a:t>nanotips</a:t>
            </a:r>
            <a:r>
              <a:rPr lang="en-US" altLang="ko-KR" sz="1600" b="1" dirty="0" smtClean="0"/>
              <a:t> for high quality-factor quartz tuning fork force sensor: atomic force microscopy applications</a:t>
            </a:r>
            <a:r>
              <a:rPr lang="ko-KR" altLang="en-US" sz="1600" b="1" dirty="0"/>
              <a:t> </a:t>
            </a:r>
            <a:r>
              <a:rPr lang="en-US" altLang="ko-KR" sz="1600" b="1" dirty="0" smtClean="0"/>
              <a:t>(Danish Hussain, </a:t>
            </a:r>
            <a:r>
              <a:rPr lang="en-US" altLang="ko-KR" sz="1600" b="1" dirty="0" err="1" smtClean="0"/>
              <a:t>Jianmin</a:t>
            </a:r>
            <a:r>
              <a:rPr lang="en-US" altLang="ko-KR" sz="1600" b="1" dirty="0" smtClean="0"/>
              <a:t> Song, </a:t>
            </a:r>
            <a:r>
              <a:rPr lang="en-US" altLang="ko-KR" sz="1600" b="1" dirty="0" err="1" smtClean="0"/>
              <a:t>Hao</a:t>
            </a:r>
            <a:r>
              <a:rPr lang="en-US" altLang="ko-KR" sz="1600" b="1" dirty="0" smtClean="0"/>
              <a:t> Zhang, </a:t>
            </a:r>
            <a:r>
              <a:rPr lang="en-US" altLang="ko-KR" sz="1600" b="1" dirty="0" err="1" smtClean="0"/>
              <a:t>Xianghe</a:t>
            </a:r>
            <a:r>
              <a:rPr lang="ko-KR" altLang="en-US" sz="1600" b="1" dirty="0" smtClean="0"/>
              <a:t> </a:t>
            </a:r>
            <a:r>
              <a:rPr lang="en-US" altLang="ko-KR" sz="1600" b="1" dirty="0" err="1" smtClean="0"/>
              <a:t>meng</a:t>
            </a:r>
            <a:r>
              <a:rPr lang="ko-KR" altLang="en-US" sz="1600" b="1" dirty="0" smtClean="0"/>
              <a:t> </a:t>
            </a:r>
            <a:r>
              <a:rPr lang="en-US" altLang="ko-KR" sz="1600" b="1" dirty="0" smtClean="0"/>
              <a:t>and Hui </a:t>
            </a:r>
            <a:r>
              <a:rPr lang="en-US" altLang="ko-KR" sz="1600" b="1" dirty="0" err="1" smtClean="0"/>
              <a:t>Xie</a:t>
            </a:r>
            <a:r>
              <a:rPr lang="en-US" altLang="ko-KR" sz="1600" b="1" dirty="0" smtClean="0"/>
              <a:t>)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007" y="1208181"/>
            <a:ext cx="3620831" cy="484724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5048" y="1349497"/>
            <a:ext cx="2694472" cy="1559957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7729" y="1349496"/>
            <a:ext cx="2040263" cy="1586871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15048" y="3168819"/>
            <a:ext cx="4946072" cy="1049035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6038851" y="3298825"/>
            <a:ext cx="266700" cy="895350"/>
          </a:xfrm>
          <a:prstGeom prst="rect">
            <a:avLst/>
          </a:prstGeom>
          <a:noFill/>
          <a:ln w="38100"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5510992" y="1974714"/>
            <a:ext cx="1055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Two step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961013" y="4422733"/>
            <a:ext cx="491697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2000" dirty="0" smtClean="0"/>
              <a:t>Primary </a:t>
            </a:r>
            <a:r>
              <a:rPr lang="en-US" altLang="ko-KR" sz="2000" dirty="0"/>
              <a:t>shaft diameter: 10–40 </a:t>
            </a:r>
            <a:r>
              <a:rPr lang="en-US" altLang="ko-KR" sz="2000" dirty="0" err="1"/>
              <a:t>μm</a:t>
            </a:r>
            <a:endParaRPr lang="en-US" altLang="ko-KR" sz="2000" dirty="0" smtClean="0"/>
          </a:p>
          <a:p>
            <a:pPr marL="285750" indent="-285750">
              <a:buFontTx/>
              <a:buChar char="-"/>
            </a:pPr>
            <a:r>
              <a:rPr lang="en-US" altLang="ko-KR" sz="2000" dirty="0" smtClean="0"/>
              <a:t>Length: 2–5 mm</a:t>
            </a:r>
          </a:p>
          <a:p>
            <a:pPr marL="285750" indent="-285750">
              <a:buFontTx/>
              <a:buChar char="-"/>
            </a:pPr>
            <a:r>
              <a:rPr lang="en-US" altLang="ko-KR" sz="2000" dirty="0"/>
              <a:t>F</a:t>
            </a:r>
            <a:r>
              <a:rPr lang="en-US" altLang="ko-KR" sz="2000" dirty="0" smtClean="0"/>
              <a:t>abricated </a:t>
            </a:r>
            <a:r>
              <a:rPr lang="en-US" altLang="ko-KR" sz="2000" dirty="0"/>
              <a:t>with high success rate (∼80</a:t>
            </a:r>
            <a:r>
              <a:rPr lang="en-US" altLang="ko-KR" sz="2000" dirty="0" smtClean="0"/>
              <a:t>%).</a:t>
            </a:r>
          </a:p>
          <a:p>
            <a:pPr marL="285750" indent="-285750">
              <a:buFontTx/>
              <a:buChar char="-"/>
            </a:pPr>
            <a:r>
              <a:rPr lang="en-US" altLang="ko-KR" sz="2000" dirty="0" smtClean="0"/>
              <a:t>High Q-factor</a:t>
            </a:r>
            <a:endParaRPr lang="ko-KR" altLang="en-US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4481297" y="2234079"/>
            <a:ext cx="764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20 Hz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16012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3E7F-B437-40E5-8ACB-B79696783EFA}" type="datetime1">
              <a:rPr lang="ko-KR" altLang="en-US" smtClean="0"/>
              <a:t>2018-12-17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7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l="14933" r="21943" b="75760"/>
          <a:stretch/>
        </p:blipFill>
        <p:spPr>
          <a:xfrm>
            <a:off x="276762" y="1264830"/>
            <a:ext cx="2409288" cy="1440000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 rotWithShape="1">
          <a:blip r:embed="rId3"/>
          <a:srcRect l="7945" t="25163" b="34643"/>
          <a:stretch/>
        </p:blipFill>
        <p:spPr>
          <a:xfrm>
            <a:off x="2974978" y="1246936"/>
            <a:ext cx="2708813" cy="1840905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266007" y="2352456"/>
            <a:ext cx="5285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10M</a:t>
            </a:r>
            <a:endParaRPr lang="ko-KR" alt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266007" y="259135"/>
            <a:ext cx="86119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2012-Rev. Sci. Instrum.-83,08374-Method of electrochemical etching of tungsten tips with controllable profiles(Wei-</a:t>
            </a:r>
            <a:r>
              <a:rPr lang="en-US" altLang="ko-KR" sz="1600" b="1" dirty="0" err="1"/>
              <a:t>Tse</a:t>
            </a:r>
            <a:r>
              <a:rPr lang="en-US" altLang="ko-KR" sz="1600" b="1" dirty="0"/>
              <a:t> Chang, </a:t>
            </a:r>
            <a:r>
              <a:rPr lang="en-US" altLang="ko-KR" sz="1600" b="1" dirty="0" err="1"/>
              <a:t>Ing-Shouh</a:t>
            </a:r>
            <a:r>
              <a:rPr lang="en-US" altLang="ko-KR" sz="1600" b="1" dirty="0"/>
              <a:t> Hwang, Mu-Tung Chang, Chung-</a:t>
            </a:r>
            <a:r>
              <a:rPr lang="en-US" altLang="ko-KR" sz="1600" b="1" dirty="0" err="1"/>
              <a:t>Yueh</a:t>
            </a:r>
            <a:r>
              <a:rPr lang="en-US" altLang="ko-KR" sz="1600" b="1" dirty="0"/>
              <a:t> Lin, Wei-</a:t>
            </a:r>
            <a:r>
              <a:rPr lang="en-US" altLang="ko-KR" sz="1600" b="1" dirty="0" err="1"/>
              <a:t>Hao</a:t>
            </a:r>
            <a:r>
              <a:rPr lang="en-US" altLang="ko-KR" sz="1600" b="1" dirty="0"/>
              <a:t> Hsu and </a:t>
            </a:r>
            <a:r>
              <a:rPr lang="en-US" altLang="ko-KR" sz="1600" b="1" dirty="0" err="1"/>
              <a:t>Jin</a:t>
            </a:r>
            <a:r>
              <a:rPr lang="en-US" altLang="ko-KR" sz="1600" b="1" dirty="0"/>
              <a:t>-Long </a:t>
            </a:r>
            <a:r>
              <a:rPr lang="en-US" altLang="ko-KR" sz="1600" b="1" dirty="0" err="1"/>
              <a:t>Hou</a:t>
            </a:r>
            <a:r>
              <a:rPr lang="en-US" altLang="ko-KR" sz="1600" b="1" dirty="0"/>
              <a:t>)</a:t>
            </a:r>
            <a:endParaRPr lang="ko-KR" altLang="en-US" sz="16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7751501" y="1224667"/>
            <a:ext cx="13403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DC(uniform)</a:t>
            </a:r>
          </a:p>
          <a:p>
            <a:pPr algn="ctr"/>
            <a:r>
              <a:rPr lang="en-US" altLang="ko-KR" dirty="0" smtClean="0"/>
              <a:t>etching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983519" y="2275798"/>
            <a:ext cx="8763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Pulse</a:t>
            </a:r>
          </a:p>
          <a:p>
            <a:pPr algn="ctr"/>
            <a:r>
              <a:rPr lang="en-US" altLang="ko-KR" dirty="0" smtClean="0"/>
              <a:t>etching</a:t>
            </a:r>
            <a:endParaRPr lang="ko-KR" altLang="en-US" dirty="0"/>
          </a:p>
        </p:txBody>
      </p:sp>
      <p:grpSp>
        <p:nvGrpSpPr>
          <p:cNvPr id="2" name="그룹 1"/>
          <p:cNvGrpSpPr/>
          <p:nvPr/>
        </p:nvGrpSpPr>
        <p:grpSpPr>
          <a:xfrm>
            <a:off x="5972719" y="1007847"/>
            <a:ext cx="1778782" cy="2319082"/>
            <a:chOff x="1142642" y="2930203"/>
            <a:chExt cx="2455057" cy="3200774"/>
          </a:xfrm>
        </p:grpSpPr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42642" y="2930203"/>
              <a:ext cx="2455057" cy="3200774"/>
            </a:xfrm>
            <a:prstGeom prst="rect">
              <a:avLst/>
            </a:prstGeom>
          </p:spPr>
        </p:pic>
        <p:sp>
          <p:nvSpPr>
            <p:cNvPr id="22" name="직사각형 21"/>
            <p:cNvSpPr/>
            <p:nvPr/>
          </p:nvSpPr>
          <p:spPr>
            <a:xfrm>
              <a:off x="2861017" y="3120338"/>
              <a:ext cx="428625" cy="160380"/>
            </a:xfrm>
            <a:prstGeom prst="rect">
              <a:avLst/>
            </a:prstGeom>
            <a:noFill/>
            <a:ln w="28575">
              <a:solidFill>
                <a:srgbClr val="3333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4" name="직선 화살표 연결선 23"/>
            <p:cNvCxnSpPr/>
            <p:nvPr/>
          </p:nvCxnSpPr>
          <p:spPr>
            <a:xfrm>
              <a:off x="3343931" y="3976766"/>
              <a:ext cx="0" cy="54570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aphicFrame>
          <p:nvGraphicFramePr>
            <p:cNvPr id="26" name="개체 2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43938642"/>
                </p:ext>
              </p:extLst>
            </p:nvPr>
          </p:nvGraphicFramePr>
          <p:xfrm>
            <a:off x="2908642" y="4148096"/>
            <a:ext cx="381000" cy="241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7" name="Equation" r:id="rId5" imgW="380880" imgH="241200" progId="Equation.DSMT4">
                    <p:embed/>
                  </p:oleObj>
                </mc:Choice>
                <mc:Fallback>
                  <p:oleObj name="Equation" r:id="rId5" imgW="380880" imgH="241200" progId="Equation.DSMT4">
                    <p:embed/>
                    <p:pic>
                      <p:nvPicPr>
                        <p:cNvPr id="20" name="개체 19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2908642" y="4148096"/>
                          <a:ext cx="381000" cy="2413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7" name="TextBox 26"/>
          <p:cNvSpPr txBox="1"/>
          <p:nvPr/>
        </p:nvSpPr>
        <p:spPr>
          <a:xfrm>
            <a:off x="5584054" y="3731729"/>
            <a:ext cx="329393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2000" dirty="0" smtClean="0"/>
              <a:t>“we </a:t>
            </a:r>
            <a:r>
              <a:rPr lang="en-US" altLang="ko-KR" sz="2000" dirty="0"/>
              <a:t>propose a </a:t>
            </a:r>
            <a:r>
              <a:rPr lang="en-US" altLang="ko-KR" sz="2000" dirty="0">
                <a:solidFill>
                  <a:srgbClr val="3333FF"/>
                </a:solidFill>
              </a:rPr>
              <a:t>simple</a:t>
            </a:r>
            <a:r>
              <a:rPr lang="en-US" altLang="ko-KR" sz="2000" dirty="0"/>
              <a:t> and </a:t>
            </a:r>
            <a:r>
              <a:rPr lang="en-US" altLang="ko-KR" sz="2000" dirty="0">
                <a:solidFill>
                  <a:srgbClr val="3333FF"/>
                </a:solidFill>
              </a:rPr>
              <a:t>reliable</a:t>
            </a:r>
            <a:r>
              <a:rPr lang="en-US" altLang="ko-KR" sz="2000" dirty="0"/>
              <a:t> electrochemical method to fabricate tungsten tips with </a:t>
            </a:r>
            <a:r>
              <a:rPr lang="en-US" altLang="ko-KR" sz="2000" dirty="0">
                <a:solidFill>
                  <a:srgbClr val="3333FF"/>
                </a:solidFill>
              </a:rPr>
              <a:t>good control</a:t>
            </a:r>
            <a:r>
              <a:rPr lang="en-US" altLang="ko-KR" sz="2000" dirty="0"/>
              <a:t> of the tip profile</a:t>
            </a:r>
            <a:r>
              <a:rPr lang="en-US" altLang="ko-KR" sz="2000" dirty="0" smtClean="0"/>
              <a:t>.”</a:t>
            </a:r>
            <a:endParaRPr lang="ko-KR" altLang="en-US" sz="20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0538" y="3252204"/>
            <a:ext cx="1800000" cy="202724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97296" y="3252204"/>
            <a:ext cx="1800000" cy="225957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784054" y="3252204"/>
            <a:ext cx="1800000" cy="2392258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01327" y="5362945"/>
            <a:ext cx="1396777" cy="1071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24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3E7F-B437-40E5-8ACB-B79696783EFA}" type="datetime1">
              <a:rPr lang="ko-KR" altLang="en-US" smtClean="0"/>
              <a:t>2018-12-17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266007" y="259135"/>
            <a:ext cx="86119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2010</a:t>
            </a:r>
            <a:r>
              <a:rPr lang="en-US" altLang="ko-KR" sz="1600" b="1" dirty="0" smtClean="0"/>
              <a:t>-Journal of The Electrochemical Society-157,1-Optimization of AC Electrochemical etching for Fabricating Tungsten </a:t>
            </a:r>
            <a:r>
              <a:rPr lang="en-US" altLang="ko-KR" sz="1600" b="1" dirty="0" err="1" smtClean="0"/>
              <a:t>Nanotips</a:t>
            </a:r>
            <a:r>
              <a:rPr lang="en-US" altLang="ko-KR" sz="1600" b="1" dirty="0" smtClean="0"/>
              <a:t> with Controlled Tip Profile (S. L. </a:t>
            </a:r>
            <a:r>
              <a:rPr lang="en-US" altLang="ko-KR" sz="1600" b="1" dirty="0" err="1" smtClean="0"/>
              <a:t>Toh</a:t>
            </a:r>
            <a:r>
              <a:rPr lang="en-US" altLang="ko-KR" sz="1600" b="1" dirty="0" smtClean="0"/>
              <a:t>, H. Tan, J. C. Lam, C. Hsia, Z. H. Mai)</a:t>
            </a:r>
            <a:endParaRPr lang="ko-KR" altLang="en-US" sz="16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3866007" y="1414348"/>
            <a:ext cx="477091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altLang="ko-KR" sz="2000" dirty="0" smtClean="0"/>
              <a:t>AC power supply: 13.5 V, 50 Hz</a:t>
            </a:r>
          </a:p>
          <a:p>
            <a:r>
              <a:rPr lang="en-US" altLang="ko-KR" sz="2000" dirty="0" smtClean="0"/>
              <a:t>      -&gt; variable resistor selected(</a:t>
            </a:r>
            <a:r>
              <a:rPr lang="en-US" altLang="ko-KR" sz="2000" dirty="0" smtClean="0"/>
              <a:t>1.8  ~ 5.2 V)</a:t>
            </a:r>
          </a:p>
          <a:p>
            <a:pPr marL="342900" indent="-342900">
              <a:buFontTx/>
              <a:buChar char="-"/>
            </a:pPr>
            <a:r>
              <a:rPr lang="en-US" altLang="ko-KR" sz="2000" dirty="0" smtClean="0"/>
              <a:t>0.5 M KOH</a:t>
            </a:r>
            <a:endParaRPr lang="ko-KR" altLang="en-US" sz="20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8996" y="4346380"/>
            <a:ext cx="2827928" cy="1495052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450" y="1160440"/>
            <a:ext cx="3240000" cy="2280227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007" y="3510975"/>
            <a:ext cx="3240000" cy="2523461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3866007" y="3701720"/>
            <a:ext cx="32247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altLang="ko-KR" sz="2000" dirty="0" smtClean="0"/>
              <a:t>0.5 M KOH, 3.2 V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10295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83455</TotalTime>
  <Words>499</Words>
  <Application>Microsoft Office PowerPoint</Application>
  <PresentationFormat>화면 슬라이드 쇼(4:3)</PresentationFormat>
  <Paragraphs>63</Paragraphs>
  <Slides>8</Slides>
  <Notes>1</Notes>
  <HiddenSlides>0</HiddenSlides>
  <MMClips>0</MMClips>
  <ScaleCrop>false</ScaleCrop>
  <HeadingPairs>
    <vt:vector size="8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맑은 고딕</vt:lpstr>
      <vt:lpstr>Arial</vt:lpstr>
      <vt:lpstr>Calibri</vt:lpstr>
      <vt:lpstr>Calibri Light</vt:lpstr>
      <vt:lpstr>Office 테마</vt:lpstr>
      <vt:lpstr>Equation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이종건(전자전기공학과)</dc:creator>
  <cp:lastModifiedBy>이종건(전자전기공학과)</cp:lastModifiedBy>
  <cp:revision>1202</cp:revision>
  <dcterms:created xsi:type="dcterms:W3CDTF">2018-02-18T11:37:55Z</dcterms:created>
  <dcterms:modified xsi:type="dcterms:W3CDTF">2018-12-17T11:01:45Z</dcterms:modified>
</cp:coreProperties>
</file>