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22" r:id="rId2"/>
    <p:sldId id="326" r:id="rId3"/>
    <p:sldId id="323" r:id="rId4"/>
    <p:sldId id="325" r:id="rId5"/>
    <p:sldId id="327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1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8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7681" y="935183"/>
            <a:ext cx="302479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</a:t>
            </a:r>
            <a:r>
              <a:rPr lang="en-US" altLang="ko-KR" dirty="0"/>
              <a:t>FDTD + </a:t>
            </a:r>
            <a:r>
              <a:rPr lang="en-US" altLang="ko-KR" dirty="0" smtClean="0"/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72000" y="419793"/>
            <a:ext cx="0" cy="6018415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8650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2D </a:t>
            </a:r>
            <a:r>
              <a:rPr lang="en-US" altLang="ko-KR" dirty="0" smtClean="0"/>
              <a:t>structure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Lumerical</a:t>
            </a:r>
            <a:r>
              <a:rPr lang="en-US" altLang="ko-KR" dirty="0" smtClean="0"/>
              <a:t> FDTD +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2015-nature photonics-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9-Inverse design and demonstration of a compact and broadband on-chip wavelength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demultiplexer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(Alexander Y. Piggott, Jesse Lu, Konstantinos G.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Lagoudakis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Jan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Petykiewicz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Thomas M.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Babinec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Jelena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Vuckovic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848480"/>
                <a:ext cx="8703469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220 nm Si layer on SiO2 substrate with air cladding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=3.49,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=1.45,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air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2.8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x </a:t>
                </a:r>
                <a:r>
                  <a:rPr lang="en-US" altLang="ko-KR" dirty="0" smtClean="0"/>
                  <a:t>2.8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design region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48480"/>
                <a:ext cx="8703469" cy="670120"/>
              </a:xfrm>
              <a:prstGeom prst="rect">
                <a:avLst/>
              </a:prstGeom>
              <a:blipFill>
                <a:blip r:embed="rId3"/>
                <a:stretch>
                  <a:fillRect l="-560" t="-3636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58" y="1711942"/>
            <a:ext cx="4743451" cy="1756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832" y="1658790"/>
            <a:ext cx="2433637" cy="38815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64" y="3672549"/>
            <a:ext cx="5100638" cy="16871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7580" y="3468776"/>
            <a:ext cx="790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3333FF"/>
                </a:solidFill>
              </a:rPr>
              <a:t>Measured</a:t>
            </a:r>
            <a:endParaRPr lang="ko-KR" altLang="en-US" sz="1100" b="1" dirty="0">
              <a:solidFill>
                <a:srgbClr val="33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7579" y="1581138"/>
            <a:ext cx="1189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3333FF"/>
                </a:solidFill>
              </a:rPr>
              <a:t>FDTD simulation</a:t>
            </a:r>
            <a:endParaRPr lang="ko-KR" altLang="en-US" sz="1100" b="1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07285"/>
            <a:ext cx="99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Fundamental</a:t>
            </a:r>
          </a:p>
          <a:p>
            <a:pPr algn="ctr"/>
            <a:r>
              <a:rPr lang="en-US" altLang="ko-KR" sz="1100" dirty="0" smtClean="0"/>
              <a:t>TE mode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2421" y="1864026"/>
            <a:ext cx="99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Fundamental</a:t>
            </a:r>
          </a:p>
          <a:p>
            <a:pPr algn="ctr"/>
            <a:r>
              <a:rPr lang="en-US" altLang="ko-KR" sz="1100" dirty="0" smtClean="0"/>
              <a:t>TE mode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2421" y="2546318"/>
            <a:ext cx="992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Fundamental</a:t>
            </a:r>
          </a:p>
          <a:p>
            <a:pPr algn="ctr"/>
            <a:r>
              <a:rPr lang="en-US" altLang="ko-KR" sz="1100" dirty="0" smtClean="0"/>
              <a:t>TE mode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51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2016-Optical Fiber Communications Conference and Exhibition-An Ultra compact 50:50 Coupler Based on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PhC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like Metamaterial Structure (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Luluzi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Lu,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Minming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Zhang,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Feiya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Zhou, Deming Liu)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50486"/>
                <a:ext cx="78804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PhC like metamaterial: </a:t>
                </a:r>
                <a:r>
                  <a:rPr lang="en-US" altLang="ko-KR" b="1" dirty="0" smtClean="0"/>
                  <a:t>Ph</a:t>
                </a:r>
                <a:r>
                  <a:rPr lang="en-US" altLang="ko-KR" dirty="0" smtClean="0"/>
                  <a:t>otonic-</a:t>
                </a:r>
                <a:r>
                  <a:rPr lang="en-US" altLang="ko-KR" b="1" dirty="0" smtClean="0"/>
                  <a:t>C</a:t>
                </a:r>
                <a:r>
                  <a:rPr lang="en-US" altLang="ko-KR" dirty="0" smtClean="0"/>
                  <a:t>rystal-like metamaterial 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FOM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Set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 smtClean="0"/>
                  <a:t> x </a:t>
                </a: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 smtClean="0"/>
                  <a:t> design region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20 x 20 pixels with 130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dirty="0"/>
                  <a:t> x </a:t>
                </a:r>
                <a:r>
                  <a:rPr lang="en-US" altLang="ko-KR" dirty="0" smtClean="0"/>
                  <a:t>130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0486"/>
                <a:ext cx="7880465" cy="1200329"/>
              </a:xfrm>
              <a:prstGeom prst="rect">
                <a:avLst/>
              </a:prstGeom>
              <a:blipFill>
                <a:blip r:embed="rId3"/>
                <a:stretch>
                  <a:fillRect l="-619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58" y="3793881"/>
            <a:ext cx="6197484" cy="20766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b="24245"/>
          <a:stretch/>
        </p:blipFill>
        <p:spPr>
          <a:xfrm>
            <a:off x="1937731" y="1824519"/>
            <a:ext cx="5268538" cy="1815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31646" y="3516882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random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4700" y="3516882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symmetric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57950" y="1985964"/>
            <a:ext cx="655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random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8542" y="1809196"/>
            <a:ext cx="82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symmetric</a:t>
            </a:r>
            <a:endParaRPr lang="ko-KR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8528" y="5128756"/>
                <a:ext cx="20430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Insertion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=−10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28" y="5128756"/>
                <a:ext cx="2043060" cy="184666"/>
              </a:xfrm>
              <a:prstGeom prst="rect">
                <a:avLst/>
              </a:prstGeom>
              <a:blipFill>
                <a:blip r:embed="rId6"/>
                <a:stretch>
                  <a:fillRect l="-1493" t="-3226" b="-2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5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-60960" y="0"/>
            <a:ext cx="9146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2019-Scientific Reports-9, 1368-Deep Neural Network Inverse Design of Integrated Photonic Power Splitters (Mohammad H.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Tahersima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Keisuke Kojima, Toshiaki Koike-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Akino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Devesh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Jha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Bingnan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ko-K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Chungwei</a:t>
            </a:r>
            <a:r>
              <a:rPr lang="en-US" altLang="ko-K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Lin, Kieran Parsons)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55" y="542628"/>
            <a:ext cx="2708945" cy="146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033" y="2078059"/>
            <a:ext cx="4971934" cy="4414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SOI: silicon-on-insulator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x 2.6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design region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20 x 20 pixels </a:t>
                </a:r>
                <a:r>
                  <a:rPr lang="en-US" altLang="ko-KR" dirty="0" smtClean="0"/>
                  <a:t>with radius of 45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2007"/>
                <a:ext cx="3998422" cy="923330"/>
              </a:xfrm>
              <a:prstGeom prst="rect">
                <a:avLst/>
              </a:prstGeom>
              <a:blipFill>
                <a:blip r:embed="rId5"/>
                <a:stretch>
                  <a:fillRect l="-1220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679" y="260358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DBR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34" y="660468"/>
            <a:ext cx="5571948" cy="5321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005" y="525732"/>
            <a:ext cx="161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Transmittance</a:t>
            </a:r>
          </a:p>
          <a:p>
            <a:pPr algn="ctr"/>
            <a:r>
              <a:rPr lang="en-US" altLang="ko-KR" dirty="0" smtClean="0"/>
              <a:t>monitor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7222" y="3550030"/>
            <a:ext cx="11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 x 20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5" y="5710020"/>
            <a:ext cx="161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Reflectance</a:t>
            </a:r>
          </a:p>
          <a:p>
            <a:pPr algn="ctr"/>
            <a:r>
              <a:rPr lang="en-US" altLang="ko-KR" dirty="0" smtClean="0"/>
              <a:t>monitor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479665" y="789709"/>
            <a:ext cx="1039091" cy="124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07621" y="5397841"/>
            <a:ext cx="1111135" cy="38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407620" y="5916749"/>
            <a:ext cx="1535085" cy="142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407619" y="3591957"/>
            <a:ext cx="1535085" cy="142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5405" y="5340682"/>
            <a:ext cx="16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67159</TotalTime>
  <Words>204</Words>
  <Application>Microsoft Office PowerPoint</Application>
  <PresentationFormat>화면 슬라이드 쇼(4:3)</PresentationFormat>
  <Paragraphs>51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1742</cp:revision>
  <dcterms:created xsi:type="dcterms:W3CDTF">2018-02-18T11:37:55Z</dcterms:created>
  <dcterms:modified xsi:type="dcterms:W3CDTF">2019-06-10T10:31:29Z</dcterms:modified>
</cp:coreProperties>
</file>