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8" r:id="rId2"/>
    <p:sldId id="257" r:id="rId3"/>
    <p:sldId id="273" r:id="rId4"/>
    <p:sldId id="276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82" r:id="rId14"/>
    <p:sldId id="295" r:id="rId15"/>
    <p:sldId id="291" r:id="rId16"/>
    <p:sldId id="292" r:id="rId17"/>
    <p:sldId id="294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275" r:id="rId3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55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05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5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60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37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74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68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1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0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3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17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18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65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71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8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1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49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62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99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8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5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78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37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87623" y="1978401"/>
            <a:ext cx="316727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Ch.9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Optics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Inorganic Crystals for Terahertz Optics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Diamond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Diamond is an excellent terahertz optical material, however its use limited by its high cost and the difficulty of fabricating shapes other than thin wafers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phonon absorption: 60THz</a:t>
            </a:r>
            <a:endParaRPr lang="en-US" altLang="ko-KR" sz="2000" dirty="0" smtClean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969" y="2446738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Silicon Carbide (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SiC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69" y="2846848"/>
            <a:ext cx="799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SiC</a:t>
            </a:r>
            <a:r>
              <a:rPr lang="en-US" altLang="ko-KR" sz="2000" dirty="0" smtClean="0"/>
              <a:t> appears to be highly promising as a material for terahertz optics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sym typeface="Wingdings" panose="05000000000000000000" pitchFamily="2" charset="2"/>
              </a:rPr>
              <a:t>Reststrahlen</a:t>
            </a:r>
            <a:r>
              <a:rPr lang="en-US" altLang="ko-KR" sz="2000" dirty="0" smtClean="0">
                <a:sym typeface="Wingdings" panose="05000000000000000000" pitchFamily="2" charset="2"/>
              </a:rPr>
              <a:t> band: 20 ~ 30 THz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Refractive index: ~ 3.1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94" y="3867948"/>
            <a:ext cx="4835769" cy="23299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09" y="3901430"/>
            <a:ext cx="3187103" cy="22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Polymers for Terahertz Optics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65" y="938070"/>
            <a:ext cx="6321669" cy="46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Metal </a:t>
            </a:r>
            <a:r>
              <a:rPr lang="en-US" altLang="ko-KR" sz="3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Reflectivities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2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Metal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Reflectivities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Metallic mirrors are arguably the most crucial components of any terahertz system.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969" y="1743171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power reflectivity of a good conductor: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79649" y="2270664"/>
                <a:ext cx="2184701" cy="688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≈1−2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49" y="2270664"/>
                <a:ext cx="2184701" cy="688202"/>
              </a:xfrm>
              <a:prstGeom prst="rect">
                <a:avLst/>
              </a:prstGeom>
              <a:blipFill rotWithShape="0">
                <a:blip r:embed="rId3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969" y="3086249"/>
                <a:ext cx="7794381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ym typeface="Wingdings" panose="05000000000000000000" pitchFamily="2" charset="2"/>
                  </a:rPr>
                  <a:t> Reflectivity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∝</m:t>
                    </m:r>
                  </m:oMath>
                </a14:m>
                <a:r>
                  <a:rPr lang="en-US" altLang="ko-KR" sz="2000" dirty="0" smtClean="0"/>
                  <a:t> Conductivity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3086249"/>
                <a:ext cx="7794381" cy="405945"/>
              </a:xfrm>
              <a:prstGeom prst="rect">
                <a:avLst/>
              </a:prstGeom>
              <a:blipFill rotWithShape="0">
                <a:blip r:embed="rId4"/>
                <a:stretch>
                  <a:fillRect l="-782" t="-8955" b="-23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Reflectrometer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Submillimeter Wavelength,”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Opt. Soc. Am. B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400" y="3569117"/>
            <a:ext cx="3529197" cy="23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Metal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Reflectivities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thickness of the metal coating on a mirror must be sufficiently large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It must be capable of containing the currents induced by the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interaction with the electromagnetic field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75357" y="1110542"/>
            <a:ext cx="2593289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22430" y="2090177"/>
                <a:ext cx="129522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30" y="2090177"/>
                <a:ext cx="1295226" cy="8183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5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Gaussian Optics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Gaussian Beams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Radiation in the terahertz band has wavelength that are comparable to the sixe of the optical </a:t>
            </a:r>
            <a:r>
              <a:rPr lang="en-US" altLang="ko-KR" sz="2000" dirty="0" smtClean="0"/>
              <a:t>components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969" y="1615788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The Gaussian bean radial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45958" y="2009678"/>
                <a:ext cx="2249783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958" y="2009678"/>
                <a:ext cx="2249783" cy="627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20969" y="2653258"/>
                <a:ext cx="77943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ym typeface="Wingdings" panose="05000000000000000000" pitchFamily="2" charset="2"/>
                  </a:rPr>
                  <a:t> An optical element or aperture in the beam path must have a diameter larger than about 5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2653258"/>
                <a:ext cx="7794381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782"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20969" y="3303889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The minimum radius of the beam waist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00065" y="3654403"/>
                <a:ext cx="1741567" cy="688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065" y="3654403"/>
                <a:ext cx="1741567" cy="688202"/>
              </a:xfrm>
              <a:prstGeom prst="rect">
                <a:avLst/>
              </a:prstGeom>
              <a:blipFill rotWithShape="0">
                <a:blip r:embed="rId5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20969" y="4324819"/>
            <a:ext cx="186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Rayleigh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03678" y="4677812"/>
                <a:ext cx="1334340" cy="560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678" y="4677812"/>
                <a:ext cx="1334340" cy="5602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20969" y="5258211"/>
            <a:ext cx="356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Beam waist &amp;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wavefront</a:t>
            </a:r>
            <a:r>
              <a:rPr lang="en-US" altLang="ko-KR" sz="2000" dirty="0" smtClean="0">
                <a:solidFill>
                  <a:srgbClr val="3333FF"/>
                </a:solidFill>
              </a:rPr>
              <a:t> radius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10100" y="5661093"/>
                <a:ext cx="2508059" cy="688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100" y="5661093"/>
                <a:ext cx="2508059" cy="6882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19267" y="5624225"/>
                <a:ext cx="2162964" cy="725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7" y="5624225"/>
                <a:ext cx="2162964" cy="7250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2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Dichroic Optical Element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4.1 Terahertz Transparent/Visible Opaque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It is often necessary to combine visible and terahertz beams so that they copropagate, or to remove or redirect one of the beams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969" y="1926725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many ways, polymer foams fulfill best the required criteria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Low frequency-independent terahertz loss, low refractive index, low beam distortion, high loss in the visible, low cost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20969" y="1571202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Expanded polymer foams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969" y="3460100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 + ): Higher mechanical strength, can be formed in to lenses </a:t>
            </a:r>
          </a:p>
          <a:p>
            <a:r>
              <a:rPr lang="en-US" altLang="ko-KR" sz="2000" dirty="0"/>
              <a:t>( - ): Higher transmission loss than </a:t>
            </a:r>
            <a:r>
              <a:rPr lang="en-US" altLang="ko-KR" sz="2000" dirty="0" smtClean="0"/>
              <a:t>foams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969" y="3001189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Nonpolar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polyemrs</a:t>
            </a:r>
            <a:r>
              <a:rPr lang="en-US" altLang="ko-KR" sz="2000" dirty="0" smtClean="0">
                <a:solidFill>
                  <a:srgbClr val="3333FF"/>
                </a:solidFill>
              </a:rPr>
              <a:t> (HDPE, PTFE)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969" y="4296688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High-resistivity silicon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969" y="4754337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 + ): The lowest terahertz absorption over the </a:t>
            </a:r>
            <a:r>
              <a:rPr lang="en-US" altLang="ko-KR" sz="2000" dirty="0" err="1" smtClean="0"/>
              <a:t>greastest</a:t>
            </a:r>
            <a:r>
              <a:rPr lang="en-US" altLang="ko-KR" sz="2000" dirty="0" smtClean="0"/>
              <a:t> bandwidth</a:t>
            </a:r>
          </a:p>
          <a:p>
            <a:r>
              <a:rPr lang="en-US" altLang="ko-KR" sz="2000" dirty="0" smtClean="0"/>
              <a:t>( - ): Sufficiently high optical intensities the concentration of generated </a:t>
            </a:r>
            <a:r>
              <a:rPr lang="en-US" altLang="ko-KR" sz="2000" dirty="0" err="1" smtClean="0"/>
              <a:t>photocarriers</a:t>
            </a:r>
            <a:r>
              <a:rPr lang="en-US" altLang="ko-KR" sz="2000" dirty="0" smtClean="0"/>
              <a:t> can produce significant terahertz absorption.</a:t>
            </a:r>
          </a:p>
        </p:txBody>
      </p:sp>
    </p:spTree>
    <p:extLst>
      <p:ext uri="{BB962C8B-B14F-4D97-AF65-F5344CB8AC3E}">
        <p14:creationId xmlns:p14="http://schemas.microsoft.com/office/powerpoint/2010/main" val="1634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4.2 Terahertz Opaque/Visible Transparent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Optical glasses have strong terahertz absorption.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BK7, pure SiO</a:t>
            </a:r>
            <a:r>
              <a:rPr lang="en-US" altLang="ko-KR" sz="2000" baseline="-25000" dirty="0" smtClean="0">
                <a:sym typeface="Wingdings" panose="05000000000000000000" pitchFamily="2" charset="2"/>
              </a:rPr>
              <a:t>2</a:t>
            </a:r>
            <a:endParaRPr lang="en-US" altLang="ko-KR" sz="2000" baseline="-25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0969" y="1831540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Glass has several important advantages for this role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highly transparent, distortion-free optical windows, antireflection coating does not affect its performance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969" y="2924241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Other materials: Perspex (</a:t>
            </a:r>
            <a:r>
              <a:rPr lang="en-US" altLang="ko-KR" sz="2000" dirty="0" err="1" smtClean="0"/>
              <a:t>polymethylmethacrylate</a:t>
            </a:r>
            <a:r>
              <a:rPr lang="en-US" altLang="ko-KR" sz="2000" dirty="0" smtClean="0"/>
              <a:t>), polystyrene, polar crystals (LiNbO</a:t>
            </a:r>
            <a:r>
              <a:rPr lang="en-US" altLang="ko-KR" sz="2000" baseline="-25000" dirty="0" smtClean="0"/>
              <a:t>3</a:t>
            </a:r>
            <a:r>
              <a:rPr lang="en-US" altLang="ko-KR" sz="2000" dirty="0" smtClean="0"/>
              <a:t>, TiO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)</a:t>
            </a:r>
            <a:endParaRPr lang="en-US" altLang="ko-KR" sz="20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8919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1536174"/>
            <a:ext cx="5593111" cy="3785652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Optical Materials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Metal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Reflectivities</a:t>
            </a: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Gaussian Optics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Dichroic Optical Elements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Wire-Grid Polarizers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Antireflection Coatings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Photonic Crystal Fibers and Terahertz Waveguides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4.3 Terahertz Reflective/Visible Transparent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Visible transparent conductive coatings can act as reflective surfaces for terahertz radiation.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969" y="5291357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One of the best-known transparent conductors that has been studied and used as a terahertz reflector is indium-tin-oxide (</a:t>
            </a:r>
            <a:r>
              <a:rPr lang="en-US" altLang="ko-KR" sz="2000" dirty="0" smtClean="0"/>
              <a:t>ITO)</a:t>
            </a:r>
            <a:endParaRPr lang="en-US" altLang="ko-KR" sz="2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909" y="1615788"/>
            <a:ext cx="3360499" cy="249935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3157728" y="1461900"/>
            <a:ext cx="2498930" cy="369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656658" y="1290633"/>
                <a:ext cx="989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58" y="1290633"/>
                <a:ext cx="989951" cy="276999"/>
              </a:xfrm>
              <a:prstGeom prst="rect">
                <a:avLst/>
              </a:prstGeom>
              <a:blipFill>
                <a:blip r:embed="rId4"/>
                <a:stretch>
                  <a:fillRect l="-3086" r="-1235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20969" y="4108624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In metals relaxation times </a:t>
            </a:r>
            <a:r>
              <a:rPr lang="en-US" altLang="ko-KR" sz="2000" dirty="0" smtClean="0"/>
              <a:t>(10</a:t>
            </a:r>
            <a:r>
              <a:rPr lang="en-US" altLang="ko-KR" sz="2000" baseline="30000" dirty="0" smtClean="0"/>
              <a:t>–18</a:t>
            </a:r>
            <a:r>
              <a:rPr lang="en-US" altLang="ko-KR" sz="2000" dirty="0" smtClean="0"/>
              <a:t> s) 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/>
              <a:t>ultraviolet.</a:t>
            </a:r>
          </a:p>
          <a:p>
            <a:r>
              <a:rPr lang="en-US" altLang="ko-KR" sz="2000" dirty="0" smtClean="0"/>
              <a:t>In </a:t>
            </a:r>
            <a:r>
              <a:rPr lang="en-US" altLang="ko-KR" sz="2000" dirty="0"/>
              <a:t>transparent </a:t>
            </a:r>
            <a:r>
              <a:rPr lang="en-US" altLang="ko-KR" sz="2000" dirty="0" smtClean="0"/>
              <a:t>conductors relaxation times(10</a:t>
            </a:r>
            <a:r>
              <a:rPr lang="en-US" altLang="ko-KR" sz="2000" baseline="30000" dirty="0" smtClean="0"/>
              <a:t>–14</a:t>
            </a:r>
            <a:r>
              <a:rPr lang="en-US" altLang="ko-KR" sz="2000" dirty="0" smtClean="0"/>
              <a:t> s) </a:t>
            </a:r>
            <a:r>
              <a:rPr lang="en-US" altLang="ko-KR" sz="2000" dirty="0" smtClean="0">
                <a:sym typeface="Wingdings" panose="05000000000000000000" pitchFamily="2" charset="2"/>
              </a:rPr>
              <a:t></a:t>
            </a:r>
            <a:r>
              <a:rPr lang="en-US" altLang="ko-KR" sz="2000" dirty="0" smtClean="0"/>
              <a:t> terahertz</a:t>
            </a:r>
          </a:p>
          <a:p>
            <a:r>
              <a:rPr lang="en-US" altLang="ko-KR" sz="2000" dirty="0"/>
              <a:t>&amp;</a:t>
            </a:r>
            <a:r>
              <a:rPr lang="en-US" altLang="ko-KR" sz="2000" dirty="0" smtClean="0"/>
              <a:t>reflectivity </a:t>
            </a:r>
            <a:r>
              <a:rPr lang="en-US" altLang="ko-KR" sz="2000" dirty="0"/>
              <a:t>decreases steeply in </a:t>
            </a:r>
            <a:r>
              <a:rPr lang="en-US" altLang="ko-KR" sz="2000" dirty="0" smtClean="0"/>
              <a:t>the visible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145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4.4 Terahertz Transparent/Visible Reflective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Such films are semitransparent to terahertz beams and are </a:t>
            </a:r>
            <a:r>
              <a:rPr lang="en-US" altLang="ko-KR" sz="2000" dirty="0" smtClean="0"/>
              <a:t>semi-reflective </a:t>
            </a:r>
            <a:r>
              <a:rPr lang="en-US" altLang="ko-KR" sz="2000" dirty="0" smtClean="0"/>
              <a:t>in the visible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0898" y="1923518"/>
            <a:ext cx="7082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Visible freq. skin depth &lt;Film thickness&lt; Terahertz freq</a:t>
            </a:r>
            <a:r>
              <a:rPr lang="en-US" altLang="ko-KR" sz="2000" dirty="0"/>
              <a:t>.</a:t>
            </a:r>
            <a:r>
              <a:rPr lang="en-US" altLang="ko-KR" sz="2000" dirty="0" smtClean="0"/>
              <a:t> skin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86050" y="2462472"/>
                <a:ext cx="1413143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50" y="2462472"/>
                <a:ext cx="1413143" cy="6770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49008" y="2538037"/>
                <a:ext cx="92807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008" y="2538037"/>
                <a:ext cx="928075" cy="5259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533" y="3278359"/>
            <a:ext cx="4224935" cy="32919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9393" y="3570571"/>
            <a:ext cx="318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TPX (</a:t>
            </a:r>
            <a:r>
              <a:rPr lang="en-US" altLang="ko-KR" sz="1200" dirty="0" err="1" smtClean="0"/>
              <a:t>Polymethylpentene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- Reflectivity of approximately 80% in the visible</a:t>
            </a:r>
          </a:p>
        </p:txBody>
      </p:sp>
    </p:spTree>
    <p:extLst>
      <p:ext uri="{BB962C8B-B14F-4D97-AF65-F5344CB8AC3E}">
        <p14:creationId xmlns:p14="http://schemas.microsoft.com/office/powerpoint/2010/main" val="35446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Wire-Grid Polarizers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Wire-Grid Polarizers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Wire-grid polarizers perform excellently in terms of </a:t>
            </a:r>
            <a:r>
              <a:rPr lang="en-US" altLang="ko-KR" sz="2000" dirty="0" smtClean="0">
                <a:solidFill>
                  <a:srgbClr val="3333FF"/>
                </a:solidFill>
              </a:rPr>
              <a:t>broad bandwidth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solidFill>
                  <a:srgbClr val="3333FF"/>
                </a:solidFill>
              </a:rPr>
              <a:t>high polarization extinction ratio and low transmission loss</a:t>
            </a:r>
            <a:r>
              <a:rPr lang="en-US" altLang="ko-KR" sz="2000" dirty="0" smtClean="0"/>
              <a:t>, and many refinements on the design have been demonstrated.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P., “Infrared Transmission Polarizers by Photolithography,”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1967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76" y="2139317"/>
            <a:ext cx="2918538" cy="27201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345936" y="4936760"/>
                <a:ext cx="86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936" y="4936760"/>
                <a:ext cx="860877" cy="276999"/>
              </a:xfrm>
              <a:prstGeom prst="rect">
                <a:avLst/>
              </a:prstGeom>
              <a:blipFill>
                <a:blip r:embed="rId4"/>
                <a:stretch>
                  <a:fillRect l="-6383" t="-2222" r="-6383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357157" y="5213759"/>
                <a:ext cx="849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10</a:t>
                </a:r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157" y="5213759"/>
                <a:ext cx="849656" cy="276999"/>
              </a:xfrm>
              <a:prstGeom prst="rect">
                <a:avLst/>
              </a:prstGeom>
              <a:blipFill>
                <a:blip r:embed="rId5"/>
                <a:stretch>
                  <a:fillRect l="-10072" t="-28261" r="-1582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7294645" y="5075259"/>
            <a:ext cx="8374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294645" y="5352258"/>
            <a:ext cx="83741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7" idx="3"/>
          </p:cNvCxnSpPr>
          <p:nvPr/>
        </p:nvCxnSpPr>
        <p:spPr>
          <a:xfrm>
            <a:off x="5561950" y="2630980"/>
            <a:ext cx="783986" cy="1029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571999" y="2492480"/>
                <a:ext cx="9899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2492480"/>
                <a:ext cx="989951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90084" y="2119365"/>
                <a:ext cx="2363468" cy="650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𝑝𝑒𝑟𝑝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𝑝𝑟𝑒𝑝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84" y="2119365"/>
                <a:ext cx="2363468" cy="6501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90084" y="2817224"/>
                <a:ext cx="2385268" cy="650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𝑝𝑎𝑟𝑎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𝑝𝑎𝑟𝑎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84" y="2817224"/>
                <a:ext cx="2385268" cy="6501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90084" y="3548880"/>
                <a:ext cx="1321131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𝑝𝑟𝑒𝑝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84" y="3548880"/>
                <a:ext cx="1321131" cy="5260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629315" y="3548880"/>
                <a:ext cx="119289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𝑝𝑟𝑒𝑝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315" y="3548880"/>
                <a:ext cx="1192891" cy="5259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086964" y="4210610"/>
                <a:ext cx="1991507" cy="790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64" y="4210610"/>
                <a:ext cx="1991507" cy="790922"/>
              </a:xfrm>
              <a:prstGeom prst="rect">
                <a:avLst/>
              </a:prstGeom>
              <a:blipFill>
                <a:blip r:embed="rId11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3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Antireflection Coatings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7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Antireflection Coatings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High-resistivity silicon and nonlinear crystals (GaAs, </a:t>
            </a:r>
            <a:r>
              <a:rPr lang="en-US" altLang="ko-KR" sz="2000" dirty="0" err="1" smtClean="0"/>
              <a:t>ZnTe</a:t>
            </a:r>
            <a:r>
              <a:rPr lang="en-US" altLang="ko-KR" sz="2000" dirty="0" smtClean="0"/>
              <a:t>) have terahertz refractive indices in excess of 3, giving rise to severe Fresnel losses.</a:t>
            </a:r>
            <a:endParaRPr lang="en-US" altLang="ko-KR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114800" y="1898950"/>
                <a:ext cx="1668855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𝐴𝑅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𝑠𝑢𝑏𝑠𝑡𝑟𝑎𝑡𝑒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898950"/>
                <a:ext cx="1668855" cy="282257"/>
              </a:xfrm>
              <a:prstGeom prst="rect">
                <a:avLst/>
              </a:prstGeom>
              <a:blipFill>
                <a:blip r:embed="rId3"/>
                <a:stretch>
                  <a:fillRect l="-1460" t="-4348" r="-1095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20969" y="1586841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Dielectric Films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968" y="3027308"/>
            <a:ext cx="474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Conductive </a:t>
            </a:r>
            <a:r>
              <a:rPr lang="en-US" altLang="ko-KR" sz="2000" dirty="0" smtClean="0">
                <a:solidFill>
                  <a:srgbClr val="3333FF"/>
                </a:solidFill>
              </a:rPr>
              <a:t>Impedance Matching Coatings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8" y="5428402"/>
            <a:ext cx="440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Microstructure Surfaces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20969" y="2338885"/>
                <a:ext cx="79475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Such coating with a thickness of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altLang="ko-KR" sz="2000" dirty="0" smtClean="0"/>
                  <a:t> will reduce reflectivity at the wavelength to zero.</a:t>
                </a:r>
                <a:endParaRPr lang="en-US" altLang="ko-KR" sz="200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2338885"/>
                <a:ext cx="7947543" cy="707886"/>
              </a:xfrm>
              <a:prstGeom prst="rect">
                <a:avLst/>
              </a:prstGeom>
              <a:blipFill>
                <a:blip r:embed="rId4"/>
                <a:stretch>
                  <a:fillRect l="-767"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20969" y="3421104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Conductive layers of chromium and ITO on Si, GaAs, and GaP have demonstrated good antireflective properties up to about 4 THz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434" y="4087128"/>
            <a:ext cx="4251585" cy="13412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969" y="5761548"/>
            <a:ext cx="7794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tructures are </a:t>
            </a:r>
            <a:r>
              <a:rPr lang="en-US" altLang="ko-KR" dirty="0"/>
              <a:t>difficult to produce, and the resulting surfaces are susceptible to </a:t>
            </a:r>
            <a:r>
              <a:rPr lang="en-US" altLang="ko-KR" dirty="0" smtClean="0"/>
              <a:t>damage and </a:t>
            </a:r>
            <a:r>
              <a:rPr lang="en-US" altLang="ko-KR" dirty="0"/>
              <a:t>contamination.</a:t>
            </a:r>
            <a:endParaRPr lang="en-US" altLang="ko-KR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68165" y="6284997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Broeng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“Photonic Crystal Fibers: A New Class of Optical Waveguides,”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Fiber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Tehc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1999.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Photonic Crystal Fibers and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Waveguides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Photonic Crystal Fibers and Terahertz Waveguides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Many terahertz applications would benefit greatly from the ability to deliver terahertz radiation over fiber.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However, terahertz fiber design is made very problematic due to </a:t>
            </a:r>
            <a:r>
              <a:rPr lang="en-US" altLang="ko-KR" sz="2000" dirty="0" smtClean="0">
                <a:solidFill>
                  <a:srgbClr val="3333FF"/>
                </a:solidFill>
              </a:rPr>
              <a:t>the lack of suitable transparent materials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473" y="2840062"/>
            <a:ext cx="2750274" cy="21535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Broeng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“Photonic Crystal Fibers: A New Class of Optical Waveguides,”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Fiber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Tehc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1999.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969" y="2369369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Photonic Crystal Fibers (PCFs)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70" y="2793690"/>
            <a:ext cx="50458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Only specific wave-vectors can propagate through the fiber structure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Can be designed to have zero dispersion and single-mode transmission over a very broad bandwidth.</a:t>
            </a:r>
          </a:p>
        </p:txBody>
      </p:sp>
    </p:spTree>
    <p:extLst>
      <p:ext uri="{BB962C8B-B14F-4D97-AF65-F5344CB8AC3E}">
        <p14:creationId xmlns:p14="http://schemas.microsoft.com/office/powerpoint/2010/main" val="33201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Photonic Crystal Fibers and Terahertz Waveguides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0969" y="94031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Hollow Tube Fibers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969" y="1340427"/>
            <a:ext cx="7794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Terahertz </a:t>
            </a:r>
            <a:r>
              <a:rPr lang="en-US" altLang="ko-KR" sz="2000" dirty="0"/>
              <a:t>waveguiding using hollow tube pipes has been </a:t>
            </a:r>
            <a:r>
              <a:rPr lang="en-US" altLang="ko-KR" sz="2000" dirty="0" smtClean="0"/>
              <a:t>demonstrated with </a:t>
            </a:r>
            <a:r>
              <a:rPr lang="en-US" altLang="ko-KR" sz="2000" dirty="0"/>
              <a:t>both </a:t>
            </a:r>
            <a:r>
              <a:rPr lang="en-US" altLang="ko-KR" sz="2000" dirty="0">
                <a:solidFill>
                  <a:srgbClr val="3333FF"/>
                </a:solidFill>
              </a:rPr>
              <a:t>uncoated tubes </a:t>
            </a:r>
            <a:r>
              <a:rPr lang="en-US" altLang="ko-KR" sz="2000" dirty="0"/>
              <a:t>and </a:t>
            </a:r>
            <a:r>
              <a:rPr lang="en-US" altLang="ko-KR" sz="2000" dirty="0">
                <a:solidFill>
                  <a:srgbClr val="3333FF"/>
                </a:solidFill>
              </a:rPr>
              <a:t>tubes containing internal metal coatings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Uncoated tubes: PTFE (0.005 dB/cm at 0.4 THz)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Internal metal coatings: Polycarbonate tube coated with Cu (0.05 dB/cm at 2.5 THz), Thin-walled glass coated with Ag (6 dB at 0.67 THz)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68" y="3279419"/>
            <a:ext cx="3873064" cy="26214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Kröll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J.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Darmo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Unterrainer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“Metallic Wave-Impedance Matching Layers for Broadband Terahertz Optical Systems,” Opt. Exp., Vol. 15,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0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J. P., “Infrared Transmission Polarizers by Photolithography,”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6, 1967, pp. 1023-1027.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Broeng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J., “Photonic Crystal Fibers: A New Class of Optical Waveguides,”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Opt. Fiber </a:t>
            </a:r>
            <a:r>
              <a:rPr lang="en-US" altLang="ko-K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Tehc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5, 1999, pp. 305-330.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Reflectometer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Submillimeter Wavelength,”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Opt. Soc. Am. B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1995, pp. 212-219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Ito, T., et al., “Flexible Terahertz Fiber Optics with Low Bend-Induced Losses,”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Opt. Soc. Am. B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24, 2007, pp. 1230-1235.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Kröll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J., J.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Darmo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K.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Unterrainer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“Metallic Wave-Impedance Matching Layers for Broadband Terahertz Optical Systems,” Opt. Exp., Vol. 15, 2007, pp. 6552-6560.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Optical Materials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Transparency at Terahertz Frequencies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874" y="914202"/>
            <a:ext cx="8170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Material absorption at terahertz frequencies arises from several mechanisms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969" y="1536364"/>
            <a:ext cx="383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Free Carrier Absorption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1917081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Frequency-dependent absorption by free carriers may be generally described by the </a:t>
            </a:r>
            <a:r>
              <a:rPr lang="en-US" altLang="ko-KR" sz="2000" dirty="0" err="1" smtClean="0"/>
              <a:t>Drude</a:t>
            </a:r>
            <a:r>
              <a:rPr lang="en-US" altLang="ko-KR" sz="2000" dirty="0" smtClean="0"/>
              <a:t> model of carrier transport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292" y="3947030"/>
            <a:ext cx="3041415" cy="2262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3055" y="2643409"/>
                <a:ext cx="4707058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55" y="2643409"/>
                <a:ext cx="4707058" cy="5843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95279" y="3183355"/>
                <a:ext cx="377276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279" y="3183355"/>
                <a:ext cx="3772763" cy="616387"/>
              </a:xfrm>
              <a:prstGeom prst="rect">
                <a:avLst/>
              </a:prstGeom>
              <a:blipFill rotWithShape="0"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092707" y="3650403"/>
            <a:ext cx="103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0.1~0.5 THz</a:t>
            </a:r>
          </a:p>
        </p:txBody>
      </p:sp>
      <p:cxnSp>
        <p:nvCxnSpPr>
          <p:cNvPr id="13" name="직선 화살표 연결선 12"/>
          <p:cNvCxnSpPr>
            <a:stCxn id="17" idx="1"/>
          </p:cNvCxnSpPr>
          <p:nvPr/>
        </p:nvCxnSpPr>
        <p:spPr>
          <a:xfrm flipH="1">
            <a:off x="3631223" y="3804292"/>
            <a:ext cx="2461484" cy="535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Transparency at Terahertz Frequencies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Absorption by Lattice Modes (Phonons)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Resonant absorption of radiation occurs when the frequency of the incident terahertz wave matches that of vibrational modes (</a:t>
            </a:r>
            <a:r>
              <a:rPr lang="en-US" altLang="ko-KR" sz="2000" dirty="0" smtClean="0"/>
              <a:t>phonons</a:t>
            </a:r>
            <a:r>
              <a:rPr lang="en-US" altLang="ko-KR" sz="2000" dirty="0" smtClean="0"/>
              <a:t>) of the lattice.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976573" y="3141388"/>
                <a:ext cx="1301958" cy="567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𝑁𝑝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573" y="3141388"/>
                <a:ext cx="1301958" cy="567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0969" y="2285270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err="1" smtClean="0"/>
              <a:t>Reststrahlen</a:t>
            </a:r>
            <a:r>
              <a:rPr lang="en-US" altLang="ko-KR" sz="2000" i="1" dirty="0" smtClean="0"/>
              <a:t> bands: </a:t>
            </a:r>
            <a:r>
              <a:rPr lang="en-US" altLang="ko-KR" sz="2000" dirty="0" smtClean="0"/>
              <a:t>Some materials possess very intense phonon resonances clustered in broad frequency bands.</a:t>
            </a:r>
            <a:endParaRPr lang="en-US" altLang="ko-KR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0969" y="3909296"/>
                <a:ext cx="779438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At frequencies above </a:t>
                </a:r>
                <a:r>
                  <a:rPr lang="en-US" altLang="ko-KR" sz="2000" dirty="0"/>
                  <a:t>the </a:t>
                </a:r>
                <a:r>
                  <a:rPr lang="en-US" altLang="ko-KR" sz="2000" dirty="0" err="1"/>
                  <a:t>Reststrahlen</a:t>
                </a:r>
                <a:r>
                  <a:rPr lang="en-US" altLang="ko-KR" sz="2000" dirty="0"/>
                  <a:t> band, only electrons contribute to </a:t>
                </a:r>
                <a:r>
                  <a:rPr lang="en-US" altLang="ko-KR" sz="2000" dirty="0" smtClean="0"/>
                  <a:t>polarizability</a:t>
                </a:r>
              </a:p>
              <a:p>
                <a:r>
                  <a:rPr lang="en-US" altLang="ko-KR" sz="20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altLang="ko-KR" sz="2000" dirty="0" smtClean="0"/>
                  <a:t>increases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en-US" altLang="ko-KR" sz="2000" dirty="0" smtClean="0">
                    <a:sym typeface="Wingdings" panose="05000000000000000000" pitchFamily="2" charset="2"/>
                  </a:rPr>
                  <a:t> increased</a:t>
                </a:r>
                <a:r>
                  <a:rPr lang="en-US" altLang="ko-KR" sz="2000" dirty="0" smtClean="0"/>
                  <a:t> the refractive index.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3909296"/>
                <a:ext cx="7794381" cy="1015663"/>
              </a:xfrm>
              <a:prstGeom prst="rect">
                <a:avLst/>
              </a:prstGeom>
              <a:blipFill>
                <a:blip r:embed="rId4"/>
                <a:stretch>
                  <a:fillRect l="-782" t="-2994" b="-9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4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Transparency at Terahertz Frequencies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Dielectric </a:t>
            </a:r>
            <a:r>
              <a:rPr lang="en-US" altLang="ko-KR" sz="2000" dirty="0" smtClean="0">
                <a:solidFill>
                  <a:srgbClr val="3333FF"/>
                </a:solidFill>
              </a:rPr>
              <a:t>Relaxations </a:t>
            </a:r>
            <a:r>
              <a:rPr lang="en-US" altLang="ko-KR" sz="2000" dirty="0" smtClean="0">
                <a:solidFill>
                  <a:srgbClr val="3333FF"/>
                </a:solidFill>
              </a:rPr>
              <a:t>in Polar Materials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At higher frequencies the diploe motions are impeded by friction in the material, in consequence of which their response is delayed relative to the field, manifesting as absorption.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20" y="2431034"/>
            <a:ext cx="5169877" cy="372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Transparency at Terahertz Frequencies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627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Disorder-Induced Absorption in Amorphous </a:t>
            </a:r>
            <a:r>
              <a:rPr lang="en-US" altLang="ko-KR" sz="2000" dirty="0" smtClean="0">
                <a:solidFill>
                  <a:srgbClr val="3333FF"/>
                </a:solidFill>
              </a:rPr>
              <a:t>Materials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20969" y="1215632"/>
                <a:ext cx="7794381" cy="318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Medium- and long-range microscopic disorder in amorphous materials gives rise to absorption by coupling terahertz radiation into the acoustic phonon modes.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 smtClean="0"/>
                  <a:t>The absorption rises with frequency according to</a:t>
                </a:r>
              </a:p>
              <a:p>
                <a:endParaRPr lang="en-US" altLang="ko-KR" sz="20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altLang="ko-KR" sz="2000" dirty="0" smtClean="0"/>
              </a:p>
              <a:p>
                <a:endParaRPr lang="en-US" altLang="ko-KR" sz="2000" dirty="0" smtClean="0"/>
              </a:p>
              <a:p>
                <a:r>
                  <a:rPr lang="en-US" altLang="ko-KR" sz="2000" dirty="0"/>
                  <a:t>g</a:t>
                </a:r>
                <a:r>
                  <a:rPr lang="en-US" altLang="ko-KR" sz="2000" dirty="0" smtClean="0"/>
                  <a:t>enerally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~2</m:t>
                    </m:r>
                  </m:oMath>
                </a14:m>
                <a:r>
                  <a:rPr lang="en-US" altLang="ko-KR" sz="2000" dirty="0" smtClean="0"/>
                  <a:t>, and the material-dependent constant K is proportional to the density of charge fluctuations.</a:t>
                </a:r>
                <a:endParaRPr lang="en-US" altLang="ko-KR" sz="200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1215632"/>
                <a:ext cx="7794381" cy="3184590"/>
              </a:xfrm>
              <a:prstGeom prst="rect">
                <a:avLst/>
              </a:prstGeom>
              <a:blipFill>
                <a:blip r:embed="rId3"/>
                <a:stretch>
                  <a:fillRect l="-782" t="-956" r="-156" b="-2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8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Inorganic Crystals for Terahertz Optics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Silicon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High resistivity float-zone silicon is the </a:t>
            </a:r>
            <a:r>
              <a:rPr lang="en-US" altLang="ko-KR" sz="2000" dirty="0" smtClean="0">
                <a:solidFill>
                  <a:srgbClr val="3333FF"/>
                </a:solidFill>
              </a:rPr>
              <a:t>premier optical material </a:t>
            </a:r>
            <a:r>
              <a:rPr lang="en-US" altLang="ko-KR" sz="2000" dirty="0" smtClean="0"/>
              <a:t>for terahertz frequencies owing to its </a:t>
            </a:r>
            <a:r>
              <a:rPr lang="en-US" altLang="ko-KR" sz="2000" dirty="0" smtClean="0">
                <a:solidFill>
                  <a:srgbClr val="3333FF"/>
                </a:solidFill>
              </a:rPr>
              <a:t>very low absorption and negligible dispersion from below 0.1  to ~13 THz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Resistivity: ~ 10k</a:t>
            </a:r>
            <a:r>
              <a:rPr lang="el-GR" altLang="ko-KR" sz="2000" dirty="0" smtClean="0"/>
              <a:t>Ω</a:t>
            </a:r>
            <a:r>
              <a:rPr lang="en-US" altLang="ko-KR" sz="2000" dirty="0" smtClean="0"/>
              <a:t> cm </a:t>
            </a:r>
            <a:r>
              <a:rPr lang="en-US" altLang="ko-KR" sz="2000" dirty="0" smtClean="0">
                <a:sym typeface="Wingdings" panose="05000000000000000000" pitchFamily="2" charset="2"/>
              </a:rPr>
              <a:t> high terahertz transparency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Good mechanical strength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Phonon resonance high frequency (18.4 THz)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Refractive index: 3.42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969" y="3555012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Germanium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69" y="3924638"/>
            <a:ext cx="799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Similar to silicon in many respects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Resistivity: ~ </a:t>
            </a:r>
            <a:r>
              <a:rPr lang="en-US" altLang="ko-KR" sz="2000" dirty="0" smtClean="0"/>
              <a:t>50</a:t>
            </a:r>
            <a:r>
              <a:rPr lang="el-GR" altLang="ko-KR" sz="2000" dirty="0" smtClean="0"/>
              <a:t>Ω</a:t>
            </a:r>
            <a:r>
              <a:rPr lang="en-US" altLang="ko-KR" sz="2000" dirty="0" smtClean="0"/>
              <a:t> cm </a:t>
            </a:r>
            <a:r>
              <a:rPr lang="en-US" altLang="ko-KR" sz="2000" dirty="0" smtClean="0">
                <a:sym typeface="Wingdings" panose="05000000000000000000" pitchFamily="2" charset="2"/>
              </a:rPr>
              <a:t> limited at low frequencies by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Drude</a:t>
            </a:r>
            <a:r>
              <a:rPr lang="en-US" altLang="ko-KR" sz="2000" dirty="0" smtClean="0">
                <a:sym typeface="Wingdings" panose="05000000000000000000" pitchFamily="2" charset="2"/>
              </a:rPr>
              <a:t> absorption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Range: 1 ~ 8 THz, phonon resonance 9 THz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Refractive index: </a:t>
            </a:r>
            <a:r>
              <a:rPr lang="en-US" altLang="ko-KR" sz="2000" dirty="0" smtClean="0">
                <a:sym typeface="Wingdings" panose="05000000000000000000" pitchFamily="2" charset="2"/>
              </a:rPr>
              <a:t>~ 4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1978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Inorganic Crystals for Terahertz Optics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Quartz (SiO</a:t>
            </a:r>
            <a:r>
              <a:rPr lang="en-US" altLang="ko-KR" sz="2000" baseline="-25000" dirty="0" smtClean="0">
                <a:solidFill>
                  <a:srgbClr val="3333FF"/>
                </a:solidFill>
              </a:rPr>
              <a:t>2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strong covalent 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/>
              <a:t>only </a:t>
            </a:r>
            <a:r>
              <a:rPr lang="en-US" altLang="ko-KR" sz="2000" dirty="0"/>
              <a:t>weakly polar, allowing it </a:t>
            </a:r>
            <a:r>
              <a:rPr lang="en-US" altLang="ko-KR" sz="2000" dirty="0" smtClean="0"/>
              <a:t>to have </a:t>
            </a:r>
            <a:r>
              <a:rPr lang="en-US" altLang="ko-KR" sz="2000" dirty="0"/>
              <a:t>good terahertz transparency in the lower part of the band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Birefringent and anisotropic  z-cut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Refractive index: </a:t>
            </a:r>
            <a:r>
              <a:rPr lang="en-US" altLang="ko-KR" sz="2000" dirty="0" smtClean="0">
                <a:sym typeface="Wingdings" panose="05000000000000000000" pitchFamily="2" charset="2"/>
              </a:rPr>
              <a:t>~ 2.12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Low absorption up to 3THz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Phonon </a:t>
            </a:r>
            <a:r>
              <a:rPr lang="en-US" altLang="ko-KR" sz="2000" dirty="0" smtClean="0">
                <a:sym typeface="Wingdings" panose="05000000000000000000" pitchFamily="2" charset="2"/>
              </a:rPr>
              <a:t>resonance: 4 THz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sym typeface="Wingdings" panose="05000000000000000000" pitchFamily="2" charset="2"/>
              </a:rPr>
              <a:t>Reststrahlen</a:t>
            </a:r>
            <a:r>
              <a:rPr lang="en-US" altLang="ko-KR" sz="2000" dirty="0" smtClean="0">
                <a:sym typeface="Wingdings" panose="05000000000000000000" pitchFamily="2" charset="2"/>
              </a:rPr>
              <a:t> band edge: ~ 7THz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Unsuitable for terahertz optics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969" y="3931874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Sapphire (Al</a:t>
            </a:r>
            <a:r>
              <a:rPr lang="en-US" altLang="ko-KR" sz="2000" baseline="-25000" dirty="0" smtClean="0">
                <a:solidFill>
                  <a:srgbClr val="3333FF"/>
                </a:solidFill>
              </a:rPr>
              <a:t>2</a:t>
            </a:r>
            <a:r>
              <a:rPr lang="en-US" altLang="ko-KR" sz="2000" dirty="0" smtClean="0">
                <a:solidFill>
                  <a:srgbClr val="3333FF"/>
                </a:solidFill>
              </a:rPr>
              <a:t>O</a:t>
            </a:r>
            <a:r>
              <a:rPr lang="en-US" altLang="ko-KR" sz="2000" baseline="-25000" dirty="0" smtClean="0">
                <a:solidFill>
                  <a:srgbClr val="3333FF"/>
                </a:solidFill>
              </a:rPr>
              <a:t>3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3161" y="4301500"/>
            <a:ext cx="79922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More polar than quartz and therefore has a lower terahertz transparency.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Birefringent </a:t>
            </a:r>
            <a:r>
              <a:rPr lang="en-US" altLang="ko-KR" sz="2000" dirty="0">
                <a:sym typeface="Wingdings" panose="05000000000000000000" pitchFamily="2" charset="2"/>
              </a:rPr>
              <a:t>and anisotropic  z-cut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Terahertz absorption increases rapidly  with frequency  cannot be used above 2THz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Refractive index: ~ </a:t>
            </a:r>
            <a:r>
              <a:rPr lang="en-US" altLang="ko-KR" sz="2000" dirty="0" smtClean="0">
                <a:sym typeface="Wingdings" panose="05000000000000000000" pitchFamily="2" charset="2"/>
              </a:rPr>
              <a:t>3.1</a:t>
            </a:r>
            <a:endParaRPr lang="en-US" altLang="ko-KR" sz="2000" dirty="0" smtClean="0"/>
          </a:p>
        </p:txBody>
      </p:sp>
      <p:pic>
        <p:nvPicPr>
          <p:cNvPr id="1026" name="Picture 2" descr="sio2 lattic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98" y="1811120"/>
            <a:ext cx="2346588" cy="18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0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46908</TotalTime>
  <Words>1644</Words>
  <Application>Microsoft Office PowerPoint</Application>
  <PresentationFormat>화면 슬라이드 쇼(4:3)</PresentationFormat>
  <Paragraphs>266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772</cp:revision>
  <dcterms:created xsi:type="dcterms:W3CDTF">2018-02-18T11:37:55Z</dcterms:created>
  <dcterms:modified xsi:type="dcterms:W3CDTF">2018-04-29T13:12:02Z</dcterms:modified>
</cp:coreProperties>
</file>