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311" r:id="rId10"/>
    <p:sldId id="302" r:id="rId11"/>
    <p:sldId id="303" r:id="rId12"/>
    <p:sldId id="304" r:id="rId13"/>
    <p:sldId id="307" r:id="rId14"/>
    <p:sldId id="308" r:id="rId15"/>
    <p:sldId id="297" r:id="rId16"/>
    <p:sldId id="300" r:id="rId17"/>
    <p:sldId id="272" r:id="rId18"/>
    <p:sldId id="310" r:id="rId19"/>
    <p:sldId id="266" r:id="rId20"/>
    <p:sldId id="267" r:id="rId21"/>
    <p:sldId id="278" r:id="rId22"/>
    <p:sldId id="298" r:id="rId23"/>
    <p:sldId id="279" r:id="rId24"/>
    <p:sldId id="280" r:id="rId25"/>
    <p:sldId id="273" r:id="rId26"/>
    <p:sldId id="283" r:id="rId27"/>
    <p:sldId id="284" r:id="rId28"/>
    <p:sldId id="309" r:id="rId29"/>
    <p:sldId id="268" r:id="rId30"/>
    <p:sldId id="276" r:id="rId31"/>
    <p:sldId id="290" r:id="rId32"/>
    <p:sldId id="288" r:id="rId33"/>
    <p:sldId id="289" r:id="rId34"/>
    <p:sldId id="285" r:id="rId35"/>
    <p:sldId id="296" r:id="rId36"/>
    <p:sldId id="274" r:id="rId3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68900"/>
    <a:srgbClr val="0000FF"/>
    <a:srgbClr val="FFCC66"/>
    <a:srgbClr val="FF0066"/>
    <a:srgbClr val="39F62A"/>
    <a:srgbClr val="FFCC99"/>
    <a:srgbClr val="FFCC00"/>
    <a:srgbClr val="FFFF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4" autoAdjust="0"/>
    <p:restoredTop sz="64770" autoAdjust="0"/>
  </p:normalViewPr>
  <p:slideViewPr>
    <p:cSldViewPr>
      <p:cViewPr varScale="1">
        <p:scale>
          <a:sx n="67" d="100"/>
          <a:sy n="67" d="100"/>
        </p:scale>
        <p:origin x="-26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294" y="-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6C0D9D-F49C-411C-B54F-96274F430A26}" type="doc">
      <dgm:prSet loTypeId="urn:microsoft.com/office/officeart/2005/8/layout/vLis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5163626-3FBE-472E-A343-34C958343338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 latinLnBrk="1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865204-83F5-410C-9B35-37AA839C18A4}" type="parTrans" cxnId="{407E25D3-00E2-4E22-B431-13B46AF6AB3B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BDE4BE-0DF9-4718-AD22-C78DB026D004}" type="sibTrans" cxnId="{407E25D3-00E2-4E22-B431-13B46AF6AB3B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944711-C5D7-4AD8-8C12-D589624AAE4E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 latinLnBrk="1"/>
          <a:r>
            <a:rPr lang="en-US" altLang="ko-KR" b="1" dirty="0" smtClean="0">
              <a:latin typeface="Arial" panose="020B0604020202020204" pitchFamily="34" charset="0"/>
              <a:cs typeface="Arial" panose="020B0604020202020204" pitchFamily="34" charset="0"/>
            </a:rPr>
            <a:t>Fundamentals of Laser</a:t>
          </a:r>
          <a:endParaRPr lang="ko-KR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FF9F28-9CE6-4247-BA6A-59A527D1812C}" type="parTrans" cxnId="{CAB2E0B0-62F2-4BCA-843F-17ABA9165807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FE9133-5F62-4420-ACCE-331ADB4A5E10}" type="sibTrans" cxnId="{CAB2E0B0-62F2-4BCA-843F-17ABA9165807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642819-56FF-4CBE-B6DA-E4BDB293526D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 latinLnBrk="1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DBR Fabrication &amp; Design</a:t>
          </a:r>
          <a:endParaRPr lang="ko-K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CAAE31-31CD-4125-B3DC-F1CEFF041540}" type="parTrans" cxnId="{E2F26AE6-13AE-4C86-869A-76B2C292ECA7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B0C475-0752-41EF-A987-4633A3B47CB1}" type="sibTrans" cxnId="{E2F26AE6-13AE-4C86-869A-76B2C292ECA7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12F401-B94D-4B95-8DFE-AED4832864EC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 latinLnBrk="1"/>
          <a:r>
            <a:rPr lang="en-US" b="1" dirty="0" err="1" smtClean="0">
              <a:latin typeface="Arial" panose="020B0604020202020204" pitchFamily="34" charset="0"/>
              <a:cs typeface="Arial" panose="020B0604020202020204" pitchFamily="34" charset="0"/>
            </a:rPr>
            <a:t>Microcavity</a:t>
          </a:r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 Design</a:t>
          </a:r>
          <a:endParaRPr lang="ko-K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E97282-69BF-40F4-A863-AB853B95C138}" type="parTrans" cxnId="{22EB32A5-4578-48E7-9538-76691685909A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193F30-D4E8-481D-8F9C-DB2753E9CAA0}" type="sibTrans" cxnId="{22EB32A5-4578-48E7-9538-76691685909A}">
      <dgm:prSet/>
      <dgm:spPr/>
      <dgm:t>
        <a:bodyPr/>
        <a:lstStyle/>
        <a:p>
          <a:pPr latinLnBrk="1"/>
          <a:endParaRPr lang="ko-KR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4C4974-CD53-4B75-9C21-78310B6F7CE1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 latinLnBrk="1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Summary</a:t>
          </a:r>
          <a:endParaRPr lang="ko-K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6DA015-1E90-46B7-8FB9-DD37D3F13165}" type="parTrans" cxnId="{548175AA-525A-48BF-88FE-9F0FAB7D1B59}">
      <dgm:prSet/>
      <dgm:spPr/>
      <dgm:t>
        <a:bodyPr/>
        <a:lstStyle/>
        <a:p>
          <a:pPr latinLnBrk="1"/>
          <a:endParaRPr lang="ko-KR" altLang="en-US"/>
        </a:p>
      </dgm:t>
    </dgm:pt>
    <dgm:pt modelId="{8EF38C6C-FA1B-41E1-B6C5-D738B620C11F}" type="sibTrans" cxnId="{548175AA-525A-48BF-88FE-9F0FAB7D1B59}">
      <dgm:prSet/>
      <dgm:spPr/>
      <dgm:t>
        <a:bodyPr/>
        <a:lstStyle/>
        <a:p>
          <a:pPr latinLnBrk="1"/>
          <a:endParaRPr lang="ko-KR" altLang="en-US"/>
        </a:p>
      </dgm:t>
    </dgm:pt>
    <dgm:pt modelId="{10B08844-E6B0-4FC0-A25C-73245F0D25B5}" type="pres">
      <dgm:prSet presAssocID="{076C0D9D-F49C-411C-B54F-96274F430A2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68D104-84BD-49D4-B407-0CA9DBD9D9BD}" type="pres">
      <dgm:prSet presAssocID="{25163626-3FBE-472E-A343-34C958343338}" presName="composite" presStyleCnt="0"/>
      <dgm:spPr/>
    </dgm:pt>
    <dgm:pt modelId="{F9522DB4-FC68-4283-8750-AABF4F64AC8B}" type="pres">
      <dgm:prSet presAssocID="{25163626-3FBE-472E-A343-34C958343338}" presName="imgShp" presStyleLbl="fgImgPlace1" presStyleIdx="0" presStyleCnt="5"/>
      <dgm:spPr/>
    </dgm:pt>
    <dgm:pt modelId="{4790716E-5E40-4E82-A3C3-EF537DCED134}" type="pres">
      <dgm:prSet presAssocID="{25163626-3FBE-472E-A343-34C958343338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27378C-CE89-45B5-ACFA-A0FE8468BBE3}" type="pres">
      <dgm:prSet presAssocID="{4CBDE4BE-0DF9-4718-AD22-C78DB026D004}" presName="spacing" presStyleCnt="0"/>
      <dgm:spPr/>
    </dgm:pt>
    <dgm:pt modelId="{79976E18-0E46-48FB-8C4E-A2ED5A09E2F7}" type="pres">
      <dgm:prSet presAssocID="{CB944711-C5D7-4AD8-8C12-D589624AAE4E}" presName="composite" presStyleCnt="0"/>
      <dgm:spPr/>
    </dgm:pt>
    <dgm:pt modelId="{AF722803-7094-426C-B30F-9FBF73250946}" type="pres">
      <dgm:prSet presAssocID="{CB944711-C5D7-4AD8-8C12-D589624AAE4E}" presName="imgShp" presStyleLbl="fgImgPlace1" presStyleIdx="1" presStyleCnt="5"/>
      <dgm:spPr/>
    </dgm:pt>
    <dgm:pt modelId="{9A3FDE92-D09F-4E26-8341-FBC392A46F8C}" type="pres">
      <dgm:prSet presAssocID="{CB944711-C5D7-4AD8-8C12-D589624AAE4E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60AB10-B135-450D-A666-52123ADA24BF}" type="pres">
      <dgm:prSet presAssocID="{A3FE9133-5F62-4420-ACCE-331ADB4A5E10}" presName="spacing" presStyleCnt="0"/>
      <dgm:spPr/>
    </dgm:pt>
    <dgm:pt modelId="{08240ADF-D729-4FD6-B36C-B297BAF82618}" type="pres">
      <dgm:prSet presAssocID="{E7642819-56FF-4CBE-B6DA-E4BDB293526D}" presName="composite" presStyleCnt="0"/>
      <dgm:spPr/>
    </dgm:pt>
    <dgm:pt modelId="{C6E73F74-2DA8-4289-A787-7C0BE132685F}" type="pres">
      <dgm:prSet presAssocID="{E7642819-56FF-4CBE-B6DA-E4BDB293526D}" presName="imgShp" presStyleLbl="fgImgPlace1" presStyleIdx="2" presStyleCnt="5"/>
      <dgm:spPr/>
    </dgm:pt>
    <dgm:pt modelId="{E8652E9C-B7DF-4296-8964-DF0D643CF077}" type="pres">
      <dgm:prSet presAssocID="{E7642819-56FF-4CBE-B6DA-E4BDB293526D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DB07BE-F27F-4123-83E5-4F7F06ED6788}" type="pres">
      <dgm:prSet presAssocID="{F7B0C475-0752-41EF-A987-4633A3B47CB1}" presName="spacing" presStyleCnt="0"/>
      <dgm:spPr/>
    </dgm:pt>
    <dgm:pt modelId="{1A1DE07E-38B2-4188-819A-19AD3DDBE19F}" type="pres">
      <dgm:prSet presAssocID="{D512F401-B94D-4B95-8DFE-AED4832864EC}" presName="composite" presStyleCnt="0"/>
      <dgm:spPr/>
    </dgm:pt>
    <dgm:pt modelId="{85B389A1-EB1E-47F5-BA90-6DB786A06893}" type="pres">
      <dgm:prSet presAssocID="{D512F401-B94D-4B95-8DFE-AED4832864EC}" presName="imgShp" presStyleLbl="fgImgPlace1" presStyleIdx="3" presStyleCnt="5"/>
      <dgm:spPr/>
    </dgm:pt>
    <dgm:pt modelId="{A9AC1657-5A3E-40F3-82BB-E9E08E521781}" type="pres">
      <dgm:prSet presAssocID="{D512F401-B94D-4B95-8DFE-AED4832864EC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07FF70-4D2B-4B63-B372-D0F2E8DDED09}" type="pres">
      <dgm:prSet presAssocID="{25193F30-D4E8-481D-8F9C-DB2753E9CAA0}" presName="spacing" presStyleCnt="0"/>
      <dgm:spPr/>
    </dgm:pt>
    <dgm:pt modelId="{307797C3-A74E-4B63-8A6F-6A2B2E31E901}" type="pres">
      <dgm:prSet presAssocID="{644C4974-CD53-4B75-9C21-78310B6F7CE1}" presName="composite" presStyleCnt="0"/>
      <dgm:spPr/>
    </dgm:pt>
    <dgm:pt modelId="{BD5CF382-9603-402B-9CB7-CD094903552D}" type="pres">
      <dgm:prSet presAssocID="{644C4974-CD53-4B75-9C21-78310B6F7CE1}" presName="imgShp" presStyleLbl="fgImgPlace1" presStyleIdx="4" presStyleCnt="5"/>
      <dgm:spPr/>
    </dgm:pt>
    <dgm:pt modelId="{AEB3D751-507E-4E3C-95D7-7054E13E3011}" type="pres">
      <dgm:prSet presAssocID="{644C4974-CD53-4B75-9C21-78310B6F7CE1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07E25D3-00E2-4E22-B431-13B46AF6AB3B}" srcId="{076C0D9D-F49C-411C-B54F-96274F430A26}" destId="{25163626-3FBE-472E-A343-34C958343338}" srcOrd="0" destOrd="0" parTransId="{81865204-83F5-410C-9B35-37AA839C18A4}" sibTransId="{4CBDE4BE-0DF9-4718-AD22-C78DB026D004}"/>
    <dgm:cxn modelId="{22EB32A5-4578-48E7-9538-76691685909A}" srcId="{076C0D9D-F49C-411C-B54F-96274F430A26}" destId="{D512F401-B94D-4B95-8DFE-AED4832864EC}" srcOrd="3" destOrd="0" parTransId="{70E97282-69BF-40F4-A863-AB853B95C138}" sibTransId="{25193F30-D4E8-481D-8F9C-DB2753E9CAA0}"/>
    <dgm:cxn modelId="{3DDD8480-4AF1-44E9-B469-9967D9983C91}" type="presOf" srcId="{E7642819-56FF-4CBE-B6DA-E4BDB293526D}" destId="{E8652E9C-B7DF-4296-8964-DF0D643CF077}" srcOrd="0" destOrd="0" presId="urn:microsoft.com/office/officeart/2005/8/layout/vList3"/>
    <dgm:cxn modelId="{F227CB65-470D-41FB-BE11-4B3D4A06872C}" type="presOf" srcId="{25163626-3FBE-472E-A343-34C958343338}" destId="{4790716E-5E40-4E82-A3C3-EF537DCED134}" srcOrd="0" destOrd="0" presId="urn:microsoft.com/office/officeart/2005/8/layout/vList3"/>
    <dgm:cxn modelId="{81834BFD-B2AF-41AC-B1DF-C8D388A682DC}" type="presOf" srcId="{644C4974-CD53-4B75-9C21-78310B6F7CE1}" destId="{AEB3D751-507E-4E3C-95D7-7054E13E3011}" srcOrd="0" destOrd="0" presId="urn:microsoft.com/office/officeart/2005/8/layout/vList3"/>
    <dgm:cxn modelId="{34B83776-9B02-4561-A1AA-36745BBD51FD}" type="presOf" srcId="{CB944711-C5D7-4AD8-8C12-D589624AAE4E}" destId="{9A3FDE92-D09F-4E26-8341-FBC392A46F8C}" srcOrd="0" destOrd="0" presId="urn:microsoft.com/office/officeart/2005/8/layout/vList3"/>
    <dgm:cxn modelId="{8149B434-6FBF-49D1-AD10-13CB80EDDD35}" type="presOf" srcId="{D512F401-B94D-4B95-8DFE-AED4832864EC}" destId="{A9AC1657-5A3E-40F3-82BB-E9E08E521781}" srcOrd="0" destOrd="0" presId="urn:microsoft.com/office/officeart/2005/8/layout/vList3"/>
    <dgm:cxn modelId="{CAB2E0B0-62F2-4BCA-843F-17ABA9165807}" srcId="{076C0D9D-F49C-411C-B54F-96274F430A26}" destId="{CB944711-C5D7-4AD8-8C12-D589624AAE4E}" srcOrd="1" destOrd="0" parTransId="{29FF9F28-9CE6-4247-BA6A-59A527D1812C}" sibTransId="{A3FE9133-5F62-4420-ACCE-331ADB4A5E10}"/>
    <dgm:cxn modelId="{6B6245A7-6036-459F-AFD0-CDD17A4D5272}" type="presOf" srcId="{076C0D9D-F49C-411C-B54F-96274F430A26}" destId="{10B08844-E6B0-4FC0-A25C-73245F0D25B5}" srcOrd="0" destOrd="0" presId="urn:microsoft.com/office/officeart/2005/8/layout/vList3"/>
    <dgm:cxn modelId="{548175AA-525A-48BF-88FE-9F0FAB7D1B59}" srcId="{076C0D9D-F49C-411C-B54F-96274F430A26}" destId="{644C4974-CD53-4B75-9C21-78310B6F7CE1}" srcOrd="4" destOrd="0" parTransId="{EE6DA015-1E90-46B7-8FB9-DD37D3F13165}" sibTransId="{8EF38C6C-FA1B-41E1-B6C5-D738B620C11F}"/>
    <dgm:cxn modelId="{E2F26AE6-13AE-4C86-869A-76B2C292ECA7}" srcId="{076C0D9D-F49C-411C-B54F-96274F430A26}" destId="{E7642819-56FF-4CBE-B6DA-E4BDB293526D}" srcOrd="2" destOrd="0" parTransId="{DACAAE31-31CD-4125-B3DC-F1CEFF041540}" sibTransId="{F7B0C475-0752-41EF-A987-4633A3B47CB1}"/>
    <dgm:cxn modelId="{61514871-B631-4B7C-B7DF-5F3F739E7127}" type="presParOf" srcId="{10B08844-E6B0-4FC0-A25C-73245F0D25B5}" destId="{6E68D104-84BD-49D4-B407-0CA9DBD9D9BD}" srcOrd="0" destOrd="0" presId="urn:microsoft.com/office/officeart/2005/8/layout/vList3"/>
    <dgm:cxn modelId="{F8F90F9C-A049-4894-8F26-B6C800750A4D}" type="presParOf" srcId="{6E68D104-84BD-49D4-B407-0CA9DBD9D9BD}" destId="{F9522DB4-FC68-4283-8750-AABF4F64AC8B}" srcOrd="0" destOrd="0" presId="urn:microsoft.com/office/officeart/2005/8/layout/vList3"/>
    <dgm:cxn modelId="{C3B6961E-E48E-4972-87C5-95747F1D5800}" type="presParOf" srcId="{6E68D104-84BD-49D4-B407-0CA9DBD9D9BD}" destId="{4790716E-5E40-4E82-A3C3-EF537DCED134}" srcOrd="1" destOrd="0" presId="urn:microsoft.com/office/officeart/2005/8/layout/vList3"/>
    <dgm:cxn modelId="{915DA9A5-3076-4904-AE0B-50E350A83D80}" type="presParOf" srcId="{10B08844-E6B0-4FC0-A25C-73245F0D25B5}" destId="{E627378C-CE89-45B5-ACFA-A0FE8468BBE3}" srcOrd="1" destOrd="0" presId="urn:microsoft.com/office/officeart/2005/8/layout/vList3"/>
    <dgm:cxn modelId="{E076AAC3-1EFB-4DA2-B306-E9ECA2FD2481}" type="presParOf" srcId="{10B08844-E6B0-4FC0-A25C-73245F0D25B5}" destId="{79976E18-0E46-48FB-8C4E-A2ED5A09E2F7}" srcOrd="2" destOrd="0" presId="urn:microsoft.com/office/officeart/2005/8/layout/vList3"/>
    <dgm:cxn modelId="{ABF621F6-11F9-4AF1-BC83-EB1C39C4B0C1}" type="presParOf" srcId="{79976E18-0E46-48FB-8C4E-A2ED5A09E2F7}" destId="{AF722803-7094-426C-B30F-9FBF73250946}" srcOrd="0" destOrd="0" presId="urn:microsoft.com/office/officeart/2005/8/layout/vList3"/>
    <dgm:cxn modelId="{9541611F-ACBA-4D05-B6FC-7AC33FCC2A49}" type="presParOf" srcId="{79976E18-0E46-48FB-8C4E-A2ED5A09E2F7}" destId="{9A3FDE92-D09F-4E26-8341-FBC392A46F8C}" srcOrd="1" destOrd="0" presId="urn:microsoft.com/office/officeart/2005/8/layout/vList3"/>
    <dgm:cxn modelId="{59BE4C0F-9793-492F-876D-22D69D8B41FE}" type="presParOf" srcId="{10B08844-E6B0-4FC0-A25C-73245F0D25B5}" destId="{3F60AB10-B135-450D-A666-52123ADA24BF}" srcOrd="3" destOrd="0" presId="urn:microsoft.com/office/officeart/2005/8/layout/vList3"/>
    <dgm:cxn modelId="{45C5AFC8-074B-4FE2-A7BB-E55BB9FCA70E}" type="presParOf" srcId="{10B08844-E6B0-4FC0-A25C-73245F0D25B5}" destId="{08240ADF-D729-4FD6-B36C-B297BAF82618}" srcOrd="4" destOrd="0" presId="urn:microsoft.com/office/officeart/2005/8/layout/vList3"/>
    <dgm:cxn modelId="{424ABE9A-A465-40AC-9BE8-D680E19EFA15}" type="presParOf" srcId="{08240ADF-D729-4FD6-B36C-B297BAF82618}" destId="{C6E73F74-2DA8-4289-A787-7C0BE132685F}" srcOrd="0" destOrd="0" presId="urn:microsoft.com/office/officeart/2005/8/layout/vList3"/>
    <dgm:cxn modelId="{E9AAA746-A8AF-4C03-B5B8-0E0A775BE6F8}" type="presParOf" srcId="{08240ADF-D729-4FD6-B36C-B297BAF82618}" destId="{E8652E9C-B7DF-4296-8964-DF0D643CF077}" srcOrd="1" destOrd="0" presId="urn:microsoft.com/office/officeart/2005/8/layout/vList3"/>
    <dgm:cxn modelId="{77EA7A1C-3403-4417-AD5E-45FDEA51CBAA}" type="presParOf" srcId="{10B08844-E6B0-4FC0-A25C-73245F0D25B5}" destId="{2DDB07BE-F27F-4123-83E5-4F7F06ED6788}" srcOrd="5" destOrd="0" presId="urn:microsoft.com/office/officeart/2005/8/layout/vList3"/>
    <dgm:cxn modelId="{CAF0BBF9-FABE-40FA-8E85-83E48D3F2F14}" type="presParOf" srcId="{10B08844-E6B0-4FC0-A25C-73245F0D25B5}" destId="{1A1DE07E-38B2-4188-819A-19AD3DDBE19F}" srcOrd="6" destOrd="0" presId="urn:microsoft.com/office/officeart/2005/8/layout/vList3"/>
    <dgm:cxn modelId="{1463FF80-57EF-4D0C-BCD2-271C7A0B1376}" type="presParOf" srcId="{1A1DE07E-38B2-4188-819A-19AD3DDBE19F}" destId="{85B389A1-EB1E-47F5-BA90-6DB786A06893}" srcOrd="0" destOrd="0" presId="urn:microsoft.com/office/officeart/2005/8/layout/vList3"/>
    <dgm:cxn modelId="{13688C6D-B344-41C5-92B3-B82B01C0E3EC}" type="presParOf" srcId="{1A1DE07E-38B2-4188-819A-19AD3DDBE19F}" destId="{A9AC1657-5A3E-40F3-82BB-E9E08E521781}" srcOrd="1" destOrd="0" presId="urn:microsoft.com/office/officeart/2005/8/layout/vList3"/>
    <dgm:cxn modelId="{B3D691A4-6AA5-4DB8-BD3D-4C66F78708A4}" type="presParOf" srcId="{10B08844-E6B0-4FC0-A25C-73245F0D25B5}" destId="{E307FF70-4D2B-4B63-B372-D0F2E8DDED09}" srcOrd="7" destOrd="0" presId="urn:microsoft.com/office/officeart/2005/8/layout/vList3"/>
    <dgm:cxn modelId="{671FC908-A5B8-4D7D-B2DC-4D9753BFBC9D}" type="presParOf" srcId="{10B08844-E6B0-4FC0-A25C-73245F0D25B5}" destId="{307797C3-A74E-4B63-8A6F-6A2B2E31E901}" srcOrd="8" destOrd="0" presId="urn:microsoft.com/office/officeart/2005/8/layout/vList3"/>
    <dgm:cxn modelId="{AB916C0D-778A-447A-ADCA-8EBCFB797FAE}" type="presParOf" srcId="{307797C3-A74E-4B63-8A6F-6A2B2E31E901}" destId="{BD5CF382-9603-402B-9CB7-CD094903552D}" srcOrd="0" destOrd="0" presId="urn:microsoft.com/office/officeart/2005/8/layout/vList3"/>
    <dgm:cxn modelId="{A56A0341-2E3C-46D7-9564-1A31E12711CB}" type="presParOf" srcId="{307797C3-A74E-4B63-8A6F-6A2B2E31E901}" destId="{AEB3D751-507E-4E3C-95D7-7054E13E301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0716E-5E40-4E82-A3C3-EF537DCED134}">
      <dsp:nvSpPr>
        <dsp:cNvPr id="0" name=""/>
        <dsp:cNvSpPr/>
      </dsp:nvSpPr>
      <dsp:spPr>
        <a:xfrm rot="10800000">
          <a:off x="1288982" y="2579"/>
          <a:ext cx="4495192" cy="626937"/>
        </a:xfrm>
        <a:prstGeom prst="homePlate">
          <a:avLst/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6462" tIns="91440" rIns="170688" bIns="91440" numCol="1" spcCol="1270" anchor="ctr" anchorCtr="0">
          <a:noAutofit/>
        </a:bodyPr>
        <a:lstStyle/>
        <a:p>
          <a:pPr lvl="0" algn="ctr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445716" y="2579"/>
        <a:ext cx="4338458" cy="626937"/>
      </dsp:txXfrm>
    </dsp:sp>
    <dsp:sp modelId="{F9522DB4-FC68-4283-8750-AABF4F64AC8B}">
      <dsp:nvSpPr>
        <dsp:cNvPr id="0" name=""/>
        <dsp:cNvSpPr/>
      </dsp:nvSpPr>
      <dsp:spPr>
        <a:xfrm>
          <a:off x="975513" y="2579"/>
          <a:ext cx="626937" cy="62693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3FDE92-D09F-4E26-8341-FBC392A46F8C}">
      <dsp:nvSpPr>
        <dsp:cNvPr id="0" name=""/>
        <dsp:cNvSpPr/>
      </dsp:nvSpPr>
      <dsp:spPr>
        <a:xfrm rot="10800000">
          <a:off x="1288982" y="816663"/>
          <a:ext cx="4495192" cy="626937"/>
        </a:xfrm>
        <a:prstGeom prst="homePlate">
          <a:avLst/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6462" tIns="91440" rIns="170688" bIns="91440" numCol="1" spcCol="1270" anchor="ctr" anchorCtr="0">
          <a:noAutofit/>
        </a:bodyPr>
        <a:lstStyle/>
        <a:p>
          <a:pPr lvl="0" algn="ctr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Fundamentals of Laser</a:t>
          </a:r>
          <a:endParaRPr lang="ko-KR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445716" y="816663"/>
        <a:ext cx="4338458" cy="626937"/>
      </dsp:txXfrm>
    </dsp:sp>
    <dsp:sp modelId="{AF722803-7094-426C-B30F-9FBF73250946}">
      <dsp:nvSpPr>
        <dsp:cNvPr id="0" name=""/>
        <dsp:cNvSpPr/>
      </dsp:nvSpPr>
      <dsp:spPr>
        <a:xfrm>
          <a:off x="975513" y="816663"/>
          <a:ext cx="626937" cy="62693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8652E9C-B7DF-4296-8964-DF0D643CF077}">
      <dsp:nvSpPr>
        <dsp:cNvPr id="0" name=""/>
        <dsp:cNvSpPr/>
      </dsp:nvSpPr>
      <dsp:spPr>
        <a:xfrm rot="10800000">
          <a:off x="1288982" y="1630747"/>
          <a:ext cx="4495192" cy="626937"/>
        </a:xfrm>
        <a:prstGeom prst="homePlate">
          <a:avLst/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6462" tIns="91440" rIns="170688" bIns="91440" numCol="1" spcCol="1270" anchor="ctr" anchorCtr="0">
          <a:noAutofit/>
        </a:bodyPr>
        <a:lstStyle/>
        <a:p>
          <a:pPr lvl="0" algn="ctr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DBR Fabrication &amp; Design</a:t>
          </a:r>
          <a:endParaRPr lang="ko-KR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445716" y="1630747"/>
        <a:ext cx="4338458" cy="626937"/>
      </dsp:txXfrm>
    </dsp:sp>
    <dsp:sp modelId="{C6E73F74-2DA8-4289-A787-7C0BE132685F}">
      <dsp:nvSpPr>
        <dsp:cNvPr id="0" name=""/>
        <dsp:cNvSpPr/>
      </dsp:nvSpPr>
      <dsp:spPr>
        <a:xfrm>
          <a:off x="975513" y="1630747"/>
          <a:ext cx="626937" cy="62693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9AC1657-5A3E-40F3-82BB-E9E08E521781}">
      <dsp:nvSpPr>
        <dsp:cNvPr id="0" name=""/>
        <dsp:cNvSpPr/>
      </dsp:nvSpPr>
      <dsp:spPr>
        <a:xfrm rot="10800000">
          <a:off x="1288982" y="2444830"/>
          <a:ext cx="4495192" cy="626937"/>
        </a:xfrm>
        <a:prstGeom prst="homePlate">
          <a:avLst/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6462" tIns="91440" rIns="170688" bIns="91440" numCol="1" spcCol="1270" anchor="ctr" anchorCtr="0">
          <a:noAutofit/>
        </a:bodyPr>
        <a:lstStyle/>
        <a:p>
          <a:pPr lvl="0" algn="ctr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Microcavity</a:t>
          </a: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Design</a:t>
          </a:r>
          <a:endParaRPr lang="ko-KR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445716" y="2444830"/>
        <a:ext cx="4338458" cy="626937"/>
      </dsp:txXfrm>
    </dsp:sp>
    <dsp:sp modelId="{85B389A1-EB1E-47F5-BA90-6DB786A06893}">
      <dsp:nvSpPr>
        <dsp:cNvPr id="0" name=""/>
        <dsp:cNvSpPr/>
      </dsp:nvSpPr>
      <dsp:spPr>
        <a:xfrm>
          <a:off x="975513" y="2444830"/>
          <a:ext cx="626937" cy="62693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B3D751-507E-4E3C-95D7-7054E13E3011}">
      <dsp:nvSpPr>
        <dsp:cNvPr id="0" name=""/>
        <dsp:cNvSpPr/>
      </dsp:nvSpPr>
      <dsp:spPr>
        <a:xfrm rot="10800000">
          <a:off x="1288982" y="3258914"/>
          <a:ext cx="4495192" cy="626937"/>
        </a:xfrm>
        <a:prstGeom prst="homePlate">
          <a:avLst/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6462" tIns="91440" rIns="170688" bIns="91440" numCol="1" spcCol="1270" anchor="ctr" anchorCtr="0">
          <a:noAutofit/>
        </a:bodyPr>
        <a:lstStyle/>
        <a:p>
          <a:pPr lvl="0" algn="ctr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Summary</a:t>
          </a:r>
          <a:endParaRPr lang="ko-KR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445716" y="3258914"/>
        <a:ext cx="4338458" cy="626937"/>
      </dsp:txXfrm>
    </dsp:sp>
    <dsp:sp modelId="{BD5CF382-9603-402B-9CB7-CD094903552D}">
      <dsp:nvSpPr>
        <dsp:cNvPr id="0" name=""/>
        <dsp:cNvSpPr/>
      </dsp:nvSpPr>
      <dsp:spPr>
        <a:xfrm>
          <a:off x="975513" y="3258914"/>
          <a:ext cx="626937" cy="62693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33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1" cy="4933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8CD4C-516F-455E-9E59-95FCBE43C1F8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285"/>
            <a:ext cx="2918831" cy="4933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4" y="9371285"/>
            <a:ext cx="2918831" cy="4933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46EE1-7392-425A-8175-300A1EAF7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293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33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DE031-353B-4855-B8AB-2794EF04F2CF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500"/>
            <a:ext cx="5388610" cy="44398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1" cy="4933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92337-7379-4B74-99AB-A46B3EF1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066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저는 한해욱 교수님 연구실의 </a:t>
            </a:r>
            <a:r>
              <a:rPr lang="ko-KR" altLang="en-US" dirty="0" err="1" smtClean="0"/>
              <a:t>권기제입니다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 참석해주신 김진우 교수님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박기수 교수님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한해욱 교수님께 </a:t>
            </a:r>
            <a:r>
              <a:rPr lang="ko-KR" altLang="en-US" dirty="0" err="1" smtClean="0"/>
              <a:t>감사드립니다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저의 석사 논문 주제는 </a:t>
            </a:r>
            <a:r>
              <a:rPr lang="en-US" altLang="ko-KR" dirty="0" smtClean="0"/>
              <a:t>THz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microcavity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1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레이저의 기본 구성은 다음과 같습니다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우선 빛을 증폭하기 위한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 medium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필요하고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 medium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펌핑하여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population inversion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하기 위한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펌핑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매체가 필요하며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빛이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medium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을 반복적으로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 trip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하도록 하기 위한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resonator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필요합니다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THz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영역에서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gain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가지는 물질을 아직 발견되지 않았습니다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때문에 우선적으로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THz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레이저 구성을 위한 효과적인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resonator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설계하는 것이 이 연구의 목적입니다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37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Laser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동작에 기본이 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emission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stimulated emission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알아보겠습니다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외부에서 아무런 에너지 공급이 없으면 전자들은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대부분 낮은 에너지 준위에 머무르려는 경향이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외부로부터 에너지를 받아 높은 에너지 준위로 이동한 원자는 자연적으로 낮은 에너지 준위로 돌아가고 이때 에너지 준위간의 차이만큼을 빛으로 방출하게 되는데 이러한 방출을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emission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자발방출 이라고 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자발방출로 얻어진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들은 위상과 편광 그리고 진행 방향이 제각각 다르게 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이와는 다르게 외부로부터 유입된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photon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의해 높은 에너지준위에 머물고 있는 전자가 낮은 에너지준위로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일으켜 빛을 방출과정을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stimulated emission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유도방출이라고 합니다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이때 입사한 빛의 주파수는 두 에너지준위의 차에 해당하는 값을 가지고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emission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된 빛은 입사한 빛과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똑같은 위상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주파수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편광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진행방향을 갖습니다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37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레이저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동작이 일어나는 과정에 대해 알아보겠습니다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첫번째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그림은 먼저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 medium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양 끝에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reflective mirror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배치하여 구성한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resonator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내부에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펌핑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전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ground state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위치한 원자들을 나타낸 것입니다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pumping source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의해 많은 원자들을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excited state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population inversion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시킵니다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이렇게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population inversion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된 매질을 그대로 놓아두면 원자들은 개별적으로 자발방출을 하기 시작할 것입니다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이렇게 방출된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photon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들은 서로 위상도 다르고 편광 진행방향도 다릅니다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photon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 중에서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미러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쪽으로 진행하는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photon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 trip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하며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 medium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의해 증폭되면서 같은 에너지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같은 방향을 가지는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레이저빔이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됩니다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37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>
                <a:latin typeface="Arial" panose="020B0604020202020204" pitchFamily="34" charset="0"/>
                <a:cs typeface="Arial" panose="020B0604020202020204" pitchFamily="34" charset="0"/>
              </a:rPr>
              <a:t>Resonator </a:t>
            </a:r>
            <a:r>
              <a:rPr lang="ko-KR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내부에서 </a:t>
            </a:r>
            <a:r>
              <a:rPr lang="en-US" altLang="ko-KR" b="0" dirty="0" smtClean="0">
                <a:latin typeface="Arial" panose="020B0604020202020204" pitchFamily="34" charset="0"/>
                <a:cs typeface="Arial" panose="020B0604020202020204" pitchFamily="34" charset="0"/>
              </a:rPr>
              <a:t>round</a:t>
            </a:r>
            <a:r>
              <a:rPr lang="en-US" altLang="ko-KR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trip </a:t>
            </a:r>
            <a:r>
              <a:rPr lang="ko-KR" altLang="en-US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하면서 </a:t>
            </a:r>
            <a:r>
              <a:rPr lang="ko-KR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레이저 동작이 가능하기 위해서는 이득이 손실보다 커야 합니다</a:t>
            </a:r>
            <a:r>
              <a:rPr lang="en-US" altLang="ko-KR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>
                <a:latin typeface="Arial" panose="020B0604020202020204" pitchFamily="34" charset="0"/>
                <a:cs typeface="Arial" panose="020B0604020202020204" pitchFamily="34" charset="0"/>
              </a:rPr>
              <a:t>Threshold condition </a:t>
            </a:r>
            <a:r>
              <a:rPr lang="ko-KR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은 </a:t>
            </a:r>
            <a:r>
              <a:rPr lang="en-US" altLang="ko-KR" b="0" dirty="0" smtClean="0">
                <a:latin typeface="Arial" panose="020B0604020202020204" pitchFamily="34" charset="0"/>
                <a:cs typeface="Arial" panose="020B0604020202020204" pitchFamily="34" charset="0"/>
              </a:rPr>
              <a:t>round</a:t>
            </a:r>
            <a:r>
              <a:rPr lang="en-US" altLang="ko-KR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trip </a:t>
            </a:r>
            <a:r>
              <a:rPr lang="ko-KR" altLang="en-US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이후의 빛의 세기가 적어도 처음 빛의 세기와 같은 조건을 의미하는데</a:t>
            </a:r>
            <a:endParaRPr lang="en-US" altLang="ko-KR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두 </a:t>
            </a:r>
            <a:r>
              <a:rPr lang="ko-KR" alt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미러</a:t>
            </a:r>
            <a:r>
              <a:rPr lang="ko-KR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사이의 공간이 </a:t>
            </a:r>
            <a:r>
              <a:rPr lang="en-US" altLang="ko-KR" b="0" dirty="0" smtClean="0"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r>
              <a:rPr lang="en-US" altLang="ko-KR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medium </a:t>
            </a:r>
            <a:r>
              <a:rPr lang="ko-KR" altLang="en-US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으로 채워져 있다고 가정하면 </a:t>
            </a:r>
            <a:r>
              <a:rPr lang="en-US" altLang="ko-KR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round trip </a:t>
            </a:r>
            <a:r>
              <a:rPr lang="ko-KR" altLang="en-US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후 빛의 세기는 다음과 같습니다</a:t>
            </a:r>
            <a:r>
              <a:rPr lang="en-US" altLang="ko-KR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따라서 </a:t>
            </a:r>
            <a:r>
              <a:rPr lang="en-US" altLang="ko-KR" b="0" dirty="0" smtClean="0">
                <a:latin typeface="Arial" panose="020B0604020202020204" pitchFamily="34" charset="0"/>
                <a:cs typeface="Arial" panose="020B0604020202020204" pitchFamily="34" charset="0"/>
              </a:rPr>
              <a:t>threshold condition</a:t>
            </a:r>
            <a:r>
              <a:rPr lang="en-US" altLang="ko-KR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은 다음과 같이 주어지고 이때의 </a:t>
            </a:r>
            <a:r>
              <a:rPr lang="en-US" altLang="ko-KR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threshold gain </a:t>
            </a:r>
            <a:r>
              <a:rPr lang="ko-KR" altLang="en-US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은 다음과 같습니다</a:t>
            </a:r>
            <a:r>
              <a:rPr lang="en-US" altLang="ko-KR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캐비티를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구성하는 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미러의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reflectance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가까워질수록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gain medium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가져야 할 최소한의 이득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threshold gain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작아지는 것을 알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6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Microcavity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emission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증가하는데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증가는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Purcell factor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 주어지는데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 같이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q-factor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비례합니다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emission factor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전체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emission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laser mode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emission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비로 주어지는데 만약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되면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없는 레이저로 동작 가능합니다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베타가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가까워질수록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 gain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작아지는데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 gain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작은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laser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위해서는 불필요한 영역에서는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emission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억제시키고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laser mode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emission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증가하도록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해야합니다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베타는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 region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부피가 작을수록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emission rate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spectral width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작을수록 증가합니다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pontaneous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emission rate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Time-dependent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perturbation theory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로부터 구할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6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Time-dependent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perturbation theory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로부터 구한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transition rate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Fermi’s golden rule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Perturbation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theory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물리세계에서 슈뢰딩거 방정식의 완전한 해를 구하는 것이 특정 몇몇 경우를 제외하면 매우 어렵거나 불가능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하기 때문에 기존의 알려진 해로부터 근사적으로 해를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구하는 것입니다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해밀토니안을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정확한 해를 아는 시간에 무관한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해밀토니안을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ko-KR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시간에 의존하는 섭동이 있는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해밀토니안을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ko-KR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 하고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섭동이 작다고 가정합니다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시스템을 기술하는 시간에 의존하는 슈뢰딩거 방정식은 다음과 같습니다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우리는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H0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대한 해를 알고 있고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해가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 set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이루기 때문에 전체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해밀토니안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고유함수를 다음과 같이 나타낼 수 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식을 슈뢰딩거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equation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대입하여 정리하면 다음 식을 얻을 수 있고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altLang="ko-KR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lang="en-US" altLang="ko-KR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차수로 전개하면</a:t>
            </a:r>
            <a:r>
              <a:rPr lang="en-US" altLang="ko-KR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다음을 얻을 수 있습니다</a:t>
            </a:r>
            <a:r>
              <a:rPr lang="en-US" altLang="ko-KR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시간에 의존하는 </a:t>
            </a:r>
            <a:r>
              <a:rPr lang="ko-KR" altLang="en-US" sz="1200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해밀토니안</a:t>
            </a:r>
            <a:r>
              <a:rPr lang="ko-KR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ko-KR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시간과 공간의 함수로 분리하여 쓸 수 있고 섭동의 시간변화가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등으로 주어진 경우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(harmonic perturbation)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생각하고 식을 정리하여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적분하여 절대값의 제곱을 하게 되면 이것은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transition probability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나타냅니다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이것을 시간에 대해 미분하게 되면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transition rate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얻을 수 있고 이 공식을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페르미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골든 룰이라고 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6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1-D multilayer structure 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Photon</a:t>
            </a:r>
            <a:r>
              <a:rPr lang="en-US" altLang="ko-KR" baseline="0" dirty="0" smtClean="0"/>
              <a:t> density of states 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spontaneous emission rate </a:t>
            </a:r>
            <a:r>
              <a:rPr lang="ko-KR" altLang="en-US" baseline="0" dirty="0" smtClean="0"/>
              <a:t>에 비해 상대적으로 쉽게 구할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페르미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골든 룰에 따르면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emission rate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density of states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비례하기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density of states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구함으로써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spontaneous emission rate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크고 작음을 알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u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전체 구조에 대해서 </a:t>
            </a:r>
            <a:r>
              <a:rPr lang="en-US" altLang="ko-KR" sz="1200" u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complex transmission coefficient </a:t>
            </a:r>
            <a:r>
              <a:rPr lang="ko-KR" altLang="en-US" sz="1200" u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를 구하면</a:t>
            </a:r>
            <a:r>
              <a:rPr lang="en-US" altLang="ko-KR" sz="1200" u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real</a:t>
            </a:r>
            <a:r>
              <a:rPr lang="en-US" altLang="ko-KR" sz="1200" u="none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200" u="none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값과 </a:t>
            </a:r>
            <a:r>
              <a:rPr lang="en-US" altLang="ko-KR" sz="1200" u="none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imaginary </a:t>
            </a:r>
            <a:r>
              <a:rPr lang="ko-KR" altLang="en-US" sz="1200" u="none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값을 이용해서 전체 </a:t>
            </a:r>
            <a:r>
              <a:rPr lang="en-US" altLang="ko-KR" sz="1200" u="none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phase shift </a:t>
            </a:r>
            <a:r>
              <a:rPr lang="ko-KR" altLang="en-US" sz="1200" u="none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를 구할 수 있습니다</a:t>
            </a:r>
            <a:r>
              <a:rPr lang="en-US" altLang="ko-KR" sz="1200" u="none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u="none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이것을 주파수에 대해 미분하게 되면 </a:t>
            </a:r>
            <a:r>
              <a:rPr lang="en-US" altLang="ko-KR" sz="1200" u="none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finite, 1-D, multilayer structure </a:t>
            </a:r>
            <a:r>
              <a:rPr lang="ko-KR" altLang="en-US" sz="1200" u="none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200" u="none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photon DOS </a:t>
            </a:r>
            <a:r>
              <a:rPr lang="ko-KR" altLang="en-US" sz="1200" u="none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를 구할 수 있습니다</a:t>
            </a:r>
            <a:r>
              <a:rPr lang="en-US" altLang="ko-KR" sz="1200" u="none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endParaRPr lang="en-US" altLang="ko-KR" sz="1200" u="none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6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간단한 </a:t>
            </a:r>
            <a:r>
              <a:rPr lang="en-US" altLang="ko-KR" dirty="0" smtClean="0"/>
              <a:t>DBR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cavity </a:t>
            </a:r>
            <a:r>
              <a:rPr lang="ko-KR" altLang="en-US" dirty="0" smtClean="0"/>
              <a:t>구조에 대해서 </a:t>
            </a:r>
            <a:r>
              <a:rPr lang="en-US" altLang="ko-KR" dirty="0" smtClean="0"/>
              <a:t>photon</a:t>
            </a:r>
            <a:r>
              <a:rPr lang="en-US" altLang="ko-KR" baseline="0" dirty="0" smtClean="0"/>
              <a:t> DOS </a:t>
            </a:r>
            <a:r>
              <a:rPr lang="ko-KR" altLang="en-US" baseline="0" dirty="0" smtClean="0"/>
              <a:t>를 구해 보았습니다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매질의 굴절률은 간단히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놓고 다음과 같은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profile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가지는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cavity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photon DOS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DBR </a:t>
            </a:r>
            <a:r>
              <a:rPr lang="ko-KR" altLang="en-US" baseline="0" dirty="0" smtClean="0"/>
              <a:t>의 경우 </a:t>
            </a:r>
            <a:r>
              <a:rPr lang="en-US" altLang="ko-KR" baseline="0" dirty="0" smtClean="0"/>
              <a:t>stop band </a:t>
            </a:r>
            <a:r>
              <a:rPr lang="ko-KR" altLang="en-US" dirty="0" smtClean="0"/>
              <a:t>안에서 자발방출이 억제되고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밴드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 부분에서 </a:t>
            </a:r>
            <a:r>
              <a:rPr lang="ko-KR" altLang="en-US" dirty="0" err="1" smtClean="0"/>
              <a:t>자발방출률이</a:t>
            </a:r>
            <a:r>
              <a:rPr lang="ko-KR" altLang="en-US" dirty="0" smtClean="0"/>
              <a:t> 증가하는 것을 볼 수 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cavity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stop</a:t>
            </a:r>
            <a:r>
              <a:rPr lang="en-US" altLang="ko-KR" baseline="0" dirty="0" smtClean="0"/>
              <a:t> band</a:t>
            </a:r>
            <a:r>
              <a:rPr lang="ko-KR" altLang="en-US" dirty="0" smtClean="0"/>
              <a:t> 안에 유도된 </a:t>
            </a:r>
            <a:r>
              <a:rPr lang="en-US" altLang="ko-KR" dirty="0" smtClean="0"/>
              <a:t>resonance</a:t>
            </a:r>
            <a:r>
              <a:rPr lang="en-US" altLang="ko-KR" baseline="0" dirty="0" smtClean="0"/>
              <a:t> mode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자발방출률이</a:t>
            </a:r>
            <a:r>
              <a:rPr lang="ko-KR" altLang="en-US" dirty="0" smtClean="0"/>
              <a:t> 증가하는 것을 볼 수 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따라서 </a:t>
            </a:r>
            <a:r>
              <a:rPr lang="en-US" altLang="ko-KR" dirty="0" smtClean="0"/>
              <a:t>DBR 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band-edge</a:t>
            </a:r>
            <a:r>
              <a:rPr lang="en-US" altLang="ko-KR" baseline="0" dirty="0" smtClean="0"/>
              <a:t> lasing 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cavity </a:t>
            </a:r>
            <a:r>
              <a:rPr lang="ko-KR" altLang="en-US" baseline="0" dirty="0" smtClean="0"/>
              <a:t>의 경우 </a:t>
            </a:r>
            <a:r>
              <a:rPr lang="en-US" altLang="ko-KR" baseline="0" dirty="0" smtClean="0"/>
              <a:t>resonance freq. </a:t>
            </a:r>
            <a:r>
              <a:rPr lang="ko-KR" altLang="en-US" baseline="0" dirty="0" smtClean="0"/>
              <a:t>에서의 </a:t>
            </a:r>
            <a:r>
              <a:rPr lang="en-US" altLang="ko-KR" baseline="0" dirty="0" smtClean="0"/>
              <a:t>lasing </a:t>
            </a:r>
            <a:r>
              <a:rPr lang="ko-KR" altLang="en-US" baseline="0" dirty="0" smtClean="0"/>
              <a:t>에 사용될 수 있음을 알 수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6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</a:t>
            </a:r>
            <a:r>
              <a:rPr lang="en-US" altLang="ko-KR" dirty="0" smtClean="0"/>
              <a:t>DBR</a:t>
            </a:r>
            <a:r>
              <a:rPr lang="ko-KR" altLang="en-US" dirty="0" smtClean="0"/>
              <a:t>에 대해 진행한 실험과 설계 결과를 보여드리겠습니다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08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DBR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같은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Multilayer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구조에서 빛의 전파를 쉽게 계산하기 위한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matrix method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대해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말씀드리겠습니다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경계에서 </a:t>
            </a:r>
            <a:r>
              <a:rPr lang="en-US" altLang="ko-KR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Electric field </a:t>
            </a:r>
            <a:r>
              <a:rPr lang="ko-KR" alt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magnetic field </a:t>
            </a:r>
            <a:r>
              <a:rPr lang="ko-KR" alt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tangential </a:t>
            </a:r>
            <a:r>
              <a:rPr lang="ko-KR" alt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성분이 연속이라는 </a:t>
            </a:r>
            <a:r>
              <a:rPr lang="en-US" altLang="ko-KR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boundary condition </a:t>
            </a:r>
            <a:r>
              <a:rPr lang="ko-KR" alt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사용하고 </a:t>
            </a:r>
            <a:r>
              <a:rPr lang="en-US" altLang="ko-KR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 shift </a:t>
            </a:r>
            <a:r>
              <a:rPr lang="ko-KR" alt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고려하면</a:t>
            </a:r>
            <a:r>
              <a:rPr lang="en-US" altLang="ko-KR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다음과 같이 두 매질에서의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사이 관계를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형태로 나타낼 수 있습니다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텀이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boundary condition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의한 것이고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텀이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shift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텀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순차적으로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multilayer stack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적용하면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다음과 같이 단순히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matrix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곱으로 나타낼 수 있습니다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전체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 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성분을 통해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transmission coefficient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reflection coefficient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쉽게 구할 수 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dirty="0" smtClean="0"/>
              <a:t>발표는 다음과 같은 순서로 하겠습니다</a:t>
            </a:r>
            <a:r>
              <a:rPr lang="en-US" altLang="ko-KR" dirty="0" smtClean="0"/>
              <a:t>.</a:t>
            </a:r>
          </a:p>
          <a:p>
            <a:pPr latinLnBrk="1"/>
            <a:r>
              <a:rPr lang="ko-KR" altLang="en-US" dirty="0" smtClean="0"/>
              <a:t>우선 </a:t>
            </a:r>
            <a:r>
              <a:rPr lang="en-US" altLang="ko-KR" dirty="0" smtClean="0"/>
              <a:t>introduction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THz </a:t>
            </a:r>
            <a:r>
              <a:rPr lang="ko-KR" altLang="en-US" baseline="0" dirty="0" smtClean="0"/>
              <a:t>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대해 소개하고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고성능 </a:t>
            </a:r>
            <a:r>
              <a:rPr lang="en-US" altLang="ko-KR" baseline="0" dirty="0" smtClean="0"/>
              <a:t>THz source </a:t>
            </a:r>
            <a:r>
              <a:rPr lang="ko-KR" altLang="en-US" baseline="0" dirty="0" smtClean="0"/>
              <a:t>의 필요성에 대해서 말씀 드리겠습니다</a:t>
            </a:r>
            <a:r>
              <a:rPr lang="en-US" altLang="ko-KR" baseline="0" dirty="0" smtClean="0"/>
              <a:t>.</a:t>
            </a:r>
          </a:p>
          <a:p>
            <a:pPr latinLnBrk="1"/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laser</a:t>
            </a:r>
            <a:r>
              <a:rPr lang="ko-KR" altLang="en-US" baseline="0" dirty="0" smtClean="0"/>
              <a:t>에 대해 간단히 알아보고 </a:t>
            </a:r>
            <a:r>
              <a:rPr lang="en-US" altLang="ko-KR" baseline="0" dirty="0" smtClean="0"/>
              <a:t>DBR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cavity</a:t>
            </a:r>
            <a:r>
              <a:rPr lang="ko-KR" altLang="en-US" baseline="0" dirty="0" smtClean="0"/>
              <a:t>에 대해 수행한 실험과 설계 결과에 대해서 발표한 후 마무리 짓도록 하겠습니다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87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 Bragg Reflector, DBR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알아보겠습니다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resonator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제작에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reflective mirror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사용되기 때문에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필요합니다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DBR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다른 굴절률을 가지는 두 물질을 교차로 배치한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multilayer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 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양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같은 물질을 사용하기 때문에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N+1/2 pairs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구조를 가집니다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 trip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resonance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위해 각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quarter wave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 thickness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가집니다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DBR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transfer matrix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적용하여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reflectance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구하면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 같은데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수가 증가할수록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두 물질의 굴절률 차이가 클수록 </a:t>
            </a:r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Reflectance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가까워 지기 때문에 더 좋은 성능의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제작할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6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그림은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THz time domain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spectroscopy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시스템을 나타낸 것으로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Transmission setup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Femtosecond laser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나온 빔을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 splitter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pump beam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probe beam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나눕니다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펌프빔은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InAs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부터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테라헤르츠를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생성하기 위해 사용되고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프로브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빔은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디텍터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입사하여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electron-hole pair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생성합니다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Mechanical delay line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펌프빔과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프로브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빔 사이의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 length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차이를 조절하기 위해 사용되며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 line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domain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THz pulse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얻게 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높은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singnal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noise ratio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얻기 위해서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 chopper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 in amp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펌프빔에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의해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InAs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로부터 생성된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THz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투과하여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디텍터에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focusing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디텍터에서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빔에 의해 생성된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electron-hole pair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입사하는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THz wave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electric field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 움직이고 이것이 전류로 측정됩니다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THz wave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공기중의 수분에 의해 흡수되므로 이를 방지하기 위해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씌워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dry air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계속해서 공급해줍니다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6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두 그래프는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THz–TDS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시스템을 통해 측정된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domain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THz signal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오른쪽은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FFT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결과입니다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두 그래프는 측정 결과를 바탕으로 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 analysis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하나인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Newton method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fused quartz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refractive index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extinction coefficient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구한 결과입니다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6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fused quartz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굴절률을 측정하기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위해 고려해야 할 점들 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fused quartz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두께가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95 um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정도로 얇기 때문에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quartz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가장 먼저 통과한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픽과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quartz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round trip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하면서 순차적으로 나오는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픽들이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오버랩됩니다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각각의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픽을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구분할 수 없어 굴절률 추출을 위한 수식을 세울 때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multiple reflection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의한 무한한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픽들을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모두 고려해야 하고 실제 실험에서도 충분한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시간동안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스캔해야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두번째로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95 um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측정한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fused quartz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두께에 측정오차가 있을 수 있기 때문에 정확한 두께를 찾기 위한 과정이 필요합니다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Applied optics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publish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 논문에 의하면 정확하지 않은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두께로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refractive index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구하게 되면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artificial oscillation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발생하게 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두께를 변화시켜가면서 굴절률을 얻어 가장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oscillation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적은 값을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fused quartz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두께로 선택하였습니다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64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Fused quartz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DBR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개를 제작하였습니다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 사진은 실제 제작한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DBR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하나를 현미경으로 찍은 사진입니다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제작한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DBR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 여섯 층의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fused quartz layer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다섯 층의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 gap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구성된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5.5 pair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resonance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freq.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 THz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각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layer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 thickness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quarter wavelength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250 um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되야 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 gap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두께는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250 um, 0.3 THz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약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1.94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fused quartz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두께는 약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 um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되어야 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오른쪽 그림과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같이 실제로 만들어진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quartz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 gap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두께는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esign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두께와 오차가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6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그래프는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THz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–TDS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시스템을 통해 측정된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transmittance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 matrix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계산한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transmittance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비교한 것입니다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band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영역에서 파란색의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실험값과 붉은 색의 계산 값이 매우 잘 일치하며 상당히 작은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transmittance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가짐을 볼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 THz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비교했을 때에도 전체적으로 거의 일치하고 단지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resonance freq.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 결과임을 알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fused quartz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teflon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film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이용하여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제작하는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 효과적인 방법임을 알 수 있고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DBR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cavity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reflective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미러로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사용될 수 있음을 알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6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그래프는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DBR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수에 따른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transmittance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photon DOS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주파수 영역에서 나타낸 것입니다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transmittance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photon DOS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잘 일치함을 알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DBR stop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band edge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Photon DOS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최대가 됨을 볼 수 있고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수가 증가함에 따라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 edge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photon DOS peak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더 커지고 샤프해 짐을 알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 edge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Photon DOS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크다는 것은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emission rate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크다는 것이고 따라서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 edge lasing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활용할 경우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emission factor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크게 하여 낮은 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 gain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얻을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6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그래프는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13.5 pair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DBR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내부에서의 공간적인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E-field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분포를 나타낸 것입니다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빨간색은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 edge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freq.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성분의 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E-field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분포를 나타내고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파란색은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freq.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E-field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분포를 나타낸 것으로 입사하는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E-field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normalization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값입니다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보면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low freq. band edge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index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물질인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fused quartz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중앙에 필드가 강하게 모이고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freq. band edge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index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 gap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중앙에 필드가 강하게 모이는 것을 볼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만약 이득을 가지는 얇은 필름을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index region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중앙에 위치 시키면 레이저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위한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 edge lasing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가능하게 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index region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 gap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 얇은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film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중앙에 위치시키기 어렵겠지만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index region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fused quartz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 때문에 단순히 지금의 절반 두께를 가지는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fused quartz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 사이에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 film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샌드위치 시키면 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64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</a:t>
            </a:r>
            <a:r>
              <a:rPr lang="en-US" altLang="ko-KR" dirty="0" smtClean="0"/>
              <a:t>cavity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설계하고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설계한 </a:t>
            </a:r>
            <a:r>
              <a:rPr lang="en-US" altLang="ko-KR" baseline="0" dirty="0" smtClean="0"/>
              <a:t>cavity 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resonance freq. 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lasing </a:t>
            </a:r>
            <a:r>
              <a:rPr lang="ko-KR" altLang="en-US" baseline="0" dirty="0" smtClean="0"/>
              <a:t>에 사용될 수 있음을 보겠습니다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08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resonator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두개의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평행한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planar mirror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캐비티에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Transmittance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다음과 같이 나타낼 수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캐비티가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완전히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symmetric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없다면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resonance frequency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transmittance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가까워 집니다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resonator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동작하기 위해서는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 trip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시에 보강간섭이 일어나야 하기 때문에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 shift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l-GR" altLang="ko-KR" sz="1200" b="0" kern="1200" dirty="0" smtClean="0">
                <a:solidFill>
                  <a:srgbClr val="FF0000"/>
                </a:solidFill>
                <a:latin typeface="+mj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π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 정수배가 되어야 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두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미러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사이의 간격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 path length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반파장의 정수배가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되어야하고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resonance frequency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다음과 같이 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Resonance frequency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간격을 나타내는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spectral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 같습니다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6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</a:t>
            </a:r>
            <a:r>
              <a:rPr lang="ko-KR" altLang="en-US" dirty="0" err="1" smtClean="0"/>
              <a:t>테라헤르츠에</a:t>
            </a:r>
            <a:r>
              <a:rPr lang="ko-KR" altLang="en-US" dirty="0" smtClean="0"/>
              <a:t> 대해 알아보도록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082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Cavity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손실이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존재할 경우에 대해서 알아보겠습니다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우선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캐비티를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구성하는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미러의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반사율이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아니기 때문에 빛이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캐비티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밖으로 빠져나가고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캐비티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내부를 구성하는 물질의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absorption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의한 손실이 있습니다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 trip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후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intensity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다음과 같이 나타낼 수 있고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effective absorption coefficient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정의할 수 있습니다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Cavity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성능을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나타내는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파라미터로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photon lifetime, Q-factor, finesse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있는데 모두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캐비티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내에서의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특징짓는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포톤 라이프타임은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포톤이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얼마나 오래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캐비티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내에 머무르다가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캐비티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밖으로 빠져나가는가를 나타내는 것으로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 absorption coefficient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반비례합니다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Quality factor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cycle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당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energy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잃는 비율에 의해 결정되며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resonance frequency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 width at half maximum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비로 나타낼 수 있습니다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Finesse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spectral region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full width at half maximum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비로 나타낼 수 있습니다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위 세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파라미터들은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모두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캐비티의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손실을 나타내는 방법으로 손실이 적을 수록 그 값은 크고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얼마나 뛰어난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캐비티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인지 판단하는 기준이 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64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그래프는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cavity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수에 따른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transmittance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photon DOS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주파수 영역에서 나타낸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것이고 오른쪽 그래프는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resonance freq.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주변을 확대한 그래프 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수가 증가할 수록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resonance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freq.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Q-factor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증가하고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photon DOS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역시 증가하는 것을 볼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달리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cavity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resonance freq.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Photon DOS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최대이므로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emission factor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크게 하여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 gain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낮출 수 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64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그래프는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9.5 pair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cavity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내부에서의 공간적인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E-field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분포를 나타낸 것입니다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빨간색은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resonance freq.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E-field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분포를 나타내고 파란색과 녹색은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 edge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E-field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분포를 나타낸 것으로 입사하는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E-field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normalization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값입니다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cavity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resonance freq.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미러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사이의 중간에서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E-field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매우 강하게 모이는 것을 볼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Band edge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상대적으로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E-field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작아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 edge lasing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부적합합니다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만약 이득을 가지는 얇은 필름을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혹은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2, 3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위치에 놓을 수 있다면 효과적인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lasing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가능하게 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위치의 경우 얇은 필름을 공중에 띄울 수가 없습니다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64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이곳에 얇은 필름을 위치시키기 위해서는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substrate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필요하게 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Substrate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 um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두께의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fused quartz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사용한다고 가정하고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substrate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표면에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E-field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가장 강하게 모이는 조건을 구한 결과가 다음과 같습니다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이상적인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Cavity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구조에서 벗어나 처음보다 절반가까이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E-field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줄어들었지만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substrate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 강한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E-field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모이기 때문에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lasing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가능하게 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가지는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 film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3.8 A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아주 얇은 두께를 가진다고 가정하고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 gain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구하면 다음과 같습니다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R1 = 0.990086998609310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= 0.973800517382369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64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기존에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보았던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9.5 pair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cavity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내부에서의 공간적인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E-field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분포와 두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미러에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graphene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붙인 새롭게 설계한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cavity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E-field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분포를 나타내었습니다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위치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다음으로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e-field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강하게 모인 위치는 파란색 그래프에서 보는 바와 같이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 line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표시된 위치입니다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두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미러에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graphene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붙이게 되면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cavity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 line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위치에서의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E-field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더 강해집니다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 gain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cavity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더 작은 값을 가지는 것을 알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좀더 나은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lasing operation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가능하게 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cavity 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R1 : 0.975053875487410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: 0.952391798096576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Designed Cavity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R1 : 0.975053875487410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: 0.963853599799803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64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결과를 정리하도록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059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THz laser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위한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DBR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microcavity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제작 및 설계하였습니다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DBR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cavity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high reflective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미러로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사용될 수 있고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 edge lasing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가능합니다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DBR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있는 얇은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film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or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index region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가운데 위치시킨다면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laser operation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위한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 edge lasing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가능합니다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앞서 설계한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캐비티의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미러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사이에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substrate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삽입한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microcavity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미러에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graphene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film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붙인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microcavity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resonance frequency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lasing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가능합니다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테라헤르츠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wave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마이크로파와 적외선 사이에 존재하는 전자기파로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0.1 ~ 10 THz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정도의 주파수를 가진다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파장으로는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~ 3000 µm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n-NO" altLang="ko-KR" b="0" dirty="0" smtClean="0"/>
              <a:t>1 THz = 300 µm = 1 ps = 4.1 meV = 33.3 cm-1 </a:t>
            </a:r>
            <a:r>
              <a:rPr lang="ko-KR" altLang="en-US" b="0" dirty="0" smtClean="0"/>
              <a:t>의 </a:t>
            </a:r>
            <a:r>
              <a:rPr lang="ko-KR" altLang="en-US" b="0" dirty="0" err="1" smtClean="0"/>
              <a:t>물리량을</a:t>
            </a:r>
            <a:r>
              <a:rPr lang="ko-KR" altLang="en-US" b="0" dirty="0" smtClean="0"/>
              <a:t> 가진다</a:t>
            </a:r>
            <a:r>
              <a:rPr lang="en-US" altLang="ko-KR" b="0" dirty="0" smtClean="0"/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테라헤르츠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파는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전자공학과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광공학의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경계에 위치하기 때문에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융합형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과학기술의 성격이 강하다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6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테라헤르츠</a:t>
            </a:r>
            <a:r>
              <a:rPr lang="ko-KR" altLang="en-US" dirty="0" smtClean="0"/>
              <a:t> 파의 장점에 대해서 </a:t>
            </a:r>
            <a:r>
              <a:rPr lang="ko-KR" altLang="en-US" dirty="0" err="1" smtClean="0"/>
              <a:t>말씀드리겠습니다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테라헤르츠</a:t>
            </a:r>
            <a:r>
              <a:rPr lang="ko-KR" altLang="en-US" dirty="0" smtClean="0"/>
              <a:t> 파는 </a:t>
            </a:r>
            <a:r>
              <a:rPr lang="en-US" altLang="ko-KR" dirty="0" smtClean="0"/>
              <a:t>X-ray </a:t>
            </a:r>
            <a:r>
              <a:rPr lang="ko-KR" altLang="en-US" dirty="0" smtClean="0"/>
              <a:t>에 비해 에너지가 낮기 때문에 바이오 샘플을 변성 또는 파괴시키지 않고 이미지를 얻을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그리고 플라스틱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세라믹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종이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고무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가죽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나무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다양한 비금속 물질에 대한 투과성이 뛰어나 투시 </a:t>
            </a:r>
            <a:r>
              <a:rPr lang="ko-KR" altLang="en-US" baseline="0" dirty="0" err="1" smtClean="0"/>
              <a:t>이미징에</a:t>
            </a:r>
            <a:r>
              <a:rPr lang="ko-KR" altLang="en-US" baseline="0" dirty="0" smtClean="0"/>
              <a:t> 유리하다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또한 반도체와 여러 생체 바이오 물질들이 </a:t>
            </a:r>
            <a:r>
              <a:rPr lang="ko-KR" altLang="en-US" baseline="0" dirty="0" err="1" smtClean="0"/>
              <a:t>테라헤르츠</a:t>
            </a:r>
            <a:r>
              <a:rPr lang="ko-KR" altLang="en-US" baseline="0" dirty="0" smtClean="0"/>
              <a:t> 대역에서 독특한 </a:t>
            </a:r>
            <a:r>
              <a:rPr lang="ko-KR" altLang="en-US" baseline="0" dirty="0" err="1" smtClean="0"/>
              <a:t>광특성을</a:t>
            </a:r>
            <a:r>
              <a:rPr lang="ko-KR" altLang="en-US" baseline="0" dirty="0" smtClean="0"/>
              <a:t> 나타내기 때문에 물질의 검출 또는 질병 진단에 유용하게 사용될 수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특히 아래 그림과 같이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테라헤르츠</a:t>
            </a:r>
            <a:r>
              <a:rPr lang="ko-KR" altLang="en-US" baseline="0" dirty="0" smtClean="0"/>
              <a:t> 파의 에너지는 분자들의 비틀림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회전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진동 에너지에 해당하여 공명을 일으킴으로써 물질 고유의 흡수 스펙트럼을 얻을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참고</a:t>
            </a:r>
            <a:r>
              <a:rPr lang="en-US" altLang="ko-KR" baseline="0" dirty="0" smtClean="0"/>
              <a:t>, ionizing radiation : </a:t>
            </a:r>
            <a:r>
              <a:rPr lang="ko-KR" altLang="en-US" baseline="0" dirty="0" smtClean="0"/>
              <a:t>원자</a:t>
            </a:r>
            <a:r>
              <a:rPr lang="ko-KR" altLang="ko-KR" b="0" u="none" dirty="0" smtClean="0">
                <a:solidFill>
                  <a:schemeClr val="tx1"/>
                </a:solidFill>
              </a:rPr>
              <a:t> 또는 </a:t>
            </a:r>
            <a:r>
              <a:rPr lang="ko-KR" altLang="en-US" b="0" u="none" dirty="0" smtClean="0">
                <a:solidFill>
                  <a:schemeClr val="tx1"/>
                </a:solidFill>
              </a:rPr>
              <a:t>분자</a:t>
            </a:r>
            <a:r>
              <a:rPr lang="ko-KR" altLang="ko-KR" b="0" u="none" dirty="0" smtClean="0">
                <a:solidFill>
                  <a:schemeClr val="tx1"/>
                </a:solidFill>
              </a:rPr>
              <a:t>로부터 </a:t>
            </a:r>
            <a:r>
              <a:rPr lang="ko-KR" altLang="en-US" b="0" u="none" dirty="0" smtClean="0">
                <a:solidFill>
                  <a:schemeClr val="tx1"/>
                </a:solidFill>
              </a:rPr>
              <a:t>전자</a:t>
            </a:r>
            <a:r>
              <a:rPr lang="ko-KR" altLang="ko-KR" b="0" u="none" dirty="0" smtClean="0">
                <a:solidFill>
                  <a:schemeClr val="tx1"/>
                </a:solidFill>
              </a:rPr>
              <a:t>를 떼어내어 </a:t>
            </a:r>
            <a:r>
              <a:rPr lang="ko-KR" altLang="en-US" b="0" u="none" dirty="0" smtClean="0">
                <a:solidFill>
                  <a:schemeClr val="tx1"/>
                </a:solidFill>
              </a:rPr>
              <a:t>이온화 </a:t>
            </a:r>
            <a:r>
              <a:rPr lang="ko-KR" altLang="ko-KR" b="0" u="none" dirty="0" smtClean="0">
                <a:solidFill>
                  <a:schemeClr val="tx1"/>
                </a:solidFill>
              </a:rPr>
              <a:t>시키기에 충분한 </a:t>
            </a:r>
            <a:r>
              <a:rPr lang="ko-KR" altLang="en-US" b="0" u="none" dirty="0" smtClean="0">
                <a:solidFill>
                  <a:schemeClr val="tx1"/>
                </a:solidFill>
              </a:rPr>
              <a:t>운동 에너지</a:t>
            </a:r>
            <a:r>
              <a:rPr lang="ko-KR" altLang="ko-KR" b="0" u="none" dirty="0" smtClean="0">
                <a:solidFill>
                  <a:schemeClr val="tx1"/>
                </a:solidFill>
              </a:rPr>
              <a:t>를 전달할 수 있는 입자들로 구성된 </a:t>
            </a:r>
            <a:r>
              <a:rPr lang="ko-KR" altLang="en-US" b="0" u="none" dirty="0" smtClean="0">
                <a:solidFill>
                  <a:schemeClr val="tx1"/>
                </a:solidFill>
              </a:rPr>
              <a:t>방사선</a:t>
            </a:r>
            <a:r>
              <a:rPr lang="en-US" altLang="ko-KR" b="0" u="none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b="0" u="none" baseline="0" dirty="0" smtClean="0">
                <a:solidFill>
                  <a:schemeClr val="tx1"/>
                </a:solidFill>
              </a:rPr>
              <a:t>Chemical society reviews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24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THz </a:t>
            </a:r>
            <a:r>
              <a:rPr lang="ko-KR" altLang="en-US" baseline="0" dirty="0" smtClean="0"/>
              <a:t>기술의 응용분야를 보여주고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THz </a:t>
            </a:r>
            <a:r>
              <a:rPr lang="ko-KR" altLang="en-US" baseline="0" dirty="0" smtClean="0"/>
              <a:t>기술은 </a:t>
            </a:r>
            <a:r>
              <a:rPr lang="ko-KR" altLang="en-US" baseline="0" dirty="0" err="1" smtClean="0"/>
              <a:t>분광학</a:t>
            </a:r>
            <a:r>
              <a:rPr lang="en-US" altLang="ko-KR" baseline="0" dirty="0" smtClean="0"/>
              <a:t>(spectroscopy)</a:t>
            </a:r>
            <a:r>
              <a:rPr lang="ko-KR" altLang="en-US" baseline="0" dirty="0" smtClean="0"/>
              <a:t>과 </a:t>
            </a:r>
            <a:r>
              <a:rPr lang="ko-KR" altLang="en-US" baseline="0" dirty="0" err="1" smtClean="0"/>
              <a:t>이미징을</a:t>
            </a:r>
            <a:r>
              <a:rPr lang="ko-KR" altLang="en-US" baseline="0" dirty="0" smtClean="0"/>
              <a:t> 기반으로 여러 분야에서 응용되고 있는데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인체에 무해하다는 점을 이용한 바이오 </a:t>
            </a:r>
            <a:r>
              <a:rPr lang="ko-KR" altLang="en-US" baseline="0" dirty="0" err="1" smtClean="0"/>
              <a:t>메디칼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이미징</a:t>
            </a:r>
            <a:r>
              <a:rPr lang="en-US" altLang="ko-KR" baseline="0" dirty="0" smtClean="0"/>
              <a:t>, </a:t>
            </a:r>
            <a:r>
              <a:rPr lang="ko-KR" altLang="en-US" dirty="0" smtClean="0"/>
              <a:t>반도체 칩을 제작할 때 단선 여부를 조사하거나 </a:t>
            </a:r>
            <a:endParaRPr lang="en-US" altLang="ko-KR" baseline="0" dirty="0" smtClean="0"/>
          </a:p>
          <a:p>
            <a:r>
              <a:rPr lang="ko-KR" altLang="en-US" baseline="0" dirty="0" smtClean="0"/>
              <a:t>보안 시스템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재료분석 등 다양한 분야에서 응용 가능하다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94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테라헤르츠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종류와 특성을 나타내고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펨토초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레이저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펌핑에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의한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THz-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 발생 방법에는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광전도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안테나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(PCA)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이용한 방법과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광정류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(OR)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효과를 이용한 방법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반도체 표면을 이용하는 방법이 있는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 효율과 출력이 매우 낮고 생성된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테라헤르츠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파가 펄스 형태로 국한된다는 단점이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양자폭포레이저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아직 액체질소 온도에서 구동할 수 있는 단계에 있으며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상온 구동이 불가능하다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자유전자레이저는 현재까지 개발된 가장 강한 출력의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테라헤르츠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광원이지만 장치가 거대하고 복잡하기 때문에 연구에 널리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용되지 못하고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2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이처럼 고효율과 고출력을 가지고 소형이면서 실온에서 </a:t>
            </a:r>
            <a:r>
              <a:rPr lang="ko-KR" altLang="en-US" baseline="0" dirty="0" err="1" smtClean="0"/>
              <a:t>동작가능한</a:t>
            </a:r>
            <a:r>
              <a:rPr lang="ko-KR" altLang="en-US" baseline="0" dirty="0" smtClean="0"/>
              <a:t>  </a:t>
            </a:r>
            <a:r>
              <a:rPr lang="ko-KR" altLang="en-US" baseline="0" dirty="0" err="1" smtClean="0"/>
              <a:t>광대역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테라헤르츠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광원이 아직 개발되지 않았다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고성능의 </a:t>
            </a:r>
            <a:r>
              <a:rPr lang="en-US" altLang="ko-KR" baseline="0" dirty="0" smtClean="0"/>
              <a:t>THz </a:t>
            </a:r>
            <a:r>
              <a:rPr lang="ko-KR" altLang="en-US" baseline="0" dirty="0" smtClean="0"/>
              <a:t>광원은 반드시 필요하다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en-US" altLang="ko-KR" dirty="0" smtClean="0">
                <a:effectLst/>
              </a:rPr>
              <a:t>RTD: Resonant tunnel diode. </a:t>
            </a:r>
          </a:p>
          <a:p>
            <a:r>
              <a:rPr lang="en-US" altLang="ko-KR" dirty="0" smtClean="0">
                <a:effectLst/>
              </a:rPr>
              <a:t>IMPATT: Impact ionization avalanche transit-time diode. </a:t>
            </a:r>
          </a:p>
          <a:p>
            <a:r>
              <a:rPr lang="en-US" altLang="ko-KR" dirty="0" smtClean="0">
                <a:effectLst/>
              </a:rPr>
              <a:t>Gunn: Gunn laser. </a:t>
            </a:r>
          </a:p>
          <a:p>
            <a:r>
              <a:rPr lang="en-US" altLang="ko-KR" dirty="0" smtClean="0">
                <a:effectLst/>
              </a:rPr>
              <a:t>QCL: Quantum-cascade laser. </a:t>
            </a:r>
          </a:p>
          <a:p>
            <a:r>
              <a:rPr lang="en-US" altLang="ko-KR" dirty="0" smtClean="0">
                <a:effectLst/>
              </a:rPr>
              <a:t>III–V: Denotes groups III and V in the periodic table of elements.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55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다음으로 레이저에 대해 간략히 알아보겠습니다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92337-7379-4B74-99AB-A46B3EF1460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0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D76A-C208-4D0F-9167-5B74870D1F37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89276" y="6356350"/>
            <a:ext cx="765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7A9C6FE-110F-4D6C-AEB9-2D9E3D8B288A}" type="slidenum">
              <a:rPr lang="ko-KR" altLang="en-US" smtClean="0"/>
              <a:pPr/>
              <a:t>‹#›</a:t>
            </a:fld>
            <a:r>
              <a:rPr lang="en-US" altLang="ko-KR" dirty="0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31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D31-4372-443E-B706-528CD2F6960B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77A9C6FE-110F-4D6C-AEB9-2D9E3D8B288A}" type="slidenum">
              <a:rPr lang="ko-KR" altLang="en-US" smtClean="0"/>
              <a:pPr/>
              <a:t>‹#›</a:t>
            </a:fld>
            <a:r>
              <a:rPr lang="en-US" altLang="ko-KR" dirty="0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04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D244-DB26-4D35-B6AE-B5AD02077E1A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‹#›</a:t>
            </a:fld>
            <a:r>
              <a:rPr lang="en-US" altLang="ko-KR" dirty="0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19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79D70-111B-4D21-8CA4-A4C68519973D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14089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89276" y="6356350"/>
            <a:ext cx="765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7A9C6FE-110F-4D6C-AEB9-2D9E3D8B288A}" type="slidenum">
              <a:rPr lang="ko-KR" altLang="en-US" smtClean="0"/>
              <a:pPr/>
              <a:t>‹#›</a:t>
            </a:fld>
            <a:r>
              <a:rPr lang="en-US" altLang="ko-KR" dirty="0" smtClean="0"/>
              <a:t>/36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107504" y="6354507"/>
            <a:ext cx="1221808" cy="369332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800" b="1" cap="all" spc="0" dirty="0" smtClean="0">
                <a:ln w="9000" cmpd="sng">
                  <a:solidFill>
                    <a:srgbClr val="FF0066"/>
                  </a:solidFill>
                  <a:prstDash val="solid"/>
                </a:ln>
                <a:solidFill>
                  <a:srgbClr val="FF0066"/>
                </a:solidFill>
                <a:effectLst/>
              </a:rPr>
              <a:t>POSTECH</a:t>
            </a:r>
            <a:endParaRPr lang="en-US" altLang="ko-KR" sz="1800" b="1" cap="all" spc="0" dirty="0">
              <a:ln w="9000" cmpd="sng">
                <a:solidFill>
                  <a:srgbClr val="FF0066"/>
                </a:solidFill>
                <a:prstDash val="solid"/>
              </a:ln>
              <a:solidFill>
                <a:srgbClr val="FF0066"/>
              </a:solidFill>
              <a:effectLst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463962" y="6369896"/>
            <a:ext cx="2583579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70C0"/>
                </a:solidFill>
                <a:effectLst/>
              </a:rPr>
              <a:t>Nano</a:t>
            </a:r>
            <a:r>
              <a:rPr lang="en-US" altLang="ko-KR" sz="1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70C0"/>
                </a:solidFill>
                <a:effectLst/>
              </a:rPr>
              <a:t>-Bio THz Photonics</a:t>
            </a:r>
            <a:endParaRPr lang="ko-KR" altLang="en-US" sz="1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819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1/14/Spontaneousemission.p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26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5.emf"/><Relationship Id="rId9" Type="http://schemas.openxmlformats.org/officeDocument/2006/relationships/image" Target="../media/image3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41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60.w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5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46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68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4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7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0" y="3809060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Kije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Kwon</a:t>
            </a:r>
          </a:p>
          <a:p>
            <a:pPr algn="ctr"/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National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Research Lab for </a:t>
            </a:r>
            <a:r>
              <a:rPr lang="en-US" altLang="ko-KR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Nano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-Bio THz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Photonics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Department of Electrical and Computer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Engineering</a:t>
            </a: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POSTECH, Korea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30826" y="71435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2014. 06</a:t>
            </a:r>
            <a:endParaRPr lang="ko-KR" altLang="en-US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500174"/>
            <a:ext cx="9144000" cy="1571636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THz </a:t>
            </a:r>
            <a:r>
              <a:rPr lang="en-US" altLang="ko-KR" sz="4000" b="1" dirty="0" err="1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Microcavity</a:t>
            </a:r>
            <a:endParaRPr lang="ko-KR" altLang="en-US" sz="4000" b="1" dirty="0" smtClean="0">
              <a:solidFill>
                <a:schemeClr val="bg1"/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Components of a Typical Laser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533" y="980728"/>
            <a:ext cx="8424935" cy="1989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 Medium</a:t>
            </a:r>
          </a:p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/>
              <a:buChar char="è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Material with properties that allow it to amplify light by stimulated emission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Pumping Source</a:t>
            </a:r>
          </a:p>
          <a:p>
            <a:pPr marL="197100" lvl="1">
              <a:lnSpc>
                <a:spcPct val="80000"/>
              </a:lnSpc>
              <a:spcAft>
                <a:spcPts val="1000"/>
              </a:spcAft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For population inversion, it needs to be supplied with energy</a:t>
            </a:r>
            <a:endParaRPr lang="ko-KR" altLang="en-US" sz="16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Resonator</a:t>
            </a:r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7100" lvl="1">
              <a:lnSpc>
                <a:spcPct val="80000"/>
              </a:lnSpc>
              <a:spcAft>
                <a:spcPts val="1000"/>
              </a:spcAft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Typically consists of two mirrors</a:t>
            </a:r>
            <a:endParaRPr lang="ko-KR" alt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4"/>
          <p:cNvSpPr>
            <a:spLocks noChangeArrowheads="1"/>
          </p:cNvSpPr>
          <p:nvPr/>
        </p:nvSpPr>
        <p:spPr bwMode="auto">
          <a:xfrm>
            <a:off x="1871700" y="3212976"/>
            <a:ext cx="5400600" cy="584775"/>
          </a:xfrm>
          <a:prstGeom prst="rect">
            <a:avLst/>
          </a:prstGeom>
          <a:solidFill>
            <a:srgbClr val="FFCC0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extLst/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ko-KR" sz="6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defRPr/>
            </a:pPr>
            <a:r>
              <a:rPr lang="en-US" altLang="ko-KR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We designed resonator for THz laser</a:t>
            </a:r>
          </a:p>
          <a:p>
            <a:pPr algn="ctr">
              <a:defRPr/>
            </a:pPr>
            <a:endParaRPr lang="en-US" altLang="ko-KR" sz="6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219428" y="4175368"/>
            <a:ext cx="2705144" cy="1668857"/>
            <a:chOff x="2943696" y="4193133"/>
            <a:chExt cx="2705144" cy="1668857"/>
          </a:xfrm>
        </p:grpSpPr>
        <p:sp>
          <p:nvSpPr>
            <p:cNvPr id="11" name="직사각형 10"/>
            <p:cNvSpPr/>
            <p:nvPr/>
          </p:nvSpPr>
          <p:spPr>
            <a:xfrm>
              <a:off x="3507322" y="4869160"/>
              <a:ext cx="1584217" cy="99283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43812" y="4869160"/>
              <a:ext cx="360000" cy="992830"/>
            </a:xfrm>
            <a:prstGeom prst="rect">
              <a:avLst/>
            </a:prstGeom>
            <a:pattFill prst="narVert">
              <a:fgClr>
                <a:schemeClr val="tx2">
                  <a:lumMod val="60000"/>
                  <a:lumOff val="40000"/>
                </a:schemeClr>
              </a:fgClr>
              <a:bgClr>
                <a:schemeClr val="bg1">
                  <a:lumMod val="75000"/>
                </a:schemeClr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088723" y="4869160"/>
              <a:ext cx="360000" cy="992830"/>
            </a:xfrm>
            <a:prstGeom prst="rect">
              <a:avLst/>
            </a:prstGeom>
            <a:pattFill prst="narVert">
              <a:fgClr>
                <a:schemeClr val="tx2">
                  <a:lumMod val="60000"/>
                  <a:lumOff val="40000"/>
                </a:schemeClr>
              </a:fgClr>
              <a:bgClr>
                <a:schemeClr val="bg1">
                  <a:lumMod val="75000"/>
                </a:schemeClr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43696" y="4561383"/>
              <a:ext cx="7602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Mirror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88607" y="4561383"/>
              <a:ext cx="7602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Mirror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4051073" y="4545532"/>
              <a:ext cx="496715" cy="323628"/>
              <a:chOff x="6876256" y="4713690"/>
              <a:chExt cx="496715" cy="323628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6876256" y="4713690"/>
                <a:ext cx="88688" cy="323628"/>
                <a:chOff x="7247243" y="4718397"/>
                <a:chExt cx="88688" cy="323628"/>
              </a:xfrm>
            </p:grpSpPr>
            <p:sp>
              <p:nvSpPr>
                <p:cNvPr id="58" name="자유형 57"/>
                <p:cNvSpPr/>
                <p:nvPr/>
              </p:nvSpPr>
              <p:spPr>
                <a:xfrm rot="5400000">
                  <a:off x="7181510" y="4784130"/>
                  <a:ext cx="220154" cy="88688"/>
                </a:xfrm>
                <a:custGeom>
                  <a:avLst/>
                  <a:gdLst>
                    <a:gd name="connsiteX0" fmla="*/ 0 w 939800"/>
                    <a:gd name="connsiteY0" fmla="*/ 173774 h 354749"/>
                    <a:gd name="connsiteX1" fmla="*/ 98425 w 939800"/>
                    <a:gd name="connsiteY1" fmla="*/ 5499 h 354749"/>
                    <a:gd name="connsiteX2" fmla="*/ 250825 w 939800"/>
                    <a:gd name="connsiteY2" fmla="*/ 354749 h 354749"/>
                    <a:gd name="connsiteX3" fmla="*/ 406400 w 939800"/>
                    <a:gd name="connsiteY3" fmla="*/ 5499 h 354749"/>
                    <a:gd name="connsiteX4" fmla="*/ 558800 w 939800"/>
                    <a:gd name="connsiteY4" fmla="*/ 351574 h 354749"/>
                    <a:gd name="connsiteX5" fmla="*/ 708025 w 939800"/>
                    <a:gd name="connsiteY5" fmla="*/ 2324 h 354749"/>
                    <a:gd name="connsiteX6" fmla="*/ 857250 w 939800"/>
                    <a:gd name="connsiteY6" fmla="*/ 348399 h 354749"/>
                    <a:gd name="connsiteX7" fmla="*/ 939800 w 939800"/>
                    <a:gd name="connsiteY7" fmla="*/ 173774 h 354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39800" h="354749">
                      <a:moveTo>
                        <a:pt x="0" y="173774"/>
                      </a:moveTo>
                      <a:cubicBezTo>
                        <a:pt x="28310" y="74555"/>
                        <a:pt x="56621" y="-24664"/>
                        <a:pt x="98425" y="5499"/>
                      </a:cubicBezTo>
                      <a:cubicBezTo>
                        <a:pt x="140229" y="35661"/>
                        <a:pt x="199496" y="354749"/>
                        <a:pt x="250825" y="354749"/>
                      </a:cubicBezTo>
                      <a:cubicBezTo>
                        <a:pt x="302154" y="354749"/>
                        <a:pt x="355071" y="6028"/>
                        <a:pt x="406400" y="5499"/>
                      </a:cubicBezTo>
                      <a:cubicBezTo>
                        <a:pt x="457729" y="4970"/>
                        <a:pt x="508529" y="352103"/>
                        <a:pt x="558800" y="351574"/>
                      </a:cubicBezTo>
                      <a:cubicBezTo>
                        <a:pt x="609071" y="351045"/>
                        <a:pt x="658283" y="2853"/>
                        <a:pt x="708025" y="2324"/>
                      </a:cubicBezTo>
                      <a:cubicBezTo>
                        <a:pt x="757767" y="1795"/>
                        <a:pt x="818621" y="319824"/>
                        <a:pt x="857250" y="348399"/>
                      </a:cubicBezTo>
                      <a:cubicBezTo>
                        <a:pt x="895879" y="376974"/>
                        <a:pt x="924983" y="207112"/>
                        <a:pt x="939800" y="173774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9" name="직선 화살표 연결선 58"/>
                <p:cNvCxnSpPr/>
                <p:nvPr/>
              </p:nvCxnSpPr>
              <p:spPr>
                <a:xfrm rot="5400000">
                  <a:off x="7232846" y="498802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/>
              <p:cNvGrpSpPr/>
              <p:nvPr/>
            </p:nvGrpSpPr>
            <p:grpSpPr>
              <a:xfrm>
                <a:off x="7080269" y="4713690"/>
                <a:ext cx="88688" cy="323628"/>
                <a:chOff x="7247243" y="4718397"/>
                <a:chExt cx="88688" cy="323628"/>
              </a:xfrm>
            </p:grpSpPr>
            <p:sp>
              <p:nvSpPr>
                <p:cNvPr id="68" name="자유형 67"/>
                <p:cNvSpPr/>
                <p:nvPr/>
              </p:nvSpPr>
              <p:spPr>
                <a:xfrm rot="5400000">
                  <a:off x="7181510" y="4784130"/>
                  <a:ext cx="220154" cy="88688"/>
                </a:xfrm>
                <a:custGeom>
                  <a:avLst/>
                  <a:gdLst>
                    <a:gd name="connsiteX0" fmla="*/ 0 w 939800"/>
                    <a:gd name="connsiteY0" fmla="*/ 173774 h 354749"/>
                    <a:gd name="connsiteX1" fmla="*/ 98425 w 939800"/>
                    <a:gd name="connsiteY1" fmla="*/ 5499 h 354749"/>
                    <a:gd name="connsiteX2" fmla="*/ 250825 w 939800"/>
                    <a:gd name="connsiteY2" fmla="*/ 354749 h 354749"/>
                    <a:gd name="connsiteX3" fmla="*/ 406400 w 939800"/>
                    <a:gd name="connsiteY3" fmla="*/ 5499 h 354749"/>
                    <a:gd name="connsiteX4" fmla="*/ 558800 w 939800"/>
                    <a:gd name="connsiteY4" fmla="*/ 351574 h 354749"/>
                    <a:gd name="connsiteX5" fmla="*/ 708025 w 939800"/>
                    <a:gd name="connsiteY5" fmla="*/ 2324 h 354749"/>
                    <a:gd name="connsiteX6" fmla="*/ 857250 w 939800"/>
                    <a:gd name="connsiteY6" fmla="*/ 348399 h 354749"/>
                    <a:gd name="connsiteX7" fmla="*/ 939800 w 939800"/>
                    <a:gd name="connsiteY7" fmla="*/ 173774 h 354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39800" h="354749">
                      <a:moveTo>
                        <a:pt x="0" y="173774"/>
                      </a:moveTo>
                      <a:cubicBezTo>
                        <a:pt x="28310" y="74555"/>
                        <a:pt x="56621" y="-24664"/>
                        <a:pt x="98425" y="5499"/>
                      </a:cubicBezTo>
                      <a:cubicBezTo>
                        <a:pt x="140229" y="35661"/>
                        <a:pt x="199496" y="354749"/>
                        <a:pt x="250825" y="354749"/>
                      </a:cubicBezTo>
                      <a:cubicBezTo>
                        <a:pt x="302154" y="354749"/>
                        <a:pt x="355071" y="6028"/>
                        <a:pt x="406400" y="5499"/>
                      </a:cubicBezTo>
                      <a:cubicBezTo>
                        <a:pt x="457729" y="4970"/>
                        <a:pt x="508529" y="352103"/>
                        <a:pt x="558800" y="351574"/>
                      </a:cubicBezTo>
                      <a:cubicBezTo>
                        <a:pt x="609071" y="351045"/>
                        <a:pt x="658283" y="2853"/>
                        <a:pt x="708025" y="2324"/>
                      </a:cubicBezTo>
                      <a:cubicBezTo>
                        <a:pt x="757767" y="1795"/>
                        <a:pt x="818621" y="319824"/>
                        <a:pt x="857250" y="348399"/>
                      </a:cubicBezTo>
                      <a:cubicBezTo>
                        <a:pt x="895879" y="376974"/>
                        <a:pt x="924983" y="207112"/>
                        <a:pt x="939800" y="173774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9" name="직선 화살표 연결선 68"/>
                <p:cNvCxnSpPr/>
                <p:nvPr/>
              </p:nvCxnSpPr>
              <p:spPr>
                <a:xfrm rot="5400000">
                  <a:off x="7232846" y="498802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그룹 69"/>
              <p:cNvGrpSpPr/>
              <p:nvPr/>
            </p:nvGrpSpPr>
            <p:grpSpPr>
              <a:xfrm>
                <a:off x="7284283" y="4713690"/>
                <a:ext cx="88688" cy="323628"/>
                <a:chOff x="7247243" y="4718397"/>
                <a:chExt cx="88688" cy="323628"/>
              </a:xfrm>
            </p:grpSpPr>
            <p:sp>
              <p:nvSpPr>
                <p:cNvPr id="71" name="자유형 70"/>
                <p:cNvSpPr/>
                <p:nvPr/>
              </p:nvSpPr>
              <p:spPr>
                <a:xfrm rot="5400000">
                  <a:off x="7181510" y="4784130"/>
                  <a:ext cx="220154" cy="88688"/>
                </a:xfrm>
                <a:custGeom>
                  <a:avLst/>
                  <a:gdLst>
                    <a:gd name="connsiteX0" fmla="*/ 0 w 939800"/>
                    <a:gd name="connsiteY0" fmla="*/ 173774 h 354749"/>
                    <a:gd name="connsiteX1" fmla="*/ 98425 w 939800"/>
                    <a:gd name="connsiteY1" fmla="*/ 5499 h 354749"/>
                    <a:gd name="connsiteX2" fmla="*/ 250825 w 939800"/>
                    <a:gd name="connsiteY2" fmla="*/ 354749 h 354749"/>
                    <a:gd name="connsiteX3" fmla="*/ 406400 w 939800"/>
                    <a:gd name="connsiteY3" fmla="*/ 5499 h 354749"/>
                    <a:gd name="connsiteX4" fmla="*/ 558800 w 939800"/>
                    <a:gd name="connsiteY4" fmla="*/ 351574 h 354749"/>
                    <a:gd name="connsiteX5" fmla="*/ 708025 w 939800"/>
                    <a:gd name="connsiteY5" fmla="*/ 2324 h 354749"/>
                    <a:gd name="connsiteX6" fmla="*/ 857250 w 939800"/>
                    <a:gd name="connsiteY6" fmla="*/ 348399 h 354749"/>
                    <a:gd name="connsiteX7" fmla="*/ 939800 w 939800"/>
                    <a:gd name="connsiteY7" fmla="*/ 173774 h 354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39800" h="354749">
                      <a:moveTo>
                        <a:pt x="0" y="173774"/>
                      </a:moveTo>
                      <a:cubicBezTo>
                        <a:pt x="28310" y="74555"/>
                        <a:pt x="56621" y="-24664"/>
                        <a:pt x="98425" y="5499"/>
                      </a:cubicBezTo>
                      <a:cubicBezTo>
                        <a:pt x="140229" y="35661"/>
                        <a:pt x="199496" y="354749"/>
                        <a:pt x="250825" y="354749"/>
                      </a:cubicBezTo>
                      <a:cubicBezTo>
                        <a:pt x="302154" y="354749"/>
                        <a:pt x="355071" y="6028"/>
                        <a:pt x="406400" y="5499"/>
                      </a:cubicBezTo>
                      <a:cubicBezTo>
                        <a:pt x="457729" y="4970"/>
                        <a:pt x="508529" y="352103"/>
                        <a:pt x="558800" y="351574"/>
                      </a:cubicBezTo>
                      <a:cubicBezTo>
                        <a:pt x="609071" y="351045"/>
                        <a:pt x="658283" y="2853"/>
                        <a:pt x="708025" y="2324"/>
                      </a:cubicBezTo>
                      <a:cubicBezTo>
                        <a:pt x="757767" y="1795"/>
                        <a:pt x="818621" y="319824"/>
                        <a:pt x="857250" y="348399"/>
                      </a:cubicBezTo>
                      <a:cubicBezTo>
                        <a:pt x="895879" y="376974"/>
                        <a:pt x="924983" y="207112"/>
                        <a:pt x="939800" y="173774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화살표 연결선 71"/>
                <p:cNvCxnSpPr/>
                <p:nvPr/>
              </p:nvCxnSpPr>
              <p:spPr>
                <a:xfrm rot="5400000">
                  <a:off x="7232846" y="498802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4" name="TextBox 73"/>
            <p:cNvSpPr txBox="1"/>
            <p:nvPr/>
          </p:nvSpPr>
          <p:spPr>
            <a:xfrm>
              <a:off x="3503812" y="5229200"/>
              <a:ext cx="15809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Gain Medium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538983" y="4193133"/>
              <a:ext cx="1520895" cy="352399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91318" y="4215443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Pumping Source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16481" y="5864468"/>
            <a:ext cx="2111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u="sng" dirty="0" smtClean="0"/>
              <a:t>&lt;Typical Laser&gt;</a:t>
            </a:r>
            <a:endParaRPr lang="ko-KR" altLang="en-US" sz="1600" b="1" u="sng" baseline="-25000" dirty="0"/>
          </a:p>
        </p:txBody>
      </p:sp>
      <p:sp>
        <p:nvSpPr>
          <p:cNvPr id="80" name="슬라이드 번호 개체 틀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10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7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Spontaneous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Emission &amp; Stimulated Emission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520" y="952465"/>
            <a:ext cx="8640960" cy="9643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Spontaneous Emission</a:t>
            </a:r>
          </a:p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Atoms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 excited state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undergo a transition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 lower energy state </a:t>
            </a:r>
            <a:r>
              <a:rPr lang="en-US" altLang="ko-KR" sz="1600" dirty="0"/>
              <a:t>spontaneously </a:t>
            </a:r>
            <a:endParaRPr lang="en-US" altLang="ko-KR" sz="1600" dirty="0" smtClean="0"/>
          </a:p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Energy with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difference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bet.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two states</a:t>
            </a:r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is emitted in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 direction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as a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photon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1520" y="2176601"/>
            <a:ext cx="8640960" cy="1358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Stimulated Emission</a:t>
            </a:r>
          </a:p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Atoms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 excited state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undergo a transition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 lower energy state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by incoming photon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which has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energy  with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difference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bet.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two states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altLang="ko-KR" sz="1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Created photon has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same phase, frequency, polarization and direction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of travel as incident photon</a:t>
            </a:r>
            <a:endParaRPr lang="en-US" altLang="ko-KR" sz="1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1311" y="3933056"/>
            <a:ext cx="3710126" cy="1501750"/>
            <a:chOff x="2417176" y="3789040"/>
            <a:chExt cx="4309648" cy="1501750"/>
          </a:xfrm>
        </p:grpSpPr>
        <p:cxnSp>
          <p:nvCxnSpPr>
            <p:cNvPr id="9" name="직선 화살표 연결선 8"/>
            <p:cNvCxnSpPr>
              <a:cxnSpLocks/>
            </p:cNvCxnSpPr>
            <p:nvPr/>
          </p:nvCxnSpPr>
          <p:spPr>
            <a:xfrm flipH="1">
              <a:off x="2758145" y="4141069"/>
              <a:ext cx="10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cxnSpLocks/>
            </p:cNvCxnSpPr>
            <p:nvPr/>
          </p:nvCxnSpPr>
          <p:spPr>
            <a:xfrm flipH="1">
              <a:off x="4054636" y="4141069"/>
              <a:ext cx="10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cxnSpLocks/>
            </p:cNvCxnSpPr>
            <p:nvPr/>
          </p:nvCxnSpPr>
          <p:spPr>
            <a:xfrm flipH="1">
              <a:off x="4054636" y="5013513"/>
              <a:ext cx="10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cxnSpLocks/>
            </p:cNvCxnSpPr>
            <p:nvPr/>
          </p:nvCxnSpPr>
          <p:spPr>
            <a:xfrm flipH="1">
              <a:off x="5351108" y="4141069"/>
              <a:ext cx="10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cxnSpLocks/>
            </p:cNvCxnSpPr>
            <p:nvPr/>
          </p:nvCxnSpPr>
          <p:spPr>
            <a:xfrm flipH="1">
              <a:off x="5351108" y="5013513"/>
              <a:ext cx="10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>
              <a:spLocks noChangeAspect="1"/>
            </p:cNvSpPr>
            <p:nvPr/>
          </p:nvSpPr>
          <p:spPr>
            <a:xfrm>
              <a:off x="4522604" y="4941513"/>
              <a:ext cx="144064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>
              <a:spLocks noChangeAspect="1"/>
            </p:cNvSpPr>
            <p:nvPr/>
          </p:nvSpPr>
          <p:spPr>
            <a:xfrm>
              <a:off x="4522604" y="4069069"/>
              <a:ext cx="144064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/>
            <p:cNvCxnSpPr>
              <a:cxnSpLocks/>
            </p:cNvCxnSpPr>
            <p:nvPr/>
          </p:nvCxnSpPr>
          <p:spPr>
            <a:xfrm flipV="1">
              <a:off x="4594636" y="4219395"/>
              <a:ext cx="0" cy="722118"/>
            </a:xfrm>
            <a:prstGeom prst="straightConnector1">
              <a:avLst/>
            </a:prstGeom>
            <a:ln w="19050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림 16" descr="File:Spontaneousemission.png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085" t="89002" r="11231" b="4429"/>
            <a:stretch/>
          </p:blipFill>
          <p:spPr bwMode="auto">
            <a:xfrm>
              <a:off x="5293130" y="5092790"/>
              <a:ext cx="1315552" cy="19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그림 17" descr="File:Spontaneousemission.png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975" t="48489" r="7641" b="34991"/>
            <a:stretch/>
          </p:blipFill>
          <p:spPr bwMode="auto">
            <a:xfrm>
              <a:off x="5901724" y="4304236"/>
              <a:ext cx="8251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그림 18" descr="File:Spontaneousemission.png">
              <a:hlinkClick r:id="rId3"/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2" t="7001" r="78739" b="85350"/>
            <a:stretch/>
          </p:blipFill>
          <p:spPr bwMode="auto">
            <a:xfrm>
              <a:off x="2998695" y="3789040"/>
              <a:ext cx="609220" cy="192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그림 19" descr="File:Spontaneousemission.png">
              <a:hlinkClick r:id="rId3"/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470" t="7001" r="12422" b="85350"/>
            <a:stretch/>
          </p:blipFill>
          <p:spPr bwMode="auto">
            <a:xfrm>
              <a:off x="5400830" y="3789040"/>
              <a:ext cx="980555" cy="192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그림 20" descr="File:Spontaneousemission.png">
              <a:hlinkClick r:id="rId3"/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99" t="7001" r="48248" b="85350"/>
            <a:stretch/>
          </p:blipFill>
          <p:spPr bwMode="auto">
            <a:xfrm>
              <a:off x="4346657" y="3789040"/>
              <a:ext cx="495957" cy="192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그림 21" descr="File:Spontaneousemission.png">
              <a:hlinkClick r:id="rId3"/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340" t="80850" r="2699" b="5676"/>
            <a:stretch/>
          </p:blipFill>
          <p:spPr bwMode="auto">
            <a:xfrm>
              <a:off x="2417176" y="4903421"/>
              <a:ext cx="341644" cy="338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그림 22" descr="File:Spontaneousemission.png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73" t="15662" r="73326" b="76976"/>
            <a:stretch/>
          </p:blipFill>
          <p:spPr bwMode="auto">
            <a:xfrm>
              <a:off x="2637755" y="4202187"/>
              <a:ext cx="1320777" cy="2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타원 23"/>
            <p:cNvSpPr>
              <a:spLocks noChangeAspect="1"/>
            </p:cNvSpPr>
            <p:nvPr/>
          </p:nvSpPr>
          <p:spPr>
            <a:xfrm>
              <a:off x="3226113" y="4069069"/>
              <a:ext cx="144064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File:Spontaneousemission.png">
              <a:hlinkClick r:id="rId3"/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340" t="19936" r="3968" b="66577"/>
            <a:stretch/>
          </p:blipFill>
          <p:spPr bwMode="auto">
            <a:xfrm>
              <a:off x="2417176" y="3965353"/>
              <a:ext cx="268874" cy="3388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타원 25"/>
            <p:cNvSpPr>
              <a:spLocks noChangeAspect="1"/>
            </p:cNvSpPr>
            <p:nvPr/>
          </p:nvSpPr>
          <p:spPr>
            <a:xfrm>
              <a:off x="5819076" y="4941513"/>
              <a:ext cx="144064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/>
            <p:cNvCxnSpPr>
              <a:cxnSpLocks/>
            </p:cNvCxnSpPr>
            <p:nvPr/>
          </p:nvCxnSpPr>
          <p:spPr>
            <a:xfrm flipH="1">
              <a:off x="2758145" y="5013513"/>
              <a:ext cx="10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512675" y="5505802"/>
            <a:ext cx="3807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u="sng" dirty="0" smtClean="0"/>
              <a:t>&lt;Spontaneous Emission&gt;</a:t>
            </a:r>
            <a:endParaRPr lang="ko-KR" altLang="en-US" sz="1600" b="1" u="sng" baseline="-25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4791827" y="3933056"/>
            <a:ext cx="3839499" cy="1501750"/>
            <a:chOff x="4603757" y="4117611"/>
            <a:chExt cx="3839499" cy="1501750"/>
          </a:xfrm>
        </p:grpSpPr>
        <p:pic>
          <p:nvPicPr>
            <p:cNvPr id="74" name="그림 73" descr="File:Spontaneousemission.png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975" t="48489" r="7641" b="34991"/>
            <a:stretch/>
          </p:blipFill>
          <p:spPr bwMode="auto">
            <a:xfrm>
              <a:off x="6260805" y="4658512"/>
              <a:ext cx="710319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그림 72" descr="File:Spontaneousemission.png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975" t="48489" r="7641" b="34991"/>
            <a:stretch/>
          </p:blipFill>
          <p:spPr bwMode="auto">
            <a:xfrm>
              <a:off x="4603757" y="4658512"/>
              <a:ext cx="710319" cy="5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4" name="직선 화살표 연결선 53"/>
            <p:cNvCxnSpPr>
              <a:cxnSpLocks/>
            </p:cNvCxnSpPr>
            <p:nvPr/>
          </p:nvCxnSpPr>
          <p:spPr>
            <a:xfrm flipH="1">
              <a:off x="5009552" y="4469640"/>
              <a:ext cx="9297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cxnSpLocks/>
            </p:cNvCxnSpPr>
            <p:nvPr/>
          </p:nvCxnSpPr>
          <p:spPr>
            <a:xfrm flipH="1">
              <a:off x="6125686" y="4469640"/>
              <a:ext cx="9297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cxnSpLocks/>
            </p:cNvCxnSpPr>
            <p:nvPr/>
          </p:nvCxnSpPr>
          <p:spPr>
            <a:xfrm flipH="1">
              <a:off x="6125686" y="5342084"/>
              <a:ext cx="9297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cxnSpLocks/>
            </p:cNvCxnSpPr>
            <p:nvPr/>
          </p:nvCxnSpPr>
          <p:spPr>
            <a:xfrm flipH="1">
              <a:off x="7241804" y="4469640"/>
              <a:ext cx="9297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cxnSpLocks/>
            </p:cNvCxnSpPr>
            <p:nvPr/>
          </p:nvCxnSpPr>
          <p:spPr>
            <a:xfrm flipH="1">
              <a:off x="7241804" y="5342084"/>
              <a:ext cx="9297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/>
            <p:cNvSpPr>
              <a:spLocks noChangeAspect="1"/>
            </p:cNvSpPr>
            <p:nvPr/>
          </p:nvSpPr>
          <p:spPr>
            <a:xfrm>
              <a:off x="6528555" y="5270084"/>
              <a:ext cx="124023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>
              <a:spLocks noChangeAspect="1"/>
            </p:cNvSpPr>
            <p:nvPr/>
          </p:nvSpPr>
          <p:spPr>
            <a:xfrm>
              <a:off x="6528555" y="4397640"/>
              <a:ext cx="124023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화살표 연결선 60"/>
            <p:cNvCxnSpPr>
              <a:cxnSpLocks/>
            </p:cNvCxnSpPr>
            <p:nvPr/>
          </p:nvCxnSpPr>
          <p:spPr>
            <a:xfrm flipV="1">
              <a:off x="6590566" y="4547966"/>
              <a:ext cx="0" cy="722118"/>
            </a:xfrm>
            <a:prstGeom prst="straightConnector1">
              <a:avLst/>
            </a:prstGeom>
            <a:ln w="19050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그림 61" descr="File:Spontaneousemission.png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085" t="89002" r="11231" b="4429"/>
            <a:stretch/>
          </p:blipFill>
          <p:spPr bwMode="auto">
            <a:xfrm>
              <a:off x="7191891" y="5421361"/>
              <a:ext cx="1132543" cy="19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그림 62" descr="File:Spontaneousemission.png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975" t="48489" r="7641" b="43251"/>
            <a:stretch/>
          </p:blipFill>
          <p:spPr bwMode="auto">
            <a:xfrm>
              <a:off x="7732937" y="4806928"/>
              <a:ext cx="710319" cy="27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그림 63" descr="File:Spontaneousemission.png">
              <a:hlinkClick r:id="rId3"/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2" t="7001" r="78739" b="85350"/>
            <a:stretch/>
          </p:blipFill>
          <p:spPr bwMode="auto">
            <a:xfrm>
              <a:off x="5216639" y="4117611"/>
              <a:ext cx="524470" cy="192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그림 64" descr="File:Spontaneousemission.png">
              <a:hlinkClick r:id="rId3"/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470" t="7001" r="12422" b="85350"/>
            <a:stretch/>
          </p:blipFill>
          <p:spPr bwMode="auto">
            <a:xfrm>
              <a:off x="7284609" y="4117611"/>
              <a:ext cx="844148" cy="192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그림 65" descr="File:Spontaneousemission.png">
              <a:hlinkClick r:id="rId3"/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99" t="7001" r="48248" b="85350"/>
            <a:stretch/>
          </p:blipFill>
          <p:spPr bwMode="auto">
            <a:xfrm>
              <a:off x="6377084" y="4117611"/>
              <a:ext cx="426964" cy="192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그림 66" descr="File:Spontaneousemission.png">
              <a:hlinkClick r:id="rId3"/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340" t="80850" r="2699" b="5676"/>
            <a:stretch/>
          </p:blipFill>
          <p:spPr bwMode="auto">
            <a:xfrm>
              <a:off x="4716016" y="5231992"/>
              <a:ext cx="294117" cy="338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그림 67" descr="File:Spontaneousemission.png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73" t="15662" r="73326" b="76976"/>
            <a:stretch/>
          </p:blipFill>
          <p:spPr bwMode="auto">
            <a:xfrm>
              <a:off x="4905910" y="4530758"/>
              <a:ext cx="1137042" cy="2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타원 68"/>
            <p:cNvSpPr>
              <a:spLocks noChangeAspect="1"/>
            </p:cNvSpPr>
            <p:nvPr/>
          </p:nvSpPr>
          <p:spPr>
            <a:xfrm>
              <a:off x="5412420" y="4397640"/>
              <a:ext cx="124023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림 69" descr="File:Spontaneousemission.png">
              <a:hlinkClick r:id="rId3"/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340" t="19936" r="3968" b="66577"/>
            <a:stretch/>
          </p:blipFill>
          <p:spPr bwMode="auto">
            <a:xfrm>
              <a:off x="4716016" y="4293924"/>
              <a:ext cx="231471" cy="3388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타원 70"/>
            <p:cNvSpPr>
              <a:spLocks noChangeAspect="1"/>
            </p:cNvSpPr>
            <p:nvPr/>
          </p:nvSpPr>
          <p:spPr>
            <a:xfrm>
              <a:off x="7644672" y="5270084"/>
              <a:ext cx="124023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화살표 연결선 71"/>
            <p:cNvCxnSpPr>
              <a:cxnSpLocks/>
            </p:cNvCxnSpPr>
            <p:nvPr/>
          </p:nvCxnSpPr>
          <p:spPr>
            <a:xfrm flipH="1">
              <a:off x="5009552" y="5342084"/>
              <a:ext cx="9297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그림 74" descr="File:Spontaneousemission.png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975" t="48489" r="7641" b="43243"/>
            <a:stretch/>
          </p:blipFill>
          <p:spPr bwMode="auto">
            <a:xfrm>
              <a:off x="7732937" y="4627109"/>
              <a:ext cx="710319" cy="2702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그림 75" descr="File:Spontaneousemission.png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975" t="56749" r="7641" b="37383"/>
            <a:stretch/>
          </p:blipFill>
          <p:spPr bwMode="auto">
            <a:xfrm>
              <a:off x="7732937" y="4548693"/>
              <a:ext cx="710319" cy="1918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그림 76" descr="File:Spontaneousemission.png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975" t="56749" r="7641" b="37383"/>
            <a:stretch/>
          </p:blipFill>
          <p:spPr bwMode="auto">
            <a:xfrm>
              <a:off x="7732937" y="5042638"/>
              <a:ext cx="710319" cy="1918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TextBox 78"/>
          <p:cNvSpPr txBox="1"/>
          <p:nvPr/>
        </p:nvSpPr>
        <p:spPr>
          <a:xfrm>
            <a:off x="4807877" y="5505802"/>
            <a:ext cx="3807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u="sng" dirty="0" smtClean="0"/>
              <a:t>&lt;Stimulated Emission&gt;</a:t>
            </a:r>
            <a:endParaRPr lang="ko-KR" altLang="en-US" sz="1600" b="1" u="sng" baseline="-25000" dirty="0"/>
          </a:p>
        </p:txBody>
      </p:sp>
      <p:sp>
        <p:nvSpPr>
          <p:cNvPr id="81" name="슬라이드 번호 개체 틀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11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65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Schematic Diagram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of 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Laser Operation</a:t>
            </a:r>
          </a:p>
        </p:txBody>
      </p:sp>
      <p:grpSp>
        <p:nvGrpSpPr>
          <p:cNvPr id="360" name="그룹 359"/>
          <p:cNvGrpSpPr/>
          <p:nvPr/>
        </p:nvGrpSpPr>
        <p:grpSpPr>
          <a:xfrm>
            <a:off x="683568" y="902077"/>
            <a:ext cx="7575698" cy="4990195"/>
            <a:chOff x="683568" y="902077"/>
            <a:chExt cx="7575698" cy="4990195"/>
          </a:xfrm>
        </p:grpSpPr>
        <p:grpSp>
          <p:nvGrpSpPr>
            <p:cNvPr id="326" name="그룹 325"/>
            <p:cNvGrpSpPr/>
            <p:nvPr/>
          </p:nvGrpSpPr>
          <p:grpSpPr>
            <a:xfrm>
              <a:off x="5679248" y="4249522"/>
              <a:ext cx="2293481" cy="992830"/>
              <a:chOff x="5477644" y="3274317"/>
              <a:chExt cx="2293481" cy="992830"/>
            </a:xfrm>
          </p:grpSpPr>
          <p:grpSp>
            <p:nvGrpSpPr>
              <p:cNvPr id="180" name="그룹 179"/>
              <p:cNvGrpSpPr/>
              <p:nvPr/>
            </p:nvGrpSpPr>
            <p:grpSpPr>
              <a:xfrm>
                <a:off x="5477644" y="3274317"/>
                <a:ext cx="2293481" cy="992830"/>
                <a:chOff x="990759" y="3897387"/>
                <a:chExt cx="2293481" cy="992830"/>
              </a:xfrm>
            </p:grpSpPr>
            <p:sp>
              <p:nvSpPr>
                <p:cNvPr id="214" name="직사각형 213"/>
                <p:cNvSpPr/>
                <p:nvPr/>
              </p:nvSpPr>
              <p:spPr>
                <a:xfrm>
                  <a:off x="1342839" y="3897387"/>
                  <a:ext cx="1584217" cy="992830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직사각형 214"/>
                <p:cNvSpPr/>
                <p:nvPr/>
              </p:nvSpPr>
              <p:spPr>
                <a:xfrm>
                  <a:off x="990759" y="3897387"/>
                  <a:ext cx="360000" cy="992830"/>
                </a:xfrm>
                <a:prstGeom prst="rect">
                  <a:avLst/>
                </a:prstGeom>
                <a:pattFill prst="narVert">
                  <a:fgClr>
                    <a:schemeClr val="tx2">
                      <a:lumMod val="60000"/>
                      <a:lumOff val="40000"/>
                    </a:schemeClr>
                  </a:fgClr>
                  <a:bgClr>
                    <a:schemeClr val="bg1">
                      <a:lumMod val="75000"/>
                    </a:schemeClr>
                  </a:bgClr>
                </a:patt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>
                  <a:off x="2924240" y="3897387"/>
                  <a:ext cx="360000" cy="992830"/>
                </a:xfrm>
                <a:prstGeom prst="rect">
                  <a:avLst/>
                </a:prstGeom>
                <a:pattFill prst="narVert">
                  <a:fgClr>
                    <a:schemeClr val="tx2">
                      <a:lumMod val="60000"/>
                      <a:lumOff val="40000"/>
                    </a:schemeClr>
                  </a:fgClr>
                  <a:bgClr>
                    <a:schemeClr val="bg1">
                      <a:lumMod val="75000"/>
                    </a:schemeClr>
                  </a:bgClr>
                </a:patt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-25000" dirty="0"/>
                </a:p>
              </p:txBody>
            </p:sp>
            <p:grpSp>
              <p:nvGrpSpPr>
                <p:cNvPr id="217" name="그룹 216"/>
                <p:cNvGrpSpPr/>
                <p:nvPr/>
              </p:nvGrpSpPr>
              <p:grpSpPr>
                <a:xfrm>
                  <a:off x="1436624" y="3963681"/>
                  <a:ext cx="1362999" cy="861547"/>
                  <a:chOff x="1354749" y="1629974"/>
                  <a:chExt cx="1362999" cy="861547"/>
                </a:xfrm>
                <a:solidFill>
                  <a:srgbClr val="FF0000"/>
                </a:solidFill>
              </p:grpSpPr>
              <p:sp>
                <p:nvSpPr>
                  <p:cNvPr id="218" name="타원 217"/>
                  <p:cNvSpPr>
                    <a:spLocks noChangeAspect="1"/>
                  </p:cNvSpPr>
                  <p:nvPr/>
                </p:nvSpPr>
                <p:spPr>
                  <a:xfrm>
                    <a:off x="1882114" y="1845974"/>
                    <a:ext cx="144064" cy="144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9" name="타원 218"/>
                  <p:cNvSpPr>
                    <a:spLocks noChangeAspect="1"/>
                  </p:cNvSpPr>
                  <p:nvPr/>
                </p:nvSpPr>
                <p:spPr>
                  <a:xfrm>
                    <a:off x="1412585" y="2340448"/>
                    <a:ext cx="144064" cy="144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0" name="타원 219"/>
                  <p:cNvSpPr>
                    <a:spLocks noChangeAspect="1"/>
                  </p:cNvSpPr>
                  <p:nvPr/>
                </p:nvSpPr>
                <p:spPr>
                  <a:xfrm>
                    <a:off x="1775118" y="2120183"/>
                    <a:ext cx="144064" cy="144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1" name="타원 220"/>
                  <p:cNvSpPr>
                    <a:spLocks noChangeAspect="1"/>
                  </p:cNvSpPr>
                  <p:nvPr/>
                </p:nvSpPr>
                <p:spPr>
                  <a:xfrm>
                    <a:off x="2126761" y="1629974"/>
                    <a:ext cx="144064" cy="144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2" name="타원 221"/>
                  <p:cNvSpPr>
                    <a:spLocks noChangeAspect="1"/>
                  </p:cNvSpPr>
                  <p:nvPr/>
                </p:nvSpPr>
                <p:spPr>
                  <a:xfrm>
                    <a:off x="2510592" y="1701974"/>
                    <a:ext cx="144064" cy="144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3" name="타원 222"/>
                  <p:cNvSpPr>
                    <a:spLocks noChangeAspect="1"/>
                  </p:cNvSpPr>
                  <p:nvPr/>
                </p:nvSpPr>
                <p:spPr>
                  <a:xfrm>
                    <a:off x="2152153" y="1924489"/>
                    <a:ext cx="144064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4" name="타원 223"/>
                  <p:cNvSpPr>
                    <a:spLocks noChangeAspect="1"/>
                  </p:cNvSpPr>
                  <p:nvPr/>
                </p:nvSpPr>
                <p:spPr>
                  <a:xfrm>
                    <a:off x="2535984" y="2085840"/>
                    <a:ext cx="144064" cy="144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5" name="타원 224"/>
                  <p:cNvSpPr>
                    <a:spLocks noChangeAspect="1"/>
                  </p:cNvSpPr>
                  <p:nvPr/>
                </p:nvSpPr>
                <p:spPr>
                  <a:xfrm>
                    <a:off x="2295739" y="2206013"/>
                    <a:ext cx="144064" cy="144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타원 225"/>
                  <p:cNvSpPr>
                    <a:spLocks noChangeAspect="1"/>
                  </p:cNvSpPr>
                  <p:nvPr/>
                </p:nvSpPr>
                <p:spPr>
                  <a:xfrm>
                    <a:off x="1791731" y="2347521"/>
                    <a:ext cx="144064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타원 226"/>
                  <p:cNvSpPr>
                    <a:spLocks noChangeAspect="1"/>
                  </p:cNvSpPr>
                  <p:nvPr/>
                </p:nvSpPr>
                <p:spPr>
                  <a:xfrm>
                    <a:off x="2573684" y="2336239"/>
                    <a:ext cx="144064" cy="144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타원 227"/>
                  <p:cNvSpPr>
                    <a:spLocks noChangeAspect="1"/>
                  </p:cNvSpPr>
                  <p:nvPr/>
                </p:nvSpPr>
                <p:spPr>
                  <a:xfrm>
                    <a:off x="1354749" y="1710374"/>
                    <a:ext cx="144064" cy="144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타원 228"/>
                  <p:cNvSpPr>
                    <a:spLocks noChangeAspect="1"/>
                  </p:cNvSpPr>
                  <p:nvPr/>
                </p:nvSpPr>
                <p:spPr>
                  <a:xfrm>
                    <a:off x="1380141" y="2094240"/>
                    <a:ext cx="144064" cy="144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타원 229"/>
                  <p:cNvSpPr>
                    <a:spLocks noChangeAspect="1"/>
                  </p:cNvSpPr>
                  <p:nvPr/>
                </p:nvSpPr>
                <p:spPr>
                  <a:xfrm>
                    <a:off x="1624788" y="1878240"/>
                    <a:ext cx="144064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1" name="타원 230"/>
                  <p:cNvSpPr>
                    <a:spLocks noChangeAspect="1"/>
                  </p:cNvSpPr>
                  <p:nvPr/>
                </p:nvSpPr>
                <p:spPr>
                  <a:xfrm>
                    <a:off x="2108548" y="2336239"/>
                    <a:ext cx="144064" cy="144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90" name="그룹 189"/>
              <p:cNvGrpSpPr/>
              <p:nvPr/>
            </p:nvGrpSpPr>
            <p:grpSpPr>
              <a:xfrm rot="16200000">
                <a:off x="7255379" y="3776534"/>
                <a:ext cx="88688" cy="197304"/>
                <a:chOff x="7247243" y="4718397"/>
                <a:chExt cx="88688" cy="323628"/>
              </a:xfrm>
            </p:grpSpPr>
            <p:sp>
              <p:nvSpPr>
                <p:cNvPr id="194" name="자유형 193"/>
                <p:cNvSpPr/>
                <p:nvPr/>
              </p:nvSpPr>
              <p:spPr>
                <a:xfrm rot="5400000">
                  <a:off x="7181510" y="4784130"/>
                  <a:ext cx="220154" cy="88688"/>
                </a:xfrm>
                <a:custGeom>
                  <a:avLst/>
                  <a:gdLst>
                    <a:gd name="connsiteX0" fmla="*/ 0 w 939800"/>
                    <a:gd name="connsiteY0" fmla="*/ 173774 h 354749"/>
                    <a:gd name="connsiteX1" fmla="*/ 98425 w 939800"/>
                    <a:gd name="connsiteY1" fmla="*/ 5499 h 354749"/>
                    <a:gd name="connsiteX2" fmla="*/ 250825 w 939800"/>
                    <a:gd name="connsiteY2" fmla="*/ 354749 h 354749"/>
                    <a:gd name="connsiteX3" fmla="*/ 406400 w 939800"/>
                    <a:gd name="connsiteY3" fmla="*/ 5499 h 354749"/>
                    <a:gd name="connsiteX4" fmla="*/ 558800 w 939800"/>
                    <a:gd name="connsiteY4" fmla="*/ 351574 h 354749"/>
                    <a:gd name="connsiteX5" fmla="*/ 708025 w 939800"/>
                    <a:gd name="connsiteY5" fmla="*/ 2324 h 354749"/>
                    <a:gd name="connsiteX6" fmla="*/ 857250 w 939800"/>
                    <a:gd name="connsiteY6" fmla="*/ 348399 h 354749"/>
                    <a:gd name="connsiteX7" fmla="*/ 939800 w 939800"/>
                    <a:gd name="connsiteY7" fmla="*/ 173774 h 354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39800" h="354749">
                      <a:moveTo>
                        <a:pt x="0" y="173774"/>
                      </a:moveTo>
                      <a:cubicBezTo>
                        <a:pt x="28310" y="74555"/>
                        <a:pt x="56621" y="-24664"/>
                        <a:pt x="98425" y="5499"/>
                      </a:cubicBezTo>
                      <a:cubicBezTo>
                        <a:pt x="140229" y="35661"/>
                        <a:pt x="199496" y="354749"/>
                        <a:pt x="250825" y="354749"/>
                      </a:cubicBezTo>
                      <a:cubicBezTo>
                        <a:pt x="302154" y="354749"/>
                        <a:pt x="355071" y="6028"/>
                        <a:pt x="406400" y="5499"/>
                      </a:cubicBezTo>
                      <a:cubicBezTo>
                        <a:pt x="457729" y="4970"/>
                        <a:pt x="508529" y="352103"/>
                        <a:pt x="558800" y="351574"/>
                      </a:cubicBezTo>
                      <a:cubicBezTo>
                        <a:pt x="609071" y="351045"/>
                        <a:pt x="658283" y="2853"/>
                        <a:pt x="708025" y="2324"/>
                      </a:cubicBezTo>
                      <a:cubicBezTo>
                        <a:pt x="757767" y="1795"/>
                        <a:pt x="818621" y="319824"/>
                        <a:pt x="857250" y="348399"/>
                      </a:cubicBezTo>
                      <a:cubicBezTo>
                        <a:pt x="895879" y="376974"/>
                        <a:pt x="924983" y="207112"/>
                        <a:pt x="939800" y="173774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5" name="직선 화살표 연결선 194"/>
                <p:cNvCxnSpPr/>
                <p:nvPr/>
              </p:nvCxnSpPr>
              <p:spPr>
                <a:xfrm rot="5400000">
                  <a:off x="7232846" y="498802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그룹 231"/>
              <p:cNvGrpSpPr/>
              <p:nvPr/>
            </p:nvGrpSpPr>
            <p:grpSpPr>
              <a:xfrm rot="16200000">
                <a:off x="7274685" y="4017622"/>
                <a:ext cx="88688" cy="197304"/>
                <a:chOff x="7247243" y="4718397"/>
                <a:chExt cx="88688" cy="323628"/>
              </a:xfrm>
            </p:grpSpPr>
            <p:sp>
              <p:nvSpPr>
                <p:cNvPr id="233" name="자유형 232"/>
                <p:cNvSpPr/>
                <p:nvPr/>
              </p:nvSpPr>
              <p:spPr>
                <a:xfrm rot="5400000">
                  <a:off x="7181510" y="4784130"/>
                  <a:ext cx="220154" cy="88688"/>
                </a:xfrm>
                <a:custGeom>
                  <a:avLst/>
                  <a:gdLst>
                    <a:gd name="connsiteX0" fmla="*/ 0 w 939800"/>
                    <a:gd name="connsiteY0" fmla="*/ 173774 h 354749"/>
                    <a:gd name="connsiteX1" fmla="*/ 98425 w 939800"/>
                    <a:gd name="connsiteY1" fmla="*/ 5499 h 354749"/>
                    <a:gd name="connsiteX2" fmla="*/ 250825 w 939800"/>
                    <a:gd name="connsiteY2" fmla="*/ 354749 h 354749"/>
                    <a:gd name="connsiteX3" fmla="*/ 406400 w 939800"/>
                    <a:gd name="connsiteY3" fmla="*/ 5499 h 354749"/>
                    <a:gd name="connsiteX4" fmla="*/ 558800 w 939800"/>
                    <a:gd name="connsiteY4" fmla="*/ 351574 h 354749"/>
                    <a:gd name="connsiteX5" fmla="*/ 708025 w 939800"/>
                    <a:gd name="connsiteY5" fmla="*/ 2324 h 354749"/>
                    <a:gd name="connsiteX6" fmla="*/ 857250 w 939800"/>
                    <a:gd name="connsiteY6" fmla="*/ 348399 h 354749"/>
                    <a:gd name="connsiteX7" fmla="*/ 939800 w 939800"/>
                    <a:gd name="connsiteY7" fmla="*/ 173774 h 354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39800" h="354749">
                      <a:moveTo>
                        <a:pt x="0" y="173774"/>
                      </a:moveTo>
                      <a:cubicBezTo>
                        <a:pt x="28310" y="74555"/>
                        <a:pt x="56621" y="-24664"/>
                        <a:pt x="98425" y="5499"/>
                      </a:cubicBezTo>
                      <a:cubicBezTo>
                        <a:pt x="140229" y="35661"/>
                        <a:pt x="199496" y="354749"/>
                        <a:pt x="250825" y="354749"/>
                      </a:cubicBezTo>
                      <a:cubicBezTo>
                        <a:pt x="302154" y="354749"/>
                        <a:pt x="355071" y="6028"/>
                        <a:pt x="406400" y="5499"/>
                      </a:cubicBezTo>
                      <a:cubicBezTo>
                        <a:pt x="457729" y="4970"/>
                        <a:pt x="508529" y="352103"/>
                        <a:pt x="558800" y="351574"/>
                      </a:cubicBezTo>
                      <a:cubicBezTo>
                        <a:pt x="609071" y="351045"/>
                        <a:pt x="658283" y="2853"/>
                        <a:pt x="708025" y="2324"/>
                      </a:cubicBezTo>
                      <a:cubicBezTo>
                        <a:pt x="757767" y="1795"/>
                        <a:pt x="818621" y="319824"/>
                        <a:pt x="857250" y="348399"/>
                      </a:cubicBezTo>
                      <a:cubicBezTo>
                        <a:pt x="895879" y="376974"/>
                        <a:pt x="924983" y="207112"/>
                        <a:pt x="939800" y="173774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34" name="직선 화살표 연결선 233"/>
                <p:cNvCxnSpPr/>
                <p:nvPr/>
              </p:nvCxnSpPr>
              <p:spPr>
                <a:xfrm rot="5400000">
                  <a:off x="7232846" y="498802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그룹 234"/>
              <p:cNvGrpSpPr/>
              <p:nvPr/>
            </p:nvGrpSpPr>
            <p:grpSpPr>
              <a:xfrm rot="16200000">
                <a:off x="7261767" y="3388440"/>
                <a:ext cx="88688" cy="197304"/>
                <a:chOff x="7247243" y="4718397"/>
                <a:chExt cx="88688" cy="323628"/>
              </a:xfrm>
            </p:grpSpPr>
            <p:sp>
              <p:nvSpPr>
                <p:cNvPr id="236" name="자유형 235"/>
                <p:cNvSpPr/>
                <p:nvPr/>
              </p:nvSpPr>
              <p:spPr>
                <a:xfrm rot="5400000">
                  <a:off x="7181510" y="4784130"/>
                  <a:ext cx="220154" cy="88688"/>
                </a:xfrm>
                <a:custGeom>
                  <a:avLst/>
                  <a:gdLst>
                    <a:gd name="connsiteX0" fmla="*/ 0 w 939800"/>
                    <a:gd name="connsiteY0" fmla="*/ 173774 h 354749"/>
                    <a:gd name="connsiteX1" fmla="*/ 98425 w 939800"/>
                    <a:gd name="connsiteY1" fmla="*/ 5499 h 354749"/>
                    <a:gd name="connsiteX2" fmla="*/ 250825 w 939800"/>
                    <a:gd name="connsiteY2" fmla="*/ 354749 h 354749"/>
                    <a:gd name="connsiteX3" fmla="*/ 406400 w 939800"/>
                    <a:gd name="connsiteY3" fmla="*/ 5499 h 354749"/>
                    <a:gd name="connsiteX4" fmla="*/ 558800 w 939800"/>
                    <a:gd name="connsiteY4" fmla="*/ 351574 h 354749"/>
                    <a:gd name="connsiteX5" fmla="*/ 708025 w 939800"/>
                    <a:gd name="connsiteY5" fmla="*/ 2324 h 354749"/>
                    <a:gd name="connsiteX6" fmla="*/ 857250 w 939800"/>
                    <a:gd name="connsiteY6" fmla="*/ 348399 h 354749"/>
                    <a:gd name="connsiteX7" fmla="*/ 939800 w 939800"/>
                    <a:gd name="connsiteY7" fmla="*/ 173774 h 354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39800" h="354749">
                      <a:moveTo>
                        <a:pt x="0" y="173774"/>
                      </a:moveTo>
                      <a:cubicBezTo>
                        <a:pt x="28310" y="74555"/>
                        <a:pt x="56621" y="-24664"/>
                        <a:pt x="98425" y="5499"/>
                      </a:cubicBezTo>
                      <a:cubicBezTo>
                        <a:pt x="140229" y="35661"/>
                        <a:pt x="199496" y="354749"/>
                        <a:pt x="250825" y="354749"/>
                      </a:cubicBezTo>
                      <a:cubicBezTo>
                        <a:pt x="302154" y="354749"/>
                        <a:pt x="355071" y="6028"/>
                        <a:pt x="406400" y="5499"/>
                      </a:cubicBezTo>
                      <a:cubicBezTo>
                        <a:pt x="457729" y="4970"/>
                        <a:pt x="508529" y="352103"/>
                        <a:pt x="558800" y="351574"/>
                      </a:cubicBezTo>
                      <a:cubicBezTo>
                        <a:pt x="609071" y="351045"/>
                        <a:pt x="658283" y="2853"/>
                        <a:pt x="708025" y="2324"/>
                      </a:cubicBezTo>
                      <a:cubicBezTo>
                        <a:pt x="757767" y="1795"/>
                        <a:pt x="818621" y="319824"/>
                        <a:pt x="857250" y="348399"/>
                      </a:cubicBezTo>
                      <a:cubicBezTo>
                        <a:pt x="895879" y="376974"/>
                        <a:pt x="924983" y="207112"/>
                        <a:pt x="939800" y="173774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37" name="직선 화살표 연결선 236"/>
                <p:cNvCxnSpPr/>
                <p:nvPr/>
              </p:nvCxnSpPr>
              <p:spPr>
                <a:xfrm rot="5400000">
                  <a:off x="7232846" y="498802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그룹 237"/>
              <p:cNvGrpSpPr/>
              <p:nvPr/>
            </p:nvGrpSpPr>
            <p:grpSpPr>
              <a:xfrm rot="16200000">
                <a:off x="7107040" y="3827863"/>
                <a:ext cx="88688" cy="323628"/>
                <a:chOff x="7247243" y="4718397"/>
                <a:chExt cx="88688" cy="323628"/>
              </a:xfrm>
            </p:grpSpPr>
            <p:sp>
              <p:nvSpPr>
                <p:cNvPr id="239" name="자유형 238"/>
                <p:cNvSpPr/>
                <p:nvPr/>
              </p:nvSpPr>
              <p:spPr>
                <a:xfrm rot="5400000">
                  <a:off x="7181510" y="4784130"/>
                  <a:ext cx="220154" cy="88688"/>
                </a:xfrm>
                <a:custGeom>
                  <a:avLst/>
                  <a:gdLst>
                    <a:gd name="connsiteX0" fmla="*/ 0 w 939800"/>
                    <a:gd name="connsiteY0" fmla="*/ 173774 h 354749"/>
                    <a:gd name="connsiteX1" fmla="*/ 98425 w 939800"/>
                    <a:gd name="connsiteY1" fmla="*/ 5499 h 354749"/>
                    <a:gd name="connsiteX2" fmla="*/ 250825 w 939800"/>
                    <a:gd name="connsiteY2" fmla="*/ 354749 h 354749"/>
                    <a:gd name="connsiteX3" fmla="*/ 406400 w 939800"/>
                    <a:gd name="connsiteY3" fmla="*/ 5499 h 354749"/>
                    <a:gd name="connsiteX4" fmla="*/ 558800 w 939800"/>
                    <a:gd name="connsiteY4" fmla="*/ 351574 h 354749"/>
                    <a:gd name="connsiteX5" fmla="*/ 708025 w 939800"/>
                    <a:gd name="connsiteY5" fmla="*/ 2324 h 354749"/>
                    <a:gd name="connsiteX6" fmla="*/ 857250 w 939800"/>
                    <a:gd name="connsiteY6" fmla="*/ 348399 h 354749"/>
                    <a:gd name="connsiteX7" fmla="*/ 939800 w 939800"/>
                    <a:gd name="connsiteY7" fmla="*/ 173774 h 354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39800" h="354749">
                      <a:moveTo>
                        <a:pt x="0" y="173774"/>
                      </a:moveTo>
                      <a:cubicBezTo>
                        <a:pt x="28310" y="74555"/>
                        <a:pt x="56621" y="-24664"/>
                        <a:pt x="98425" y="5499"/>
                      </a:cubicBezTo>
                      <a:cubicBezTo>
                        <a:pt x="140229" y="35661"/>
                        <a:pt x="199496" y="354749"/>
                        <a:pt x="250825" y="354749"/>
                      </a:cubicBezTo>
                      <a:cubicBezTo>
                        <a:pt x="302154" y="354749"/>
                        <a:pt x="355071" y="6028"/>
                        <a:pt x="406400" y="5499"/>
                      </a:cubicBezTo>
                      <a:cubicBezTo>
                        <a:pt x="457729" y="4970"/>
                        <a:pt x="508529" y="352103"/>
                        <a:pt x="558800" y="351574"/>
                      </a:cubicBezTo>
                      <a:cubicBezTo>
                        <a:pt x="609071" y="351045"/>
                        <a:pt x="658283" y="2853"/>
                        <a:pt x="708025" y="2324"/>
                      </a:cubicBezTo>
                      <a:cubicBezTo>
                        <a:pt x="757767" y="1795"/>
                        <a:pt x="818621" y="319824"/>
                        <a:pt x="857250" y="348399"/>
                      </a:cubicBezTo>
                      <a:cubicBezTo>
                        <a:pt x="895879" y="376974"/>
                        <a:pt x="924983" y="207112"/>
                        <a:pt x="939800" y="173774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0" name="직선 화살표 연결선 239"/>
                <p:cNvCxnSpPr/>
                <p:nvPr/>
              </p:nvCxnSpPr>
              <p:spPr>
                <a:xfrm rot="5400000">
                  <a:off x="7232846" y="498802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그룹 240"/>
              <p:cNvGrpSpPr/>
              <p:nvPr/>
            </p:nvGrpSpPr>
            <p:grpSpPr>
              <a:xfrm rot="16200000">
                <a:off x="6920328" y="3968344"/>
                <a:ext cx="88688" cy="323628"/>
                <a:chOff x="7247243" y="4718397"/>
                <a:chExt cx="88688" cy="323628"/>
              </a:xfrm>
            </p:grpSpPr>
            <p:sp>
              <p:nvSpPr>
                <p:cNvPr id="242" name="자유형 241"/>
                <p:cNvSpPr/>
                <p:nvPr/>
              </p:nvSpPr>
              <p:spPr>
                <a:xfrm rot="5400000">
                  <a:off x="7181510" y="4784130"/>
                  <a:ext cx="220154" cy="88688"/>
                </a:xfrm>
                <a:custGeom>
                  <a:avLst/>
                  <a:gdLst>
                    <a:gd name="connsiteX0" fmla="*/ 0 w 939800"/>
                    <a:gd name="connsiteY0" fmla="*/ 173774 h 354749"/>
                    <a:gd name="connsiteX1" fmla="*/ 98425 w 939800"/>
                    <a:gd name="connsiteY1" fmla="*/ 5499 h 354749"/>
                    <a:gd name="connsiteX2" fmla="*/ 250825 w 939800"/>
                    <a:gd name="connsiteY2" fmla="*/ 354749 h 354749"/>
                    <a:gd name="connsiteX3" fmla="*/ 406400 w 939800"/>
                    <a:gd name="connsiteY3" fmla="*/ 5499 h 354749"/>
                    <a:gd name="connsiteX4" fmla="*/ 558800 w 939800"/>
                    <a:gd name="connsiteY4" fmla="*/ 351574 h 354749"/>
                    <a:gd name="connsiteX5" fmla="*/ 708025 w 939800"/>
                    <a:gd name="connsiteY5" fmla="*/ 2324 h 354749"/>
                    <a:gd name="connsiteX6" fmla="*/ 857250 w 939800"/>
                    <a:gd name="connsiteY6" fmla="*/ 348399 h 354749"/>
                    <a:gd name="connsiteX7" fmla="*/ 939800 w 939800"/>
                    <a:gd name="connsiteY7" fmla="*/ 173774 h 354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39800" h="354749">
                      <a:moveTo>
                        <a:pt x="0" y="173774"/>
                      </a:moveTo>
                      <a:cubicBezTo>
                        <a:pt x="28310" y="74555"/>
                        <a:pt x="56621" y="-24664"/>
                        <a:pt x="98425" y="5499"/>
                      </a:cubicBezTo>
                      <a:cubicBezTo>
                        <a:pt x="140229" y="35661"/>
                        <a:pt x="199496" y="354749"/>
                        <a:pt x="250825" y="354749"/>
                      </a:cubicBezTo>
                      <a:cubicBezTo>
                        <a:pt x="302154" y="354749"/>
                        <a:pt x="355071" y="6028"/>
                        <a:pt x="406400" y="5499"/>
                      </a:cubicBezTo>
                      <a:cubicBezTo>
                        <a:pt x="457729" y="4970"/>
                        <a:pt x="508529" y="352103"/>
                        <a:pt x="558800" y="351574"/>
                      </a:cubicBezTo>
                      <a:cubicBezTo>
                        <a:pt x="609071" y="351045"/>
                        <a:pt x="658283" y="2853"/>
                        <a:pt x="708025" y="2324"/>
                      </a:cubicBezTo>
                      <a:cubicBezTo>
                        <a:pt x="757767" y="1795"/>
                        <a:pt x="818621" y="319824"/>
                        <a:pt x="857250" y="348399"/>
                      </a:cubicBezTo>
                      <a:cubicBezTo>
                        <a:pt x="895879" y="376974"/>
                        <a:pt x="924983" y="207112"/>
                        <a:pt x="939800" y="173774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3" name="직선 화살표 연결선 242"/>
                <p:cNvCxnSpPr/>
                <p:nvPr/>
              </p:nvCxnSpPr>
              <p:spPr>
                <a:xfrm rot="5400000">
                  <a:off x="7232846" y="498802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그룹 243"/>
              <p:cNvGrpSpPr/>
              <p:nvPr/>
            </p:nvGrpSpPr>
            <p:grpSpPr>
              <a:xfrm rot="16200000">
                <a:off x="6933404" y="3241974"/>
                <a:ext cx="88688" cy="323628"/>
                <a:chOff x="7247243" y="4718397"/>
                <a:chExt cx="88688" cy="323628"/>
              </a:xfrm>
            </p:grpSpPr>
            <p:sp>
              <p:nvSpPr>
                <p:cNvPr id="245" name="자유형 244"/>
                <p:cNvSpPr/>
                <p:nvPr/>
              </p:nvSpPr>
              <p:spPr>
                <a:xfrm rot="5400000">
                  <a:off x="7181510" y="4784130"/>
                  <a:ext cx="220154" cy="88688"/>
                </a:xfrm>
                <a:custGeom>
                  <a:avLst/>
                  <a:gdLst>
                    <a:gd name="connsiteX0" fmla="*/ 0 w 939800"/>
                    <a:gd name="connsiteY0" fmla="*/ 173774 h 354749"/>
                    <a:gd name="connsiteX1" fmla="*/ 98425 w 939800"/>
                    <a:gd name="connsiteY1" fmla="*/ 5499 h 354749"/>
                    <a:gd name="connsiteX2" fmla="*/ 250825 w 939800"/>
                    <a:gd name="connsiteY2" fmla="*/ 354749 h 354749"/>
                    <a:gd name="connsiteX3" fmla="*/ 406400 w 939800"/>
                    <a:gd name="connsiteY3" fmla="*/ 5499 h 354749"/>
                    <a:gd name="connsiteX4" fmla="*/ 558800 w 939800"/>
                    <a:gd name="connsiteY4" fmla="*/ 351574 h 354749"/>
                    <a:gd name="connsiteX5" fmla="*/ 708025 w 939800"/>
                    <a:gd name="connsiteY5" fmla="*/ 2324 h 354749"/>
                    <a:gd name="connsiteX6" fmla="*/ 857250 w 939800"/>
                    <a:gd name="connsiteY6" fmla="*/ 348399 h 354749"/>
                    <a:gd name="connsiteX7" fmla="*/ 939800 w 939800"/>
                    <a:gd name="connsiteY7" fmla="*/ 173774 h 354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39800" h="354749">
                      <a:moveTo>
                        <a:pt x="0" y="173774"/>
                      </a:moveTo>
                      <a:cubicBezTo>
                        <a:pt x="28310" y="74555"/>
                        <a:pt x="56621" y="-24664"/>
                        <a:pt x="98425" y="5499"/>
                      </a:cubicBezTo>
                      <a:cubicBezTo>
                        <a:pt x="140229" y="35661"/>
                        <a:pt x="199496" y="354749"/>
                        <a:pt x="250825" y="354749"/>
                      </a:cubicBezTo>
                      <a:cubicBezTo>
                        <a:pt x="302154" y="354749"/>
                        <a:pt x="355071" y="6028"/>
                        <a:pt x="406400" y="5499"/>
                      </a:cubicBezTo>
                      <a:cubicBezTo>
                        <a:pt x="457729" y="4970"/>
                        <a:pt x="508529" y="352103"/>
                        <a:pt x="558800" y="351574"/>
                      </a:cubicBezTo>
                      <a:cubicBezTo>
                        <a:pt x="609071" y="351045"/>
                        <a:pt x="658283" y="2853"/>
                        <a:pt x="708025" y="2324"/>
                      </a:cubicBezTo>
                      <a:cubicBezTo>
                        <a:pt x="757767" y="1795"/>
                        <a:pt x="818621" y="319824"/>
                        <a:pt x="857250" y="348399"/>
                      </a:cubicBezTo>
                      <a:cubicBezTo>
                        <a:pt x="895879" y="376974"/>
                        <a:pt x="924983" y="207112"/>
                        <a:pt x="939800" y="173774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6" name="직선 화살표 연결선 245"/>
                <p:cNvCxnSpPr/>
                <p:nvPr/>
              </p:nvCxnSpPr>
              <p:spPr>
                <a:xfrm rot="5400000">
                  <a:off x="7232846" y="498802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그룹 246"/>
              <p:cNvGrpSpPr/>
              <p:nvPr/>
            </p:nvGrpSpPr>
            <p:grpSpPr>
              <a:xfrm rot="16200000">
                <a:off x="6696451" y="3455230"/>
                <a:ext cx="88688" cy="323628"/>
                <a:chOff x="7247243" y="4718397"/>
                <a:chExt cx="88688" cy="323628"/>
              </a:xfrm>
            </p:grpSpPr>
            <p:sp>
              <p:nvSpPr>
                <p:cNvPr id="248" name="자유형 247"/>
                <p:cNvSpPr/>
                <p:nvPr/>
              </p:nvSpPr>
              <p:spPr>
                <a:xfrm rot="5400000">
                  <a:off x="7181510" y="4784130"/>
                  <a:ext cx="220154" cy="88688"/>
                </a:xfrm>
                <a:custGeom>
                  <a:avLst/>
                  <a:gdLst>
                    <a:gd name="connsiteX0" fmla="*/ 0 w 939800"/>
                    <a:gd name="connsiteY0" fmla="*/ 173774 h 354749"/>
                    <a:gd name="connsiteX1" fmla="*/ 98425 w 939800"/>
                    <a:gd name="connsiteY1" fmla="*/ 5499 h 354749"/>
                    <a:gd name="connsiteX2" fmla="*/ 250825 w 939800"/>
                    <a:gd name="connsiteY2" fmla="*/ 354749 h 354749"/>
                    <a:gd name="connsiteX3" fmla="*/ 406400 w 939800"/>
                    <a:gd name="connsiteY3" fmla="*/ 5499 h 354749"/>
                    <a:gd name="connsiteX4" fmla="*/ 558800 w 939800"/>
                    <a:gd name="connsiteY4" fmla="*/ 351574 h 354749"/>
                    <a:gd name="connsiteX5" fmla="*/ 708025 w 939800"/>
                    <a:gd name="connsiteY5" fmla="*/ 2324 h 354749"/>
                    <a:gd name="connsiteX6" fmla="*/ 857250 w 939800"/>
                    <a:gd name="connsiteY6" fmla="*/ 348399 h 354749"/>
                    <a:gd name="connsiteX7" fmla="*/ 939800 w 939800"/>
                    <a:gd name="connsiteY7" fmla="*/ 173774 h 354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39800" h="354749">
                      <a:moveTo>
                        <a:pt x="0" y="173774"/>
                      </a:moveTo>
                      <a:cubicBezTo>
                        <a:pt x="28310" y="74555"/>
                        <a:pt x="56621" y="-24664"/>
                        <a:pt x="98425" y="5499"/>
                      </a:cubicBezTo>
                      <a:cubicBezTo>
                        <a:pt x="140229" y="35661"/>
                        <a:pt x="199496" y="354749"/>
                        <a:pt x="250825" y="354749"/>
                      </a:cubicBezTo>
                      <a:cubicBezTo>
                        <a:pt x="302154" y="354749"/>
                        <a:pt x="355071" y="6028"/>
                        <a:pt x="406400" y="5499"/>
                      </a:cubicBezTo>
                      <a:cubicBezTo>
                        <a:pt x="457729" y="4970"/>
                        <a:pt x="508529" y="352103"/>
                        <a:pt x="558800" y="351574"/>
                      </a:cubicBezTo>
                      <a:cubicBezTo>
                        <a:pt x="609071" y="351045"/>
                        <a:pt x="658283" y="2853"/>
                        <a:pt x="708025" y="2324"/>
                      </a:cubicBezTo>
                      <a:cubicBezTo>
                        <a:pt x="757767" y="1795"/>
                        <a:pt x="818621" y="319824"/>
                        <a:pt x="857250" y="348399"/>
                      </a:cubicBezTo>
                      <a:cubicBezTo>
                        <a:pt x="895879" y="376974"/>
                        <a:pt x="924983" y="207112"/>
                        <a:pt x="939800" y="173774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9" name="직선 화살표 연결선 248"/>
                <p:cNvCxnSpPr/>
                <p:nvPr/>
              </p:nvCxnSpPr>
              <p:spPr>
                <a:xfrm rot="5400000">
                  <a:off x="7232846" y="498802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그룹 249"/>
              <p:cNvGrpSpPr/>
              <p:nvPr/>
            </p:nvGrpSpPr>
            <p:grpSpPr>
              <a:xfrm rot="16200000">
                <a:off x="6169287" y="3342439"/>
                <a:ext cx="88688" cy="323628"/>
                <a:chOff x="7247243" y="4718397"/>
                <a:chExt cx="88688" cy="323628"/>
              </a:xfrm>
            </p:grpSpPr>
            <p:sp>
              <p:nvSpPr>
                <p:cNvPr id="251" name="자유형 250"/>
                <p:cNvSpPr/>
                <p:nvPr/>
              </p:nvSpPr>
              <p:spPr>
                <a:xfrm rot="5400000">
                  <a:off x="7181510" y="4784130"/>
                  <a:ext cx="220154" cy="88688"/>
                </a:xfrm>
                <a:custGeom>
                  <a:avLst/>
                  <a:gdLst>
                    <a:gd name="connsiteX0" fmla="*/ 0 w 939800"/>
                    <a:gd name="connsiteY0" fmla="*/ 173774 h 354749"/>
                    <a:gd name="connsiteX1" fmla="*/ 98425 w 939800"/>
                    <a:gd name="connsiteY1" fmla="*/ 5499 h 354749"/>
                    <a:gd name="connsiteX2" fmla="*/ 250825 w 939800"/>
                    <a:gd name="connsiteY2" fmla="*/ 354749 h 354749"/>
                    <a:gd name="connsiteX3" fmla="*/ 406400 w 939800"/>
                    <a:gd name="connsiteY3" fmla="*/ 5499 h 354749"/>
                    <a:gd name="connsiteX4" fmla="*/ 558800 w 939800"/>
                    <a:gd name="connsiteY4" fmla="*/ 351574 h 354749"/>
                    <a:gd name="connsiteX5" fmla="*/ 708025 w 939800"/>
                    <a:gd name="connsiteY5" fmla="*/ 2324 h 354749"/>
                    <a:gd name="connsiteX6" fmla="*/ 857250 w 939800"/>
                    <a:gd name="connsiteY6" fmla="*/ 348399 h 354749"/>
                    <a:gd name="connsiteX7" fmla="*/ 939800 w 939800"/>
                    <a:gd name="connsiteY7" fmla="*/ 173774 h 354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39800" h="354749">
                      <a:moveTo>
                        <a:pt x="0" y="173774"/>
                      </a:moveTo>
                      <a:cubicBezTo>
                        <a:pt x="28310" y="74555"/>
                        <a:pt x="56621" y="-24664"/>
                        <a:pt x="98425" y="5499"/>
                      </a:cubicBezTo>
                      <a:cubicBezTo>
                        <a:pt x="140229" y="35661"/>
                        <a:pt x="199496" y="354749"/>
                        <a:pt x="250825" y="354749"/>
                      </a:cubicBezTo>
                      <a:cubicBezTo>
                        <a:pt x="302154" y="354749"/>
                        <a:pt x="355071" y="6028"/>
                        <a:pt x="406400" y="5499"/>
                      </a:cubicBezTo>
                      <a:cubicBezTo>
                        <a:pt x="457729" y="4970"/>
                        <a:pt x="508529" y="352103"/>
                        <a:pt x="558800" y="351574"/>
                      </a:cubicBezTo>
                      <a:cubicBezTo>
                        <a:pt x="609071" y="351045"/>
                        <a:pt x="658283" y="2853"/>
                        <a:pt x="708025" y="2324"/>
                      </a:cubicBezTo>
                      <a:cubicBezTo>
                        <a:pt x="757767" y="1795"/>
                        <a:pt x="818621" y="319824"/>
                        <a:pt x="857250" y="348399"/>
                      </a:cubicBezTo>
                      <a:cubicBezTo>
                        <a:pt x="895879" y="376974"/>
                        <a:pt x="924983" y="207112"/>
                        <a:pt x="939800" y="173774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52" name="직선 화살표 연결선 251"/>
                <p:cNvCxnSpPr/>
                <p:nvPr/>
              </p:nvCxnSpPr>
              <p:spPr>
                <a:xfrm rot="5400000">
                  <a:off x="7232846" y="498802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그룹 252"/>
              <p:cNvGrpSpPr/>
              <p:nvPr/>
            </p:nvGrpSpPr>
            <p:grpSpPr>
              <a:xfrm rot="16200000">
                <a:off x="6169287" y="3673950"/>
                <a:ext cx="88688" cy="323628"/>
                <a:chOff x="7247243" y="4718397"/>
                <a:chExt cx="88688" cy="323628"/>
              </a:xfrm>
            </p:grpSpPr>
            <p:sp>
              <p:nvSpPr>
                <p:cNvPr id="254" name="자유형 253"/>
                <p:cNvSpPr/>
                <p:nvPr/>
              </p:nvSpPr>
              <p:spPr>
                <a:xfrm rot="5400000">
                  <a:off x="7181510" y="4784130"/>
                  <a:ext cx="220154" cy="88688"/>
                </a:xfrm>
                <a:custGeom>
                  <a:avLst/>
                  <a:gdLst>
                    <a:gd name="connsiteX0" fmla="*/ 0 w 939800"/>
                    <a:gd name="connsiteY0" fmla="*/ 173774 h 354749"/>
                    <a:gd name="connsiteX1" fmla="*/ 98425 w 939800"/>
                    <a:gd name="connsiteY1" fmla="*/ 5499 h 354749"/>
                    <a:gd name="connsiteX2" fmla="*/ 250825 w 939800"/>
                    <a:gd name="connsiteY2" fmla="*/ 354749 h 354749"/>
                    <a:gd name="connsiteX3" fmla="*/ 406400 w 939800"/>
                    <a:gd name="connsiteY3" fmla="*/ 5499 h 354749"/>
                    <a:gd name="connsiteX4" fmla="*/ 558800 w 939800"/>
                    <a:gd name="connsiteY4" fmla="*/ 351574 h 354749"/>
                    <a:gd name="connsiteX5" fmla="*/ 708025 w 939800"/>
                    <a:gd name="connsiteY5" fmla="*/ 2324 h 354749"/>
                    <a:gd name="connsiteX6" fmla="*/ 857250 w 939800"/>
                    <a:gd name="connsiteY6" fmla="*/ 348399 h 354749"/>
                    <a:gd name="connsiteX7" fmla="*/ 939800 w 939800"/>
                    <a:gd name="connsiteY7" fmla="*/ 173774 h 354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39800" h="354749">
                      <a:moveTo>
                        <a:pt x="0" y="173774"/>
                      </a:moveTo>
                      <a:cubicBezTo>
                        <a:pt x="28310" y="74555"/>
                        <a:pt x="56621" y="-24664"/>
                        <a:pt x="98425" y="5499"/>
                      </a:cubicBezTo>
                      <a:cubicBezTo>
                        <a:pt x="140229" y="35661"/>
                        <a:pt x="199496" y="354749"/>
                        <a:pt x="250825" y="354749"/>
                      </a:cubicBezTo>
                      <a:cubicBezTo>
                        <a:pt x="302154" y="354749"/>
                        <a:pt x="355071" y="6028"/>
                        <a:pt x="406400" y="5499"/>
                      </a:cubicBezTo>
                      <a:cubicBezTo>
                        <a:pt x="457729" y="4970"/>
                        <a:pt x="508529" y="352103"/>
                        <a:pt x="558800" y="351574"/>
                      </a:cubicBezTo>
                      <a:cubicBezTo>
                        <a:pt x="609071" y="351045"/>
                        <a:pt x="658283" y="2853"/>
                        <a:pt x="708025" y="2324"/>
                      </a:cubicBezTo>
                      <a:cubicBezTo>
                        <a:pt x="757767" y="1795"/>
                        <a:pt x="818621" y="319824"/>
                        <a:pt x="857250" y="348399"/>
                      </a:cubicBezTo>
                      <a:cubicBezTo>
                        <a:pt x="895879" y="376974"/>
                        <a:pt x="924983" y="207112"/>
                        <a:pt x="939800" y="173774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55" name="직선 화살표 연결선 254"/>
                <p:cNvCxnSpPr/>
                <p:nvPr/>
              </p:nvCxnSpPr>
              <p:spPr>
                <a:xfrm rot="5400000">
                  <a:off x="7232846" y="498802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그룹 255"/>
              <p:cNvGrpSpPr/>
              <p:nvPr/>
            </p:nvGrpSpPr>
            <p:grpSpPr>
              <a:xfrm rot="16200000">
                <a:off x="6221236" y="3957062"/>
                <a:ext cx="88688" cy="323628"/>
                <a:chOff x="7247243" y="4718397"/>
                <a:chExt cx="88688" cy="323628"/>
              </a:xfrm>
            </p:grpSpPr>
            <p:sp>
              <p:nvSpPr>
                <p:cNvPr id="257" name="자유형 256"/>
                <p:cNvSpPr/>
                <p:nvPr/>
              </p:nvSpPr>
              <p:spPr>
                <a:xfrm rot="5400000">
                  <a:off x="7181510" y="4784130"/>
                  <a:ext cx="220154" cy="88688"/>
                </a:xfrm>
                <a:custGeom>
                  <a:avLst/>
                  <a:gdLst>
                    <a:gd name="connsiteX0" fmla="*/ 0 w 939800"/>
                    <a:gd name="connsiteY0" fmla="*/ 173774 h 354749"/>
                    <a:gd name="connsiteX1" fmla="*/ 98425 w 939800"/>
                    <a:gd name="connsiteY1" fmla="*/ 5499 h 354749"/>
                    <a:gd name="connsiteX2" fmla="*/ 250825 w 939800"/>
                    <a:gd name="connsiteY2" fmla="*/ 354749 h 354749"/>
                    <a:gd name="connsiteX3" fmla="*/ 406400 w 939800"/>
                    <a:gd name="connsiteY3" fmla="*/ 5499 h 354749"/>
                    <a:gd name="connsiteX4" fmla="*/ 558800 w 939800"/>
                    <a:gd name="connsiteY4" fmla="*/ 351574 h 354749"/>
                    <a:gd name="connsiteX5" fmla="*/ 708025 w 939800"/>
                    <a:gd name="connsiteY5" fmla="*/ 2324 h 354749"/>
                    <a:gd name="connsiteX6" fmla="*/ 857250 w 939800"/>
                    <a:gd name="connsiteY6" fmla="*/ 348399 h 354749"/>
                    <a:gd name="connsiteX7" fmla="*/ 939800 w 939800"/>
                    <a:gd name="connsiteY7" fmla="*/ 173774 h 354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39800" h="354749">
                      <a:moveTo>
                        <a:pt x="0" y="173774"/>
                      </a:moveTo>
                      <a:cubicBezTo>
                        <a:pt x="28310" y="74555"/>
                        <a:pt x="56621" y="-24664"/>
                        <a:pt x="98425" y="5499"/>
                      </a:cubicBezTo>
                      <a:cubicBezTo>
                        <a:pt x="140229" y="35661"/>
                        <a:pt x="199496" y="354749"/>
                        <a:pt x="250825" y="354749"/>
                      </a:cubicBezTo>
                      <a:cubicBezTo>
                        <a:pt x="302154" y="354749"/>
                        <a:pt x="355071" y="6028"/>
                        <a:pt x="406400" y="5499"/>
                      </a:cubicBezTo>
                      <a:cubicBezTo>
                        <a:pt x="457729" y="4970"/>
                        <a:pt x="508529" y="352103"/>
                        <a:pt x="558800" y="351574"/>
                      </a:cubicBezTo>
                      <a:cubicBezTo>
                        <a:pt x="609071" y="351045"/>
                        <a:pt x="658283" y="2853"/>
                        <a:pt x="708025" y="2324"/>
                      </a:cubicBezTo>
                      <a:cubicBezTo>
                        <a:pt x="757767" y="1795"/>
                        <a:pt x="818621" y="319824"/>
                        <a:pt x="857250" y="348399"/>
                      </a:cubicBezTo>
                      <a:cubicBezTo>
                        <a:pt x="895879" y="376974"/>
                        <a:pt x="924983" y="207112"/>
                        <a:pt x="939800" y="173774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58" name="직선 화살표 연결선 257"/>
                <p:cNvCxnSpPr/>
                <p:nvPr/>
              </p:nvCxnSpPr>
              <p:spPr>
                <a:xfrm rot="5400000">
                  <a:off x="7232846" y="498802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그룹 258"/>
              <p:cNvGrpSpPr/>
              <p:nvPr/>
            </p:nvGrpSpPr>
            <p:grpSpPr>
              <a:xfrm rot="16200000">
                <a:off x="6570830" y="3753379"/>
                <a:ext cx="88688" cy="323628"/>
                <a:chOff x="7247243" y="4718397"/>
                <a:chExt cx="88688" cy="323628"/>
              </a:xfrm>
            </p:grpSpPr>
            <p:sp>
              <p:nvSpPr>
                <p:cNvPr id="260" name="자유형 259"/>
                <p:cNvSpPr/>
                <p:nvPr/>
              </p:nvSpPr>
              <p:spPr>
                <a:xfrm rot="5400000">
                  <a:off x="7181510" y="4784130"/>
                  <a:ext cx="220154" cy="88688"/>
                </a:xfrm>
                <a:custGeom>
                  <a:avLst/>
                  <a:gdLst>
                    <a:gd name="connsiteX0" fmla="*/ 0 w 939800"/>
                    <a:gd name="connsiteY0" fmla="*/ 173774 h 354749"/>
                    <a:gd name="connsiteX1" fmla="*/ 98425 w 939800"/>
                    <a:gd name="connsiteY1" fmla="*/ 5499 h 354749"/>
                    <a:gd name="connsiteX2" fmla="*/ 250825 w 939800"/>
                    <a:gd name="connsiteY2" fmla="*/ 354749 h 354749"/>
                    <a:gd name="connsiteX3" fmla="*/ 406400 w 939800"/>
                    <a:gd name="connsiteY3" fmla="*/ 5499 h 354749"/>
                    <a:gd name="connsiteX4" fmla="*/ 558800 w 939800"/>
                    <a:gd name="connsiteY4" fmla="*/ 351574 h 354749"/>
                    <a:gd name="connsiteX5" fmla="*/ 708025 w 939800"/>
                    <a:gd name="connsiteY5" fmla="*/ 2324 h 354749"/>
                    <a:gd name="connsiteX6" fmla="*/ 857250 w 939800"/>
                    <a:gd name="connsiteY6" fmla="*/ 348399 h 354749"/>
                    <a:gd name="connsiteX7" fmla="*/ 939800 w 939800"/>
                    <a:gd name="connsiteY7" fmla="*/ 173774 h 354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39800" h="354749">
                      <a:moveTo>
                        <a:pt x="0" y="173774"/>
                      </a:moveTo>
                      <a:cubicBezTo>
                        <a:pt x="28310" y="74555"/>
                        <a:pt x="56621" y="-24664"/>
                        <a:pt x="98425" y="5499"/>
                      </a:cubicBezTo>
                      <a:cubicBezTo>
                        <a:pt x="140229" y="35661"/>
                        <a:pt x="199496" y="354749"/>
                        <a:pt x="250825" y="354749"/>
                      </a:cubicBezTo>
                      <a:cubicBezTo>
                        <a:pt x="302154" y="354749"/>
                        <a:pt x="355071" y="6028"/>
                        <a:pt x="406400" y="5499"/>
                      </a:cubicBezTo>
                      <a:cubicBezTo>
                        <a:pt x="457729" y="4970"/>
                        <a:pt x="508529" y="352103"/>
                        <a:pt x="558800" y="351574"/>
                      </a:cubicBezTo>
                      <a:cubicBezTo>
                        <a:pt x="609071" y="351045"/>
                        <a:pt x="658283" y="2853"/>
                        <a:pt x="708025" y="2324"/>
                      </a:cubicBezTo>
                      <a:cubicBezTo>
                        <a:pt x="757767" y="1795"/>
                        <a:pt x="818621" y="319824"/>
                        <a:pt x="857250" y="348399"/>
                      </a:cubicBezTo>
                      <a:cubicBezTo>
                        <a:pt x="895879" y="376974"/>
                        <a:pt x="924983" y="207112"/>
                        <a:pt x="939800" y="173774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61" name="직선 화살표 연결선 260"/>
                <p:cNvCxnSpPr/>
                <p:nvPr/>
              </p:nvCxnSpPr>
              <p:spPr>
                <a:xfrm rot="5400000">
                  <a:off x="7232846" y="4988025"/>
                  <a:ext cx="108000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직사각형 4"/>
            <p:cNvSpPr/>
            <p:nvPr/>
          </p:nvSpPr>
          <p:spPr>
            <a:xfrm>
              <a:off x="1908555" y="1580642"/>
              <a:ext cx="1584217" cy="99283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552665" y="1580642"/>
              <a:ext cx="360000" cy="992830"/>
            </a:xfrm>
            <a:prstGeom prst="rect">
              <a:avLst/>
            </a:prstGeom>
            <a:pattFill prst="narVert">
              <a:fgClr>
                <a:schemeClr val="tx2">
                  <a:lumMod val="60000"/>
                  <a:lumOff val="40000"/>
                </a:schemeClr>
              </a:fgClr>
              <a:bgClr>
                <a:schemeClr val="bg1">
                  <a:lumMod val="75000"/>
                </a:schemeClr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89956" y="1580642"/>
              <a:ext cx="360000" cy="992830"/>
            </a:xfrm>
            <a:prstGeom prst="rect">
              <a:avLst/>
            </a:prstGeom>
            <a:pattFill prst="narVert">
              <a:fgClr>
                <a:schemeClr val="tx2">
                  <a:lumMod val="60000"/>
                  <a:lumOff val="40000"/>
                </a:schemeClr>
              </a:fgClr>
              <a:bgClr>
                <a:schemeClr val="bg1">
                  <a:lumMod val="75000"/>
                </a:schemeClr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79000" y="1265098"/>
              <a:ext cx="7602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Mirror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4797" y="1265098"/>
              <a:ext cx="7602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Mirror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5045" y="1265098"/>
              <a:ext cx="15809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Gain Medium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022189" y="1638542"/>
              <a:ext cx="1362999" cy="861547"/>
              <a:chOff x="1354749" y="1629974"/>
              <a:chExt cx="1362999" cy="861547"/>
            </a:xfrm>
          </p:grpSpPr>
          <p:sp>
            <p:nvSpPr>
              <p:cNvPr id="91" name="타원 90"/>
              <p:cNvSpPr>
                <a:spLocks noChangeAspect="1"/>
              </p:cNvSpPr>
              <p:nvPr/>
            </p:nvSpPr>
            <p:spPr>
              <a:xfrm>
                <a:off x="1882114" y="1845974"/>
                <a:ext cx="144064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>
                <a:spLocks noChangeAspect="1"/>
              </p:cNvSpPr>
              <p:nvPr/>
            </p:nvSpPr>
            <p:spPr>
              <a:xfrm>
                <a:off x="1412585" y="2340448"/>
                <a:ext cx="144064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>
                <a:spLocks noChangeAspect="1"/>
              </p:cNvSpPr>
              <p:nvPr/>
            </p:nvSpPr>
            <p:spPr>
              <a:xfrm>
                <a:off x="1775118" y="2120183"/>
                <a:ext cx="144064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>
                <a:spLocks noChangeAspect="1"/>
              </p:cNvSpPr>
              <p:nvPr/>
            </p:nvSpPr>
            <p:spPr>
              <a:xfrm>
                <a:off x="2126761" y="1629974"/>
                <a:ext cx="144064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>
                <a:spLocks noChangeAspect="1"/>
              </p:cNvSpPr>
              <p:nvPr/>
            </p:nvSpPr>
            <p:spPr>
              <a:xfrm>
                <a:off x="2510592" y="1701974"/>
                <a:ext cx="144064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>
                <a:spLocks noChangeAspect="1"/>
              </p:cNvSpPr>
              <p:nvPr/>
            </p:nvSpPr>
            <p:spPr>
              <a:xfrm>
                <a:off x="2152153" y="1924489"/>
                <a:ext cx="144064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타원 96"/>
              <p:cNvSpPr>
                <a:spLocks noChangeAspect="1"/>
              </p:cNvSpPr>
              <p:nvPr/>
            </p:nvSpPr>
            <p:spPr>
              <a:xfrm>
                <a:off x="2535984" y="2085840"/>
                <a:ext cx="144064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>
                <a:spLocks noChangeAspect="1"/>
              </p:cNvSpPr>
              <p:nvPr/>
            </p:nvSpPr>
            <p:spPr>
              <a:xfrm>
                <a:off x="2295739" y="2206013"/>
                <a:ext cx="144064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>
                <a:spLocks noChangeAspect="1"/>
              </p:cNvSpPr>
              <p:nvPr/>
            </p:nvSpPr>
            <p:spPr>
              <a:xfrm>
                <a:off x="1791731" y="2347521"/>
                <a:ext cx="144064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>
                <a:spLocks noChangeAspect="1"/>
              </p:cNvSpPr>
              <p:nvPr/>
            </p:nvSpPr>
            <p:spPr>
              <a:xfrm>
                <a:off x="2573684" y="2336239"/>
                <a:ext cx="144064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>
                <a:spLocks noChangeAspect="1"/>
              </p:cNvSpPr>
              <p:nvPr/>
            </p:nvSpPr>
            <p:spPr>
              <a:xfrm>
                <a:off x="1354749" y="1710374"/>
                <a:ext cx="144064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>
                <a:spLocks noChangeAspect="1"/>
              </p:cNvSpPr>
              <p:nvPr/>
            </p:nvSpPr>
            <p:spPr>
              <a:xfrm>
                <a:off x="1380141" y="2094240"/>
                <a:ext cx="144064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>
                <a:spLocks noChangeAspect="1"/>
              </p:cNvSpPr>
              <p:nvPr/>
            </p:nvSpPr>
            <p:spPr>
              <a:xfrm>
                <a:off x="1624788" y="1878240"/>
                <a:ext cx="144064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>
                <a:spLocks noChangeAspect="1"/>
              </p:cNvSpPr>
              <p:nvPr/>
            </p:nvSpPr>
            <p:spPr>
              <a:xfrm>
                <a:off x="2108548" y="2336239"/>
                <a:ext cx="144064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31" name="직선 화살표 연결선 330"/>
            <p:cNvCxnSpPr/>
            <p:nvPr/>
          </p:nvCxnSpPr>
          <p:spPr>
            <a:xfrm>
              <a:off x="2532710" y="2477945"/>
              <a:ext cx="0" cy="3115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60196" y="2756832"/>
              <a:ext cx="21375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Atom in ground state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8" name="그룹 327"/>
            <p:cNvGrpSpPr/>
            <p:nvPr/>
          </p:nvGrpSpPr>
          <p:grpSpPr>
            <a:xfrm>
              <a:off x="5679248" y="902077"/>
              <a:ext cx="2291464" cy="1668857"/>
              <a:chOff x="840376" y="3068960"/>
              <a:chExt cx="2291464" cy="166885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190439" y="3744987"/>
                <a:ext cx="1584217" cy="99283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840376" y="3744987"/>
                <a:ext cx="360000" cy="992830"/>
              </a:xfrm>
              <a:prstGeom prst="rect">
                <a:avLst/>
              </a:prstGeom>
              <a:pattFill prst="narVert">
                <a:fgClr>
                  <a:schemeClr val="tx2">
                    <a:lumMod val="60000"/>
                    <a:lumOff val="40000"/>
                  </a:schemeClr>
                </a:fgClr>
                <a:bgClr>
                  <a:schemeClr val="bg1">
                    <a:lumMod val="75000"/>
                  </a:schemeClr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771840" y="3744987"/>
                <a:ext cx="360000" cy="992830"/>
              </a:xfrm>
              <a:prstGeom prst="rect">
                <a:avLst/>
              </a:prstGeom>
              <a:pattFill prst="narVert">
                <a:fgClr>
                  <a:schemeClr val="tx2">
                    <a:lumMod val="60000"/>
                    <a:lumOff val="40000"/>
                  </a:schemeClr>
                </a:fgClr>
                <a:bgClr>
                  <a:schemeClr val="bg1">
                    <a:lumMod val="75000"/>
                  </a:schemeClr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  <p:grpSp>
            <p:nvGrpSpPr>
              <p:cNvPr id="78" name="그룹 77"/>
              <p:cNvGrpSpPr/>
              <p:nvPr/>
            </p:nvGrpSpPr>
            <p:grpSpPr>
              <a:xfrm>
                <a:off x="1734190" y="3421359"/>
                <a:ext cx="496715" cy="323628"/>
                <a:chOff x="6876256" y="4713690"/>
                <a:chExt cx="496715" cy="323628"/>
              </a:xfrm>
            </p:grpSpPr>
            <p:grpSp>
              <p:nvGrpSpPr>
                <p:cNvPr id="82" name="그룹 81"/>
                <p:cNvGrpSpPr/>
                <p:nvPr/>
              </p:nvGrpSpPr>
              <p:grpSpPr>
                <a:xfrm>
                  <a:off x="6876256" y="4713690"/>
                  <a:ext cx="88688" cy="323628"/>
                  <a:chOff x="7247243" y="4718397"/>
                  <a:chExt cx="88688" cy="323628"/>
                </a:xfrm>
              </p:grpSpPr>
              <p:sp>
                <p:nvSpPr>
                  <p:cNvPr id="89" name="자유형 88"/>
                  <p:cNvSpPr/>
                  <p:nvPr/>
                </p:nvSpPr>
                <p:spPr>
                  <a:xfrm rot="5400000">
                    <a:off x="7181510" y="4784130"/>
                    <a:ext cx="220154" cy="88688"/>
                  </a:xfrm>
                  <a:custGeom>
                    <a:avLst/>
                    <a:gdLst>
                      <a:gd name="connsiteX0" fmla="*/ 0 w 939800"/>
                      <a:gd name="connsiteY0" fmla="*/ 173774 h 354749"/>
                      <a:gd name="connsiteX1" fmla="*/ 98425 w 939800"/>
                      <a:gd name="connsiteY1" fmla="*/ 5499 h 354749"/>
                      <a:gd name="connsiteX2" fmla="*/ 250825 w 939800"/>
                      <a:gd name="connsiteY2" fmla="*/ 354749 h 354749"/>
                      <a:gd name="connsiteX3" fmla="*/ 406400 w 939800"/>
                      <a:gd name="connsiteY3" fmla="*/ 5499 h 354749"/>
                      <a:gd name="connsiteX4" fmla="*/ 558800 w 939800"/>
                      <a:gd name="connsiteY4" fmla="*/ 351574 h 354749"/>
                      <a:gd name="connsiteX5" fmla="*/ 708025 w 939800"/>
                      <a:gd name="connsiteY5" fmla="*/ 2324 h 354749"/>
                      <a:gd name="connsiteX6" fmla="*/ 857250 w 939800"/>
                      <a:gd name="connsiteY6" fmla="*/ 348399 h 354749"/>
                      <a:gd name="connsiteX7" fmla="*/ 939800 w 939800"/>
                      <a:gd name="connsiteY7" fmla="*/ 173774 h 35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39800" h="354749">
                        <a:moveTo>
                          <a:pt x="0" y="173774"/>
                        </a:moveTo>
                        <a:cubicBezTo>
                          <a:pt x="28310" y="74555"/>
                          <a:pt x="56621" y="-24664"/>
                          <a:pt x="98425" y="5499"/>
                        </a:cubicBezTo>
                        <a:cubicBezTo>
                          <a:pt x="140229" y="35661"/>
                          <a:pt x="199496" y="354749"/>
                          <a:pt x="250825" y="354749"/>
                        </a:cubicBezTo>
                        <a:cubicBezTo>
                          <a:pt x="302154" y="354749"/>
                          <a:pt x="355071" y="6028"/>
                          <a:pt x="406400" y="5499"/>
                        </a:cubicBezTo>
                        <a:cubicBezTo>
                          <a:pt x="457729" y="4970"/>
                          <a:pt x="508529" y="352103"/>
                          <a:pt x="558800" y="351574"/>
                        </a:cubicBezTo>
                        <a:cubicBezTo>
                          <a:pt x="609071" y="351045"/>
                          <a:pt x="658283" y="2853"/>
                          <a:pt x="708025" y="2324"/>
                        </a:cubicBezTo>
                        <a:cubicBezTo>
                          <a:pt x="757767" y="1795"/>
                          <a:pt x="818621" y="319824"/>
                          <a:pt x="857250" y="348399"/>
                        </a:cubicBezTo>
                        <a:cubicBezTo>
                          <a:pt x="895879" y="376974"/>
                          <a:pt x="924983" y="207112"/>
                          <a:pt x="939800" y="173774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90" name="직선 화살표 연결선 89"/>
                  <p:cNvCxnSpPr/>
                  <p:nvPr/>
                </p:nvCxnSpPr>
                <p:spPr>
                  <a:xfrm rot="5400000">
                    <a:off x="7232846" y="498802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그룹 82"/>
                <p:cNvGrpSpPr/>
                <p:nvPr/>
              </p:nvGrpSpPr>
              <p:grpSpPr>
                <a:xfrm>
                  <a:off x="7080269" y="4713690"/>
                  <a:ext cx="88688" cy="323628"/>
                  <a:chOff x="7247243" y="4718397"/>
                  <a:chExt cx="88688" cy="323628"/>
                </a:xfrm>
              </p:grpSpPr>
              <p:sp>
                <p:nvSpPr>
                  <p:cNvPr id="87" name="자유형 86"/>
                  <p:cNvSpPr/>
                  <p:nvPr/>
                </p:nvSpPr>
                <p:spPr>
                  <a:xfrm rot="5400000">
                    <a:off x="7181510" y="4784130"/>
                    <a:ext cx="220154" cy="88688"/>
                  </a:xfrm>
                  <a:custGeom>
                    <a:avLst/>
                    <a:gdLst>
                      <a:gd name="connsiteX0" fmla="*/ 0 w 939800"/>
                      <a:gd name="connsiteY0" fmla="*/ 173774 h 354749"/>
                      <a:gd name="connsiteX1" fmla="*/ 98425 w 939800"/>
                      <a:gd name="connsiteY1" fmla="*/ 5499 h 354749"/>
                      <a:gd name="connsiteX2" fmla="*/ 250825 w 939800"/>
                      <a:gd name="connsiteY2" fmla="*/ 354749 h 354749"/>
                      <a:gd name="connsiteX3" fmla="*/ 406400 w 939800"/>
                      <a:gd name="connsiteY3" fmla="*/ 5499 h 354749"/>
                      <a:gd name="connsiteX4" fmla="*/ 558800 w 939800"/>
                      <a:gd name="connsiteY4" fmla="*/ 351574 h 354749"/>
                      <a:gd name="connsiteX5" fmla="*/ 708025 w 939800"/>
                      <a:gd name="connsiteY5" fmla="*/ 2324 h 354749"/>
                      <a:gd name="connsiteX6" fmla="*/ 857250 w 939800"/>
                      <a:gd name="connsiteY6" fmla="*/ 348399 h 354749"/>
                      <a:gd name="connsiteX7" fmla="*/ 939800 w 939800"/>
                      <a:gd name="connsiteY7" fmla="*/ 173774 h 35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39800" h="354749">
                        <a:moveTo>
                          <a:pt x="0" y="173774"/>
                        </a:moveTo>
                        <a:cubicBezTo>
                          <a:pt x="28310" y="74555"/>
                          <a:pt x="56621" y="-24664"/>
                          <a:pt x="98425" y="5499"/>
                        </a:cubicBezTo>
                        <a:cubicBezTo>
                          <a:pt x="140229" y="35661"/>
                          <a:pt x="199496" y="354749"/>
                          <a:pt x="250825" y="354749"/>
                        </a:cubicBezTo>
                        <a:cubicBezTo>
                          <a:pt x="302154" y="354749"/>
                          <a:pt x="355071" y="6028"/>
                          <a:pt x="406400" y="5499"/>
                        </a:cubicBezTo>
                        <a:cubicBezTo>
                          <a:pt x="457729" y="4970"/>
                          <a:pt x="508529" y="352103"/>
                          <a:pt x="558800" y="351574"/>
                        </a:cubicBezTo>
                        <a:cubicBezTo>
                          <a:pt x="609071" y="351045"/>
                          <a:pt x="658283" y="2853"/>
                          <a:pt x="708025" y="2324"/>
                        </a:cubicBezTo>
                        <a:cubicBezTo>
                          <a:pt x="757767" y="1795"/>
                          <a:pt x="818621" y="319824"/>
                          <a:pt x="857250" y="348399"/>
                        </a:cubicBezTo>
                        <a:cubicBezTo>
                          <a:pt x="895879" y="376974"/>
                          <a:pt x="924983" y="207112"/>
                          <a:pt x="939800" y="173774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88" name="직선 화살표 연결선 87"/>
                  <p:cNvCxnSpPr/>
                  <p:nvPr/>
                </p:nvCxnSpPr>
                <p:spPr>
                  <a:xfrm rot="5400000">
                    <a:off x="7232846" y="498802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그룹 83"/>
                <p:cNvGrpSpPr/>
                <p:nvPr/>
              </p:nvGrpSpPr>
              <p:grpSpPr>
                <a:xfrm>
                  <a:off x="7284283" y="4713690"/>
                  <a:ext cx="88688" cy="323628"/>
                  <a:chOff x="7247243" y="4718397"/>
                  <a:chExt cx="88688" cy="323628"/>
                </a:xfrm>
              </p:grpSpPr>
              <p:sp>
                <p:nvSpPr>
                  <p:cNvPr id="85" name="자유형 84"/>
                  <p:cNvSpPr/>
                  <p:nvPr/>
                </p:nvSpPr>
                <p:spPr>
                  <a:xfrm rot="5400000">
                    <a:off x="7181510" y="4784130"/>
                    <a:ext cx="220154" cy="88688"/>
                  </a:xfrm>
                  <a:custGeom>
                    <a:avLst/>
                    <a:gdLst>
                      <a:gd name="connsiteX0" fmla="*/ 0 w 939800"/>
                      <a:gd name="connsiteY0" fmla="*/ 173774 h 354749"/>
                      <a:gd name="connsiteX1" fmla="*/ 98425 w 939800"/>
                      <a:gd name="connsiteY1" fmla="*/ 5499 h 354749"/>
                      <a:gd name="connsiteX2" fmla="*/ 250825 w 939800"/>
                      <a:gd name="connsiteY2" fmla="*/ 354749 h 354749"/>
                      <a:gd name="connsiteX3" fmla="*/ 406400 w 939800"/>
                      <a:gd name="connsiteY3" fmla="*/ 5499 h 354749"/>
                      <a:gd name="connsiteX4" fmla="*/ 558800 w 939800"/>
                      <a:gd name="connsiteY4" fmla="*/ 351574 h 354749"/>
                      <a:gd name="connsiteX5" fmla="*/ 708025 w 939800"/>
                      <a:gd name="connsiteY5" fmla="*/ 2324 h 354749"/>
                      <a:gd name="connsiteX6" fmla="*/ 857250 w 939800"/>
                      <a:gd name="connsiteY6" fmla="*/ 348399 h 354749"/>
                      <a:gd name="connsiteX7" fmla="*/ 939800 w 939800"/>
                      <a:gd name="connsiteY7" fmla="*/ 173774 h 35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39800" h="354749">
                        <a:moveTo>
                          <a:pt x="0" y="173774"/>
                        </a:moveTo>
                        <a:cubicBezTo>
                          <a:pt x="28310" y="74555"/>
                          <a:pt x="56621" y="-24664"/>
                          <a:pt x="98425" y="5499"/>
                        </a:cubicBezTo>
                        <a:cubicBezTo>
                          <a:pt x="140229" y="35661"/>
                          <a:pt x="199496" y="354749"/>
                          <a:pt x="250825" y="354749"/>
                        </a:cubicBezTo>
                        <a:cubicBezTo>
                          <a:pt x="302154" y="354749"/>
                          <a:pt x="355071" y="6028"/>
                          <a:pt x="406400" y="5499"/>
                        </a:cubicBezTo>
                        <a:cubicBezTo>
                          <a:pt x="457729" y="4970"/>
                          <a:pt x="508529" y="352103"/>
                          <a:pt x="558800" y="351574"/>
                        </a:cubicBezTo>
                        <a:cubicBezTo>
                          <a:pt x="609071" y="351045"/>
                          <a:pt x="658283" y="2853"/>
                          <a:pt x="708025" y="2324"/>
                        </a:cubicBezTo>
                        <a:cubicBezTo>
                          <a:pt x="757767" y="1795"/>
                          <a:pt x="818621" y="319824"/>
                          <a:pt x="857250" y="348399"/>
                        </a:cubicBezTo>
                        <a:cubicBezTo>
                          <a:pt x="895879" y="376974"/>
                          <a:pt x="924983" y="207112"/>
                          <a:pt x="939800" y="173774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86" name="직선 화살표 연결선 85"/>
                  <p:cNvCxnSpPr/>
                  <p:nvPr/>
                </p:nvCxnSpPr>
                <p:spPr>
                  <a:xfrm rot="5400000">
                    <a:off x="7232846" y="498802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0" name="직사각형 79"/>
              <p:cNvSpPr/>
              <p:nvPr/>
            </p:nvSpPr>
            <p:spPr>
              <a:xfrm>
                <a:off x="1222100" y="3068960"/>
                <a:ext cx="1520895" cy="352399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974435" y="3091270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Pumping Source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1" name="그룹 110"/>
              <p:cNvGrpSpPr/>
              <p:nvPr/>
            </p:nvGrpSpPr>
            <p:grpSpPr>
              <a:xfrm>
                <a:off x="1284224" y="3811281"/>
                <a:ext cx="1362999" cy="861547"/>
                <a:chOff x="1354749" y="1629974"/>
                <a:chExt cx="1362999" cy="861547"/>
              </a:xfrm>
              <a:solidFill>
                <a:srgbClr val="FF0000"/>
              </a:solidFill>
            </p:grpSpPr>
            <p:sp>
              <p:nvSpPr>
                <p:cNvPr id="112" name="타원 111"/>
                <p:cNvSpPr>
                  <a:spLocks noChangeAspect="1"/>
                </p:cNvSpPr>
                <p:nvPr/>
              </p:nvSpPr>
              <p:spPr>
                <a:xfrm>
                  <a:off x="1882114" y="1845974"/>
                  <a:ext cx="144064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>
                  <a:spLocks noChangeAspect="1"/>
                </p:cNvSpPr>
                <p:nvPr/>
              </p:nvSpPr>
              <p:spPr>
                <a:xfrm>
                  <a:off x="1412585" y="2340448"/>
                  <a:ext cx="144064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>
                  <a:spLocks noChangeAspect="1"/>
                </p:cNvSpPr>
                <p:nvPr/>
              </p:nvSpPr>
              <p:spPr>
                <a:xfrm>
                  <a:off x="1775118" y="2120183"/>
                  <a:ext cx="144064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/>
                <p:cNvSpPr>
                  <a:spLocks noChangeAspect="1"/>
                </p:cNvSpPr>
                <p:nvPr/>
              </p:nvSpPr>
              <p:spPr>
                <a:xfrm>
                  <a:off x="2126761" y="1629974"/>
                  <a:ext cx="144064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/>
                <p:cNvSpPr>
                  <a:spLocks noChangeAspect="1"/>
                </p:cNvSpPr>
                <p:nvPr/>
              </p:nvSpPr>
              <p:spPr>
                <a:xfrm>
                  <a:off x="2510592" y="1701974"/>
                  <a:ext cx="144064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>
                  <a:spLocks noChangeAspect="1"/>
                </p:cNvSpPr>
                <p:nvPr/>
              </p:nvSpPr>
              <p:spPr>
                <a:xfrm>
                  <a:off x="2152153" y="1924489"/>
                  <a:ext cx="144064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8" name="타원 117"/>
                <p:cNvSpPr>
                  <a:spLocks noChangeAspect="1"/>
                </p:cNvSpPr>
                <p:nvPr/>
              </p:nvSpPr>
              <p:spPr>
                <a:xfrm>
                  <a:off x="2535984" y="2085840"/>
                  <a:ext cx="144064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>
                  <a:spLocks noChangeAspect="1"/>
                </p:cNvSpPr>
                <p:nvPr/>
              </p:nvSpPr>
              <p:spPr>
                <a:xfrm>
                  <a:off x="2295739" y="2206013"/>
                  <a:ext cx="144064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>
                  <a:spLocks noChangeAspect="1"/>
                </p:cNvSpPr>
                <p:nvPr/>
              </p:nvSpPr>
              <p:spPr>
                <a:xfrm>
                  <a:off x="1791731" y="2347521"/>
                  <a:ext cx="144064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>
                  <a:spLocks noChangeAspect="1"/>
                </p:cNvSpPr>
                <p:nvPr/>
              </p:nvSpPr>
              <p:spPr>
                <a:xfrm>
                  <a:off x="2573684" y="2336239"/>
                  <a:ext cx="144064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>
                  <a:spLocks noChangeAspect="1"/>
                </p:cNvSpPr>
                <p:nvPr/>
              </p:nvSpPr>
              <p:spPr>
                <a:xfrm>
                  <a:off x="1354749" y="1710374"/>
                  <a:ext cx="144064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/>
                <p:cNvSpPr>
                  <a:spLocks noChangeAspect="1"/>
                </p:cNvSpPr>
                <p:nvPr/>
              </p:nvSpPr>
              <p:spPr>
                <a:xfrm>
                  <a:off x="1380141" y="2094240"/>
                  <a:ext cx="144064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타원 123"/>
                <p:cNvSpPr>
                  <a:spLocks noChangeAspect="1"/>
                </p:cNvSpPr>
                <p:nvPr/>
              </p:nvSpPr>
              <p:spPr>
                <a:xfrm>
                  <a:off x="1624788" y="1878240"/>
                  <a:ext cx="144064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124"/>
                <p:cNvSpPr>
                  <a:spLocks noChangeAspect="1"/>
                </p:cNvSpPr>
                <p:nvPr/>
              </p:nvSpPr>
              <p:spPr>
                <a:xfrm>
                  <a:off x="2108548" y="2336239"/>
                  <a:ext cx="144064" cy="14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334" name="직선 화살표 연결선 333"/>
            <p:cNvCxnSpPr/>
            <p:nvPr/>
          </p:nvCxnSpPr>
          <p:spPr>
            <a:xfrm>
              <a:off x="6942869" y="2475607"/>
              <a:ext cx="0" cy="3115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TextBox 334"/>
            <p:cNvSpPr txBox="1"/>
            <p:nvPr/>
          </p:nvSpPr>
          <p:spPr>
            <a:xfrm>
              <a:off x="5931628" y="2756832"/>
              <a:ext cx="21375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Atom in excited state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5754667" y="5369052"/>
              <a:ext cx="21375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Amplification by stimulated emission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683568" y="960983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Arial" panose="020B0604020202020204" pitchFamily="34" charset="0"/>
                  <a:ea typeface="맑은 고딕"/>
                  <a:cs typeface="Arial" panose="020B0604020202020204" pitchFamily="34" charset="0"/>
                </a:rPr>
                <a:t>①</a:t>
              </a:r>
              <a:endPara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5097456" y="960983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Arial" panose="020B0604020202020204" pitchFamily="34" charset="0"/>
                  <a:ea typeface="맑은 고딕"/>
                  <a:cs typeface="Arial" panose="020B0604020202020204" pitchFamily="34" charset="0"/>
                </a:rPr>
                <a:t>②</a:t>
              </a:r>
              <a:endPara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683568" y="3523480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Arial" panose="020B0604020202020204" pitchFamily="34" charset="0"/>
                  <a:ea typeface="맑은 고딕"/>
                  <a:cs typeface="Arial" panose="020B0604020202020204" pitchFamily="34" charset="0"/>
                </a:rPr>
                <a:t>③</a:t>
              </a:r>
              <a:endPara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5097456" y="3523480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Arial" panose="020B0604020202020204" pitchFamily="34" charset="0"/>
                  <a:ea typeface="맑은 고딕"/>
                  <a:cs typeface="Arial" panose="020B0604020202020204" pitchFamily="34" charset="0"/>
                </a:rPr>
                <a:t>④</a:t>
              </a:r>
              <a:endPara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7" name="그룹 356"/>
            <p:cNvGrpSpPr/>
            <p:nvPr/>
          </p:nvGrpSpPr>
          <p:grpSpPr>
            <a:xfrm>
              <a:off x="1279000" y="3941525"/>
              <a:ext cx="2846030" cy="1795159"/>
              <a:chOff x="5416251" y="1265098"/>
              <a:chExt cx="2846030" cy="1795159"/>
            </a:xfrm>
          </p:grpSpPr>
          <p:grpSp>
            <p:nvGrpSpPr>
              <p:cNvPr id="327" name="그룹 326"/>
              <p:cNvGrpSpPr/>
              <p:nvPr/>
            </p:nvGrpSpPr>
            <p:grpSpPr>
              <a:xfrm>
                <a:off x="5682263" y="1568222"/>
                <a:ext cx="2293481" cy="997440"/>
                <a:chOff x="5461687" y="1615999"/>
                <a:chExt cx="2293481" cy="997440"/>
              </a:xfrm>
            </p:grpSpPr>
            <p:grpSp>
              <p:nvGrpSpPr>
                <p:cNvPr id="3" name="그룹 2"/>
                <p:cNvGrpSpPr/>
                <p:nvPr/>
              </p:nvGrpSpPr>
              <p:grpSpPr>
                <a:xfrm>
                  <a:off x="5461687" y="1620609"/>
                  <a:ext cx="2293481" cy="992830"/>
                  <a:chOff x="990759" y="3897387"/>
                  <a:chExt cx="2293481" cy="992830"/>
                </a:xfrm>
              </p:grpSpPr>
              <p:sp>
                <p:nvSpPr>
                  <p:cNvPr id="126" name="직사각형 125"/>
                  <p:cNvSpPr/>
                  <p:nvPr/>
                </p:nvSpPr>
                <p:spPr>
                  <a:xfrm>
                    <a:off x="1342839" y="3897387"/>
                    <a:ext cx="1584217" cy="992830"/>
                  </a:xfrm>
                  <a:prstGeom prst="rect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7" name="직사각형 126"/>
                  <p:cNvSpPr/>
                  <p:nvPr/>
                </p:nvSpPr>
                <p:spPr>
                  <a:xfrm>
                    <a:off x="990759" y="3897387"/>
                    <a:ext cx="360000" cy="992830"/>
                  </a:xfrm>
                  <a:prstGeom prst="rect">
                    <a:avLst/>
                  </a:prstGeom>
                  <a:pattFill prst="narVert">
                    <a:fgClr>
                      <a:schemeClr val="tx2">
                        <a:lumMod val="60000"/>
                        <a:lumOff val="40000"/>
                      </a:schemeClr>
                    </a:fgClr>
                    <a:bgClr>
                      <a:schemeClr val="bg1">
                        <a:lumMod val="75000"/>
                      </a:schemeClr>
                    </a:bgClr>
                  </a:patt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8" name="직사각형 127"/>
                  <p:cNvSpPr/>
                  <p:nvPr/>
                </p:nvSpPr>
                <p:spPr>
                  <a:xfrm>
                    <a:off x="2924240" y="3897387"/>
                    <a:ext cx="360000" cy="992830"/>
                  </a:xfrm>
                  <a:prstGeom prst="rect">
                    <a:avLst/>
                  </a:prstGeom>
                  <a:pattFill prst="narVert">
                    <a:fgClr>
                      <a:schemeClr val="tx2">
                        <a:lumMod val="60000"/>
                        <a:lumOff val="40000"/>
                      </a:schemeClr>
                    </a:fgClr>
                    <a:bgClr>
                      <a:schemeClr val="bg1">
                        <a:lumMod val="75000"/>
                      </a:schemeClr>
                    </a:bgClr>
                  </a:patt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-25000" dirty="0"/>
                  </a:p>
                </p:txBody>
              </p:sp>
              <p:grpSp>
                <p:nvGrpSpPr>
                  <p:cNvPr id="129" name="그룹 128"/>
                  <p:cNvGrpSpPr/>
                  <p:nvPr/>
                </p:nvGrpSpPr>
                <p:grpSpPr>
                  <a:xfrm>
                    <a:off x="1436624" y="3963681"/>
                    <a:ext cx="1362999" cy="861547"/>
                    <a:chOff x="1354749" y="1629974"/>
                    <a:chExt cx="1362999" cy="861547"/>
                  </a:xfrm>
                  <a:solidFill>
                    <a:srgbClr val="FF0000"/>
                  </a:solidFill>
                </p:grpSpPr>
                <p:sp>
                  <p:nvSpPr>
                    <p:cNvPr id="130" name="타원 129"/>
                    <p:cNvSpPr>
                      <a:spLocks noChangeAspect="1"/>
                    </p:cNvSpPr>
                    <p:nvPr/>
                  </p:nvSpPr>
                  <p:spPr>
                    <a:xfrm>
                      <a:off x="1882114" y="1845974"/>
                      <a:ext cx="144064" cy="144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1" name="타원 130"/>
                    <p:cNvSpPr>
                      <a:spLocks noChangeAspect="1"/>
                    </p:cNvSpPr>
                    <p:nvPr/>
                  </p:nvSpPr>
                  <p:spPr>
                    <a:xfrm>
                      <a:off x="1412585" y="2340448"/>
                      <a:ext cx="144064" cy="144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2" name="타원 131"/>
                    <p:cNvSpPr>
                      <a:spLocks noChangeAspect="1"/>
                    </p:cNvSpPr>
                    <p:nvPr/>
                  </p:nvSpPr>
                  <p:spPr>
                    <a:xfrm>
                      <a:off x="1775118" y="2120183"/>
                      <a:ext cx="144064" cy="144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3" name="타원 132"/>
                    <p:cNvSpPr>
                      <a:spLocks noChangeAspect="1"/>
                    </p:cNvSpPr>
                    <p:nvPr/>
                  </p:nvSpPr>
                  <p:spPr>
                    <a:xfrm>
                      <a:off x="2126761" y="1629974"/>
                      <a:ext cx="144064" cy="144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4" name="타원 133"/>
                    <p:cNvSpPr>
                      <a:spLocks noChangeAspect="1"/>
                    </p:cNvSpPr>
                    <p:nvPr/>
                  </p:nvSpPr>
                  <p:spPr>
                    <a:xfrm>
                      <a:off x="2510592" y="1701974"/>
                      <a:ext cx="144064" cy="144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5" name="타원 134"/>
                    <p:cNvSpPr>
                      <a:spLocks noChangeAspect="1"/>
                    </p:cNvSpPr>
                    <p:nvPr/>
                  </p:nvSpPr>
                  <p:spPr>
                    <a:xfrm>
                      <a:off x="2152153" y="1924489"/>
                      <a:ext cx="144064" cy="144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36" name="타원 135"/>
                    <p:cNvSpPr>
                      <a:spLocks noChangeAspect="1"/>
                    </p:cNvSpPr>
                    <p:nvPr/>
                  </p:nvSpPr>
                  <p:spPr>
                    <a:xfrm>
                      <a:off x="2535984" y="2085840"/>
                      <a:ext cx="144064" cy="144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7" name="타원 136"/>
                    <p:cNvSpPr>
                      <a:spLocks noChangeAspect="1"/>
                    </p:cNvSpPr>
                    <p:nvPr/>
                  </p:nvSpPr>
                  <p:spPr>
                    <a:xfrm>
                      <a:off x="2295739" y="2206013"/>
                      <a:ext cx="144064" cy="144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8" name="타원 137"/>
                    <p:cNvSpPr>
                      <a:spLocks noChangeAspect="1"/>
                    </p:cNvSpPr>
                    <p:nvPr/>
                  </p:nvSpPr>
                  <p:spPr>
                    <a:xfrm>
                      <a:off x="1791731" y="2347521"/>
                      <a:ext cx="144064" cy="144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9" name="타원 138"/>
                    <p:cNvSpPr>
                      <a:spLocks noChangeAspect="1"/>
                    </p:cNvSpPr>
                    <p:nvPr/>
                  </p:nvSpPr>
                  <p:spPr>
                    <a:xfrm>
                      <a:off x="2573684" y="2336239"/>
                      <a:ext cx="144064" cy="144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0" name="타원 139"/>
                    <p:cNvSpPr>
                      <a:spLocks noChangeAspect="1"/>
                    </p:cNvSpPr>
                    <p:nvPr/>
                  </p:nvSpPr>
                  <p:spPr>
                    <a:xfrm>
                      <a:off x="1354749" y="1710374"/>
                      <a:ext cx="144064" cy="144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" name="타원 140"/>
                    <p:cNvSpPr>
                      <a:spLocks noChangeAspect="1"/>
                    </p:cNvSpPr>
                    <p:nvPr/>
                  </p:nvSpPr>
                  <p:spPr>
                    <a:xfrm>
                      <a:off x="1380141" y="2094240"/>
                      <a:ext cx="144064" cy="144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" name="타원 141"/>
                    <p:cNvSpPr>
                      <a:spLocks noChangeAspect="1"/>
                    </p:cNvSpPr>
                    <p:nvPr/>
                  </p:nvSpPr>
                  <p:spPr>
                    <a:xfrm>
                      <a:off x="1624788" y="1878240"/>
                      <a:ext cx="144064" cy="144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" name="타원 142"/>
                    <p:cNvSpPr>
                      <a:spLocks noChangeAspect="1"/>
                    </p:cNvSpPr>
                    <p:nvPr/>
                  </p:nvSpPr>
                  <p:spPr>
                    <a:xfrm>
                      <a:off x="2108548" y="2336239"/>
                      <a:ext cx="144064" cy="144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45" name="그룹 144"/>
                <p:cNvGrpSpPr/>
                <p:nvPr/>
              </p:nvGrpSpPr>
              <p:grpSpPr>
                <a:xfrm rot="3292591">
                  <a:off x="5802769" y="2400532"/>
                  <a:ext cx="88688" cy="323628"/>
                  <a:chOff x="7247243" y="4718397"/>
                  <a:chExt cx="88688" cy="323628"/>
                </a:xfrm>
              </p:grpSpPr>
              <p:sp>
                <p:nvSpPr>
                  <p:cNvPr id="152" name="자유형 151"/>
                  <p:cNvSpPr/>
                  <p:nvPr/>
                </p:nvSpPr>
                <p:spPr>
                  <a:xfrm rot="5400000">
                    <a:off x="7181510" y="4784130"/>
                    <a:ext cx="220154" cy="88688"/>
                  </a:xfrm>
                  <a:custGeom>
                    <a:avLst/>
                    <a:gdLst>
                      <a:gd name="connsiteX0" fmla="*/ 0 w 939800"/>
                      <a:gd name="connsiteY0" fmla="*/ 173774 h 354749"/>
                      <a:gd name="connsiteX1" fmla="*/ 98425 w 939800"/>
                      <a:gd name="connsiteY1" fmla="*/ 5499 h 354749"/>
                      <a:gd name="connsiteX2" fmla="*/ 250825 w 939800"/>
                      <a:gd name="connsiteY2" fmla="*/ 354749 h 354749"/>
                      <a:gd name="connsiteX3" fmla="*/ 406400 w 939800"/>
                      <a:gd name="connsiteY3" fmla="*/ 5499 h 354749"/>
                      <a:gd name="connsiteX4" fmla="*/ 558800 w 939800"/>
                      <a:gd name="connsiteY4" fmla="*/ 351574 h 354749"/>
                      <a:gd name="connsiteX5" fmla="*/ 708025 w 939800"/>
                      <a:gd name="connsiteY5" fmla="*/ 2324 h 354749"/>
                      <a:gd name="connsiteX6" fmla="*/ 857250 w 939800"/>
                      <a:gd name="connsiteY6" fmla="*/ 348399 h 354749"/>
                      <a:gd name="connsiteX7" fmla="*/ 939800 w 939800"/>
                      <a:gd name="connsiteY7" fmla="*/ 173774 h 35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39800" h="354749">
                        <a:moveTo>
                          <a:pt x="0" y="173774"/>
                        </a:moveTo>
                        <a:cubicBezTo>
                          <a:pt x="28310" y="74555"/>
                          <a:pt x="56621" y="-24664"/>
                          <a:pt x="98425" y="5499"/>
                        </a:cubicBezTo>
                        <a:cubicBezTo>
                          <a:pt x="140229" y="35661"/>
                          <a:pt x="199496" y="354749"/>
                          <a:pt x="250825" y="354749"/>
                        </a:cubicBezTo>
                        <a:cubicBezTo>
                          <a:pt x="302154" y="354749"/>
                          <a:pt x="355071" y="6028"/>
                          <a:pt x="406400" y="5499"/>
                        </a:cubicBezTo>
                        <a:cubicBezTo>
                          <a:pt x="457729" y="4970"/>
                          <a:pt x="508529" y="352103"/>
                          <a:pt x="558800" y="351574"/>
                        </a:cubicBezTo>
                        <a:cubicBezTo>
                          <a:pt x="609071" y="351045"/>
                          <a:pt x="658283" y="2853"/>
                          <a:pt x="708025" y="2324"/>
                        </a:cubicBezTo>
                        <a:cubicBezTo>
                          <a:pt x="757767" y="1795"/>
                          <a:pt x="818621" y="319824"/>
                          <a:pt x="857250" y="348399"/>
                        </a:cubicBezTo>
                        <a:cubicBezTo>
                          <a:pt x="895879" y="376974"/>
                          <a:pt x="924983" y="207112"/>
                          <a:pt x="939800" y="173774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53" name="직선 화살표 연결선 152"/>
                  <p:cNvCxnSpPr/>
                  <p:nvPr/>
                </p:nvCxnSpPr>
                <p:spPr>
                  <a:xfrm rot="5400000">
                    <a:off x="7232846" y="498802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그룹 145"/>
                <p:cNvGrpSpPr/>
                <p:nvPr/>
              </p:nvGrpSpPr>
              <p:grpSpPr>
                <a:xfrm rot="16200000">
                  <a:off x="7082143" y="2186789"/>
                  <a:ext cx="88688" cy="323628"/>
                  <a:chOff x="7247243" y="4718397"/>
                  <a:chExt cx="88688" cy="323628"/>
                </a:xfrm>
              </p:grpSpPr>
              <p:sp>
                <p:nvSpPr>
                  <p:cNvPr id="150" name="자유형 149"/>
                  <p:cNvSpPr/>
                  <p:nvPr/>
                </p:nvSpPr>
                <p:spPr>
                  <a:xfrm rot="5400000">
                    <a:off x="7181510" y="4784130"/>
                    <a:ext cx="220154" cy="88688"/>
                  </a:xfrm>
                  <a:custGeom>
                    <a:avLst/>
                    <a:gdLst>
                      <a:gd name="connsiteX0" fmla="*/ 0 w 939800"/>
                      <a:gd name="connsiteY0" fmla="*/ 173774 h 354749"/>
                      <a:gd name="connsiteX1" fmla="*/ 98425 w 939800"/>
                      <a:gd name="connsiteY1" fmla="*/ 5499 h 354749"/>
                      <a:gd name="connsiteX2" fmla="*/ 250825 w 939800"/>
                      <a:gd name="connsiteY2" fmla="*/ 354749 h 354749"/>
                      <a:gd name="connsiteX3" fmla="*/ 406400 w 939800"/>
                      <a:gd name="connsiteY3" fmla="*/ 5499 h 354749"/>
                      <a:gd name="connsiteX4" fmla="*/ 558800 w 939800"/>
                      <a:gd name="connsiteY4" fmla="*/ 351574 h 354749"/>
                      <a:gd name="connsiteX5" fmla="*/ 708025 w 939800"/>
                      <a:gd name="connsiteY5" fmla="*/ 2324 h 354749"/>
                      <a:gd name="connsiteX6" fmla="*/ 857250 w 939800"/>
                      <a:gd name="connsiteY6" fmla="*/ 348399 h 354749"/>
                      <a:gd name="connsiteX7" fmla="*/ 939800 w 939800"/>
                      <a:gd name="connsiteY7" fmla="*/ 173774 h 35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39800" h="354749">
                        <a:moveTo>
                          <a:pt x="0" y="173774"/>
                        </a:moveTo>
                        <a:cubicBezTo>
                          <a:pt x="28310" y="74555"/>
                          <a:pt x="56621" y="-24664"/>
                          <a:pt x="98425" y="5499"/>
                        </a:cubicBezTo>
                        <a:cubicBezTo>
                          <a:pt x="140229" y="35661"/>
                          <a:pt x="199496" y="354749"/>
                          <a:pt x="250825" y="354749"/>
                        </a:cubicBezTo>
                        <a:cubicBezTo>
                          <a:pt x="302154" y="354749"/>
                          <a:pt x="355071" y="6028"/>
                          <a:pt x="406400" y="5499"/>
                        </a:cubicBezTo>
                        <a:cubicBezTo>
                          <a:pt x="457729" y="4970"/>
                          <a:pt x="508529" y="352103"/>
                          <a:pt x="558800" y="351574"/>
                        </a:cubicBezTo>
                        <a:cubicBezTo>
                          <a:pt x="609071" y="351045"/>
                          <a:pt x="658283" y="2853"/>
                          <a:pt x="708025" y="2324"/>
                        </a:cubicBezTo>
                        <a:cubicBezTo>
                          <a:pt x="757767" y="1795"/>
                          <a:pt x="818621" y="319824"/>
                          <a:pt x="857250" y="348399"/>
                        </a:cubicBezTo>
                        <a:cubicBezTo>
                          <a:pt x="895879" y="376974"/>
                          <a:pt x="924983" y="207112"/>
                          <a:pt x="939800" y="173774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51" name="직선 화살표 연결선 150"/>
                  <p:cNvCxnSpPr/>
                  <p:nvPr/>
                </p:nvCxnSpPr>
                <p:spPr>
                  <a:xfrm rot="5400000">
                    <a:off x="7232846" y="498802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7" name="그룹 146"/>
                <p:cNvGrpSpPr/>
                <p:nvPr/>
              </p:nvGrpSpPr>
              <p:grpSpPr>
                <a:xfrm rot="15240310">
                  <a:off x="7233778" y="2316253"/>
                  <a:ext cx="81991" cy="267933"/>
                  <a:chOff x="7247243" y="4718397"/>
                  <a:chExt cx="88688" cy="323628"/>
                </a:xfrm>
              </p:grpSpPr>
              <p:sp>
                <p:nvSpPr>
                  <p:cNvPr id="148" name="자유형 147"/>
                  <p:cNvSpPr/>
                  <p:nvPr/>
                </p:nvSpPr>
                <p:spPr>
                  <a:xfrm rot="5400000">
                    <a:off x="7181510" y="4784130"/>
                    <a:ext cx="220154" cy="88688"/>
                  </a:xfrm>
                  <a:custGeom>
                    <a:avLst/>
                    <a:gdLst>
                      <a:gd name="connsiteX0" fmla="*/ 0 w 939800"/>
                      <a:gd name="connsiteY0" fmla="*/ 173774 h 354749"/>
                      <a:gd name="connsiteX1" fmla="*/ 98425 w 939800"/>
                      <a:gd name="connsiteY1" fmla="*/ 5499 h 354749"/>
                      <a:gd name="connsiteX2" fmla="*/ 250825 w 939800"/>
                      <a:gd name="connsiteY2" fmla="*/ 354749 h 354749"/>
                      <a:gd name="connsiteX3" fmla="*/ 406400 w 939800"/>
                      <a:gd name="connsiteY3" fmla="*/ 5499 h 354749"/>
                      <a:gd name="connsiteX4" fmla="*/ 558800 w 939800"/>
                      <a:gd name="connsiteY4" fmla="*/ 351574 h 354749"/>
                      <a:gd name="connsiteX5" fmla="*/ 708025 w 939800"/>
                      <a:gd name="connsiteY5" fmla="*/ 2324 h 354749"/>
                      <a:gd name="connsiteX6" fmla="*/ 857250 w 939800"/>
                      <a:gd name="connsiteY6" fmla="*/ 348399 h 354749"/>
                      <a:gd name="connsiteX7" fmla="*/ 939800 w 939800"/>
                      <a:gd name="connsiteY7" fmla="*/ 173774 h 35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39800" h="354749">
                        <a:moveTo>
                          <a:pt x="0" y="173774"/>
                        </a:moveTo>
                        <a:cubicBezTo>
                          <a:pt x="28310" y="74555"/>
                          <a:pt x="56621" y="-24664"/>
                          <a:pt x="98425" y="5499"/>
                        </a:cubicBezTo>
                        <a:cubicBezTo>
                          <a:pt x="140229" y="35661"/>
                          <a:pt x="199496" y="354749"/>
                          <a:pt x="250825" y="354749"/>
                        </a:cubicBezTo>
                        <a:cubicBezTo>
                          <a:pt x="302154" y="354749"/>
                          <a:pt x="355071" y="6028"/>
                          <a:pt x="406400" y="5499"/>
                        </a:cubicBezTo>
                        <a:cubicBezTo>
                          <a:pt x="457729" y="4970"/>
                          <a:pt x="508529" y="352103"/>
                          <a:pt x="558800" y="351574"/>
                        </a:cubicBezTo>
                        <a:cubicBezTo>
                          <a:pt x="609071" y="351045"/>
                          <a:pt x="658283" y="2853"/>
                          <a:pt x="708025" y="2324"/>
                        </a:cubicBezTo>
                        <a:cubicBezTo>
                          <a:pt x="757767" y="1795"/>
                          <a:pt x="818621" y="319824"/>
                          <a:pt x="857250" y="348399"/>
                        </a:cubicBezTo>
                        <a:cubicBezTo>
                          <a:pt x="895879" y="376974"/>
                          <a:pt x="924983" y="207112"/>
                          <a:pt x="939800" y="173774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49" name="직선 화살표 연결선 148"/>
                  <p:cNvCxnSpPr/>
                  <p:nvPr/>
                </p:nvCxnSpPr>
                <p:spPr>
                  <a:xfrm rot="5400000">
                    <a:off x="7232846" y="498802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" name="그룹 153"/>
                <p:cNvGrpSpPr/>
                <p:nvPr/>
              </p:nvGrpSpPr>
              <p:grpSpPr>
                <a:xfrm rot="5400000">
                  <a:off x="5741312" y="2056784"/>
                  <a:ext cx="88688" cy="323628"/>
                  <a:chOff x="7247243" y="4718397"/>
                  <a:chExt cx="88688" cy="323628"/>
                </a:xfrm>
              </p:grpSpPr>
              <p:sp>
                <p:nvSpPr>
                  <p:cNvPr id="155" name="자유형 154"/>
                  <p:cNvSpPr/>
                  <p:nvPr/>
                </p:nvSpPr>
                <p:spPr>
                  <a:xfrm rot="5400000">
                    <a:off x="7181510" y="4784130"/>
                    <a:ext cx="220154" cy="88688"/>
                  </a:xfrm>
                  <a:custGeom>
                    <a:avLst/>
                    <a:gdLst>
                      <a:gd name="connsiteX0" fmla="*/ 0 w 939800"/>
                      <a:gd name="connsiteY0" fmla="*/ 173774 h 354749"/>
                      <a:gd name="connsiteX1" fmla="*/ 98425 w 939800"/>
                      <a:gd name="connsiteY1" fmla="*/ 5499 h 354749"/>
                      <a:gd name="connsiteX2" fmla="*/ 250825 w 939800"/>
                      <a:gd name="connsiteY2" fmla="*/ 354749 h 354749"/>
                      <a:gd name="connsiteX3" fmla="*/ 406400 w 939800"/>
                      <a:gd name="connsiteY3" fmla="*/ 5499 h 354749"/>
                      <a:gd name="connsiteX4" fmla="*/ 558800 w 939800"/>
                      <a:gd name="connsiteY4" fmla="*/ 351574 h 354749"/>
                      <a:gd name="connsiteX5" fmla="*/ 708025 w 939800"/>
                      <a:gd name="connsiteY5" fmla="*/ 2324 h 354749"/>
                      <a:gd name="connsiteX6" fmla="*/ 857250 w 939800"/>
                      <a:gd name="connsiteY6" fmla="*/ 348399 h 354749"/>
                      <a:gd name="connsiteX7" fmla="*/ 939800 w 939800"/>
                      <a:gd name="connsiteY7" fmla="*/ 173774 h 35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39800" h="354749">
                        <a:moveTo>
                          <a:pt x="0" y="173774"/>
                        </a:moveTo>
                        <a:cubicBezTo>
                          <a:pt x="28310" y="74555"/>
                          <a:pt x="56621" y="-24664"/>
                          <a:pt x="98425" y="5499"/>
                        </a:cubicBezTo>
                        <a:cubicBezTo>
                          <a:pt x="140229" y="35661"/>
                          <a:pt x="199496" y="354749"/>
                          <a:pt x="250825" y="354749"/>
                        </a:cubicBezTo>
                        <a:cubicBezTo>
                          <a:pt x="302154" y="354749"/>
                          <a:pt x="355071" y="6028"/>
                          <a:pt x="406400" y="5499"/>
                        </a:cubicBezTo>
                        <a:cubicBezTo>
                          <a:pt x="457729" y="4970"/>
                          <a:pt x="508529" y="352103"/>
                          <a:pt x="558800" y="351574"/>
                        </a:cubicBezTo>
                        <a:cubicBezTo>
                          <a:pt x="609071" y="351045"/>
                          <a:pt x="658283" y="2853"/>
                          <a:pt x="708025" y="2324"/>
                        </a:cubicBezTo>
                        <a:cubicBezTo>
                          <a:pt x="757767" y="1795"/>
                          <a:pt x="818621" y="319824"/>
                          <a:pt x="857250" y="348399"/>
                        </a:cubicBezTo>
                        <a:cubicBezTo>
                          <a:pt x="895879" y="376974"/>
                          <a:pt x="924983" y="207112"/>
                          <a:pt x="939800" y="173774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56" name="직선 화살표 연결선 155"/>
                  <p:cNvCxnSpPr/>
                  <p:nvPr/>
                </p:nvCxnSpPr>
                <p:spPr>
                  <a:xfrm rot="5400000">
                    <a:off x="7232846" y="498802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7" name="그룹 156"/>
                <p:cNvGrpSpPr/>
                <p:nvPr/>
              </p:nvGrpSpPr>
              <p:grpSpPr>
                <a:xfrm rot="6461732">
                  <a:off x="6157885" y="2008225"/>
                  <a:ext cx="88688" cy="323628"/>
                  <a:chOff x="7247243" y="4718397"/>
                  <a:chExt cx="88688" cy="323628"/>
                </a:xfrm>
              </p:grpSpPr>
              <p:sp>
                <p:nvSpPr>
                  <p:cNvPr id="158" name="자유형 157"/>
                  <p:cNvSpPr/>
                  <p:nvPr/>
                </p:nvSpPr>
                <p:spPr>
                  <a:xfrm rot="5400000">
                    <a:off x="7181510" y="4784130"/>
                    <a:ext cx="220154" cy="88688"/>
                  </a:xfrm>
                  <a:custGeom>
                    <a:avLst/>
                    <a:gdLst>
                      <a:gd name="connsiteX0" fmla="*/ 0 w 939800"/>
                      <a:gd name="connsiteY0" fmla="*/ 173774 h 354749"/>
                      <a:gd name="connsiteX1" fmla="*/ 98425 w 939800"/>
                      <a:gd name="connsiteY1" fmla="*/ 5499 h 354749"/>
                      <a:gd name="connsiteX2" fmla="*/ 250825 w 939800"/>
                      <a:gd name="connsiteY2" fmla="*/ 354749 h 354749"/>
                      <a:gd name="connsiteX3" fmla="*/ 406400 w 939800"/>
                      <a:gd name="connsiteY3" fmla="*/ 5499 h 354749"/>
                      <a:gd name="connsiteX4" fmla="*/ 558800 w 939800"/>
                      <a:gd name="connsiteY4" fmla="*/ 351574 h 354749"/>
                      <a:gd name="connsiteX5" fmla="*/ 708025 w 939800"/>
                      <a:gd name="connsiteY5" fmla="*/ 2324 h 354749"/>
                      <a:gd name="connsiteX6" fmla="*/ 857250 w 939800"/>
                      <a:gd name="connsiteY6" fmla="*/ 348399 h 354749"/>
                      <a:gd name="connsiteX7" fmla="*/ 939800 w 939800"/>
                      <a:gd name="connsiteY7" fmla="*/ 173774 h 35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39800" h="354749">
                        <a:moveTo>
                          <a:pt x="0" y="173774"/>
                        </a:moveTo>
                        <a:cubicBezTo>
                          <a:pt x="28310" y="74555"/>
                          <a:pt x="56621" y="-24664"/>
                          <a:pt x="98425" y="5499"/>
                        </a:cubicBezTo>
                        <a:cubicBezTo>
                          <a:pt x="140229" y="35661"/>
                          <a:pt x="199496" y="354749"/>
                          <a:pt x="250825" y="354749"/>
                        </a:cubicBezTo>
                        <a:cubicBezTo>
                          <a:pt x="302154" y="354749"/>
                          <a:pt x="355071" y="6028"/>
                          <a:pt x="406400" y="5499"/>
                        </a:cubicBezTo>
                        <a:cubicBezTo>
                          <a:pt x="457729" y="4970"/>
                          <a:pt x="508529" y="352103"/>
                          <a:pt x="558800" y="351574"/>
                        </a:cubicBezTo>
                        <a:cubicBezTo>
                          <a:pt x="609071" y="351045"/>
                          <a:pt x="658283" y="2853"/>
                          <a:pt x="708025" y="2324"/>
                        </a:cubicBezTo>
                        <a:cubicBezTo>
                          <a:pt x="757767" y="1795"/>
                          <a:pt x="818621" y="319824"/>
                          <a:pt x="857250" y="348399"/>
                        </a:cubicBezTo>
                        <a:cubicBezTo>
                          <a:pt x="895879" y="376974"/>
                          <a:pt x="924983" y="207112"/>
                          <a:pt x="939800" y="173774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59" name="직선 화살표 연결선 158"/>
                  <p:cNvCxnSpPr/>
                  <p:nvPr/>
                </p:nvCxnSpPr>
                <p:spPr>
                  <a:xfrm rot="5400000">
                    <a:off x="7232846" y="498802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0" name="그룹 159"/>
                <p:cNvGrpSpPr/>
                <p:nvPr/>
              </p:nvGrpSpPr>
              <p:grpSpPr>
                <a:xfrm rot="6461732">
                  <a:off x="5724076" y="1609308"/>
                  <a:ext cx="88688" cy="323628"/>
                  <a:chOff x="7247243" y="4718397"/>
                  <a:chExt cx="88688" cy="323628"/>
                </a:xfrm>
              </p:grpSpPr>
              <p:sp>
                <p:nvSpPr>
                  <p:cNvPr id="161" name="자유형 160"/>
                  <p:cNvSpPr/>
                  <p:nvPr/>
                </p:nvSpPr>
                <p:spPr>
                  <a:xfrm rot="5400000">
                    <a:off x="7181510" y="4784130"/>
                    <a:ext cx="220154" cy="88688"/>
                  </a:xfrm>
                  <a:custGeom>
                    <a:avLst/>
                    <a:gdLst>
                      <a:gd name="connsiteX0" fmla="*/ 0 w 939800"/>
                      <a:gd name="connsiteY0" fmla="*/ 173774 h 354749"/>
                      <a:gd name="connsiteX1" fmla="*/ 98425 w 939800"/>
                      <a:gd name="connsiteY1" fmla="*/ 5499 h 354749"/>
                      <a:gd name="connsiteX2" fmla="*/ 250825 w 939800"/>
                      <a:gd name="connsiteY2" fmla="*/ 354749 h 354749"/>
                      <a:gd name="connsiteX3" fmla="*/ 406400 w 939800"/>
                      <a:gd name="connsiteY3" fmla="*/ 5499 h 354749"/>
                      <a:gd name="connsiteX4" fmla="*/ 558800 w 939800"/>
                      <a:gd name="connsiteY4" fmla="*/ 351574 h 354749"/>
                      <a:gd name="connsiteX5" fmla="*/ 708025 w 939800"/>
                      <a:gd name="connsiteY5" fmla="*/ 2324 h 354749"/>
                      <a:gd name="connsiteX6" fmla="*/ 857250 w 939800"/>
                      <a:gd name="connsiteY6" fmla="*/ 348399 h 354749"/>
                      <a:gd name="connsiteX7" fmla="*/ 939800 w 939800"/>
                      <a:gd name="connsiteY7" fmla="*/ 173774 h 35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39800" h="354749">
                        <a:moveTo>
                          <a:pt x="0" y="173774"/>
                        </a:moveTo>
                        <a:cubicBezTo>
                          <a:pt x="28310" y="74555"/>
                          <a:pt x="56621" y="-24664"/>
                          <a:pt x="98425" y="5499"/>
                        </a:cubicBezTo>
                        <a:cubicBezTo>
                          <a:pt x="140229" y="35661"/>
                          <a:pt x="199496" y="354749"/>
                          <a:pt x="250825" y="354749"/>
                        </a:cubicBezTo>
                        <a:cubicBezTo>
                          <a:pt x="302154" y="354749"/>
                          <a:pt x="355071" y="6028"/>
                          <a:pt x="406400" y="5499"/>
                        </a:cubicBezTo>
                        <a:cubicBezTo>
                          <a:pt x="457729" y="4970"/>
                          <a:pt x="508529" y="352103"/>
                          <a:pt x="558800" y="351574"/>
                        </a:cubicBezTo>
                        <a:cubicBezTo>
                          <a:pt x="609071" y="351045"/>
                          <a:pt x="658283" y="2853"/>
                          <a:pt x="708025" y="2324"/>
                        </a:cubicBezTo>
                        <a:cubicBezTo>
                          <a:pt x="757767" y="1795"/>
                          <a:pt x="818621" y="319824"/>
                          <a:pt x="857250" y="348399"/>
                        </a:cubicBezTo>
                        <a:cubicBezTo>
                          <a:pt x="895879" y="376974"/>
                          <a:pt x="924983" y="207112"/>
                          <a:pt x="939800" y="173774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62" name="직선 화살표 연결선 161"/>
                  <p:cNvCxnSpPr/>
                  <p:nvPr/>
                </p:nvCxnSpPr>
                <p:spPr>
                  <a:xfrm rot="5400000">
                    <a:off x="7232846" y="498802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3" name="그룹 162"/>
                <p:cNvGrpSpPr/>
                <p:nvPr/>
              </p:nvGrpSpPr>
              <p:grpSpPr>
                <a:xfrm rot="5623904">
                  <a:off x="6253184" y="1764822"/>
                  <a:ext cx="88688" cy="323628"/>
                  <a:chOff x="7247243" y="4718397"/>
                  <a:chExt cx="88688" cy="323628"/>
                </a:xfrm>
              </p:grpSpPr>
              <p:sp>
                <p:nvSpPr>
                  <p:cNvPr id="164" name="자유형 163"/>
                  <p:cNvSpPr/>
                  <p:nvPr/>
                </p:nvSpPr>
                <p:spPr>
                  <a:xfrm rot="5400000">
                    <a:off x="7181510" y="4784130"/>
                    <a:ext cx="220154" cy="88688"/>
                  </a:xfrm>
                  <a:custGeom>
                    <a:avLst/>
                    <a:gdLst>
                      <a:gd name="connsiteX0" fmla="*/ 0 w 939800"/>
                      <a:gd name="connsiteY0" fmla="*/ 173774 h 354749"/>
                      <a:gd name="connsiteX1" fmla="*/ 98425 w 939800"/>
                      <a:gd name="connsiteY1" fmla="*/ 5499 h 354749"/>
                      <a:gd name="connsiteX2" fmla="*/ 250825 w 939800"/>
                      <a:gd name="connsiteY2" fmla="*/ 354749 h 354749"/>
                      <a:gd name="connsiteX3" fmla="*/ 406400 w 939800"/>
                      <a:gd name="connsiteY3" fmla="*/ 5499 h 354749"/>
                      <a:gd name="connsiteX4" fmla="*/ 558800 w 939800"/>
                      <a:gd name="connsiteY4" fmla="*/ 351574 h 354749"/>
                      <a:gd name="connsiteX5" fmla="*/ 708025 w 939800"/>
                      <a:gd name="connsiteY5" fmla="*/ 2324 h 354749"/>
                      <a:gd name="connsiteX6" fmla="*/ 857250 w 939800"/>
                      <a:gd name="connsiteY6" fmla="*/ 348399 h 354749"/>
                      <a:gd name="connsiteX7" fmla="*/ 939800 w 939800"/>
                      <a:gd name="connsiteY7" fmla="*/ 173774 h 35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39800" h="354749">
                        <a:moveTo>
                          <a:pt x="0" y="173774"/>
                        </a:moveTo>
                        <a:cubicBezTo>
                          <a:pt x="28310" y="74555"/>
                          <a:pt x="56621" y="-24664"/>
                          <a:pt x="98425" y="5499"/>
                        </a:cubicBezTo>
                        <a:cubicBezTo>
                          <a:pt x="140229" y="35661"/>
                          <a:pt x="199496" y="354749"/>
                          <a:pt x="250825" y="354749"/>
                        </a:cubicBezTo>
                        <a:cubicBezTo>
                          <a:pt x="302154" y="354749"/>
                          <a:pt x="355071" y="6028"/>
                          <a:pt x="406400" y="5499"/>
                        </a:cubicBezTo>
                        <a:cubicBezTo>
                          <a:pt x="457729" y="4970"/>
                          <a:pt x="508529" y="352103"/>
                          <a:pt x="558800" y="351574"/>
                        </a:cubicBezTo>
                        <a:cubicBezTo>
                          <a:pt x="609071" y="351045"/>
                          <a:pt x="658283" y="2853"/>
                          <a:pt x="708025" y="2324"/>
                        </a:cubicBezTo>
                        <a:cubicBezTo>
                          <a:pt x="757767" y="1795"/>
                          <a:pt x="818621" y="319824"/>
                          <a:pt x="857250" y="348399"/>
                        </a:cubicBezTo>
                        <a:cubicBezTo>
                          <a:pt x="895879" y="376974"/>
                          <a:pt x="924983" y="207112"/>
                          <a:pt x="939800" y="173774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65" name="직선 화살표 연결선 164"/>
                  <p:cNvCxnSpPr/>
                  <p:nvPr/>
                </p:nvCxnSpPr>
                <p:spPr>
                  <a:xfrm rot="5400000">
                    <a:off x="7232846" y="498802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그룹 165"/>
                <p:cNvGrpSpPr/>
                <p:nvPr/>
              </p:nvGrpSpPr>
              <p:grpSpPr>
                <a:xfrm rot="14123658">
                  <a:off x="6887322" y="1498529"/>
                  <a:ext cx="88688" cy="323628"/>
                  <a:chOff x="7247243" y="4718397"/>
                  <a:chExt cx="88688" cy="323628"/>
                </a:xfrm>
              </p:grpSpPr>
              <p:sp>
                <p:nvSpPr>
                  <p:cNvPr id="167" name="자유형 166"/>
                  <p:cNvSpPr/>
                  <p:nvPr/>
                </p:nvSpPr>
                <p:spPr>
                  <a:xfrm rot="5400000">
                    <a:off x="7181510" y="4784130"/>
                    <a:ext cx="220154" cy="88688"/>
                  </a:xfrm>
                  <a:custGeom>
                    <a:avLst/>
                    <a:gdLst>
                      <a:gd name="connsiteX0" fmla="*/ 0 w 939800"/>
                      <a:gd name="connsiteY0" fmla="*/ 173774 h 354749"/>
                      <a:gd name="connsiteX1" fmla="*/ 98425 w 939800"/>
                      <a:gd name="connsiteY1" fmla="*/ 5499 h 354749"/>
                      <a:gd name="connsiteX2" fmla="*/ 250825 w 939800"/>
                      <a:gd name="connsiteY2" fmla="*/ 354749 h 354749"/>
                      <a:gd name="connsiteX3" fmla="*/ 406400 w 939800"/>
                      <a:gd name="connsiteY3" fmla="*/ 5499 h 354749"/>
                      <a:gd name="connsiteX4" fmla="*/ 558800 w 939800"/>
                      <a:gd name="connsiteY4" fmla="*/ 351574 h 354749"/>
                      <a:gd name="connsiteX5" fmla="*/ 708025 w 939800"/>
                      <a:gd name="connsiteY5" fmla="*/ 2324 h 354749"/>
                      <a:gd name="connsiteX6" fmla="*/ 857250 w 939800"/>
                      <a:gd name="connsiteY6" fmla="*/ 348399 h 354749"/>
                      <a:gd name="connsiteX7" fmla="*/ 939800 w 939800"/>
                      <a:gd name="connsiteY7" fmla="*/ 173774 h 35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39800" h="354749">
                        <a:moveTo>
                          <a:pt x="0" y="173774"/>
                        </a:moveTo>
                        <a:cubicBezTo>
                          <a:pt x="28310" y="74555"/>
                          <a:pt x="56621" y="-24664"/>
                          <a:pt x="98425" y="5499"/>
                        </a:cubicBezTo>
                        <a:cubicBezTo>
                          <a:pt x="140229" y="35661"/>
                          <a:pt x="199496" y="354749"/>
                          <a:pt x="250825" y="354749"/>
                        </a:cubicBezTo>
                        <a:cubicBezTo>
                          <a:pt x="302154" y="354749"/>
                          <a:pt x="355071" y="6028"/>
                          <a:pt x="406400" y="5499"/>
                        </a:cubicBezTo>
                        <a:cubicBezTo>
                          <a:pt x="457729" y="4970"/>
                          <a:pt x="508529" y="352103"/>
                          <a:pt x="558800" y="351574"/>
                        </a:cubicBezTo>
                        <a:cubicBezTo>
                          <a:pt x="609071" y="351045"/>
                          <a:pt x="658283" y="2853"/>
                          <a:pt x="708025" y="2324"/>
                        </a:cubicBezTo>
                        <a:cubicBezTo>
                          <a:pt x="757767" y="1795"/>
                          <a:pt x="818621" y="319824"/>
                          <a:pt x="857250" y="348399"/>
                        </a:cubicBezTo>
                        <a:cubicBezTo>
                          <a:pt x="895879" y="376974"/>
                          <a:pt x="924983" y="207112"/>
                          <a:pt x="939800" y="173774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68" name="직선 화살표 연결선 167"/>
                  <p:cNvCxnSpPr/>
                  <p:nvPr/>
                </p:nvCxnSpPr>
                <p:spPr>
                  <a:xfrm rot="5400000">
                    <a:off x="7232846" y="498802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9" name="그룹 168"/>
                <p:cNvGrpSpPr/>
                <p:nvPr/>
              </p:nvGrpSpPr>
              <p:grpSpPr>
                <a:xfrm rot="15309761">
                  <a:off x="7192767" y="1632471"/>
                  <a:ext cx="88688" cy="323628"/>
                  <a:chOff x="7247243" y="4718397"/>
                  <a:chExt cx="88688" cy="323628"/>
                </a:xfrm>
              </p:grpSpPr>
              <p:sp>
                <p:nvSpPr>
                  <p:cNvPr id="170" name="자유형 169"/>
                  <p:cNvSpPr/>
                  <p:nvPr/>
                </p:nvSpPr>
                <p:spPr>
                  <a:xfrm rot="5400000">
                    <a:off x="7181510" y="4784130"/>
                    <a:ext cx="220154" cy="88688"/>
                  </a:xfrm>
                  <a:custGeom>
                    <a:avLst/>
                    <a:gdLst>
                      <a:gd name="connsiteX0" fmla="*/ 0 w 939800"/>
                      <a:gd name="connsiteY0" fmla="*/ 173774 h 354749"/>
                      <a:gd name="connsiteX1" fmla="*/ 98425 w 939800"/>
                      <a:gd name="connsiteY1" fmla="*/ 5499 h 354749"/>
                      <a:gd name="connsiteX2" fmla="*/ 250825 w 939800"/>
                      <a:gd name="connsiteY2" fmla="*/ 354749 h 354749"/>
                      <a:gd name="connsiteX3" fmla="*/ 406400 w 939800"/>
                      <a:gd name="connsiteY3" fmla="*/ 5499 h 354749"/>
                      <a:gd name="connsiteX4" fmla="*/ 558800 w 939800"/>
                      <a:gd name="connsiteY4" fmla="*/ 351574 h 354749"/>
                      <a:gd name="connsiteX5" fmla="*/ 708025 w 939800"/>
                      <a:gd name="connsiteY5" fmla="*/ 2324 h 354749"/>
                      <a:gd name="connsiteX6" fmla="*/ 857250 w 939800"/>
                      <a:gd name="connsiteY6" fmla="*/ 348399 h 354749"/>
                      <a:gd name="connsiteX7" fmla="*/ 939800 w 939800"/>
                      <a:gd name="connsiteY7" fmla="*/ 173774 h 35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39800" h="354749">
                        <a:moveTo>
                          <a:pt x="0" y="173774"/>
                        </a:moveTo>
                        <a:cubicBezTo>
                          <a:pt x="28310" y="74555"/>
                          <a:pt x="56621" y="-24664"/>
                          <a:pt x="98425" y="5499"/>
                        </a:cubicBezTo>
                        <a:cubicBezTo>
                          <a:pt x="140229" y="35661"/>
                          <a:pt x="199496" y="354749"/>
                          <a:pt x="250825" y="354749"/>
                        </a:cubicBezTo>
                        <a:cubicBezTo>
                          <a:pt x="302154" y="354749"/>
                          <a:pt x="355071" y="6028"/>
                          <a:pt x="406400" y="5499"/>
                        </a:cubicBezTo>
                        <a:cubicBezTo>
                          <a:pt x="457729" y="4970"/>
                          <a:pt x="508529" y="352103"/>
                          <a:pt x="558800" y="351574"/>
                        </a:cubicBezTo>
                        <a:cubicBezTo>
                          <a:pt x="609071" y="351045"/>
                          <a:pt x="658283" y="2853"/>
                          <a:pt x="708025" y="2324"/>
                        </a:cubicBezTo>
                        <a:cubicBezTo>
                          <a:pt x="757767" y="1795"/>
                          <a:pt x="818621" y="319824"/>
                          <a:pt x="857250" y="348399"/>
                        </a:cubicBezTo>
                        <a:cubicBezTo>
                          <a:pt x="895879" y="376974"/>
                          <a:pt x="924983" y="207112"/>
                          <a:pt x="939800" y="173774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71" name="직선 화살표 연결선 170"/>
                  <p:cNvCxnSpPr/>
                  <p:nvPr/>
                </p:nvCxnSpPr>
                <p:spPr>
                  <a:xfrm rot="5400000">
                    <a:off x="7232846" y="498802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" name="그룹 171"/>
                <p:cNvGrpSpPr/>
                <p:nvPr/>
              </p:nvGrpSpPr>
              <p:grpSpPr>
                <a:xfrm rot="16200000">
                  <a:off x="7195630" y="2066633"/>
                  <a:ext cx="126844" cy="283216"/>
                  <a:chOff x="7247243" y="4718397"/>
                  <a:chExt cx="88688" cy="323628"/>
                </a:xfrm>
              </p:grpSpPr>
              <p:sp>
                <p:nvSpPr>
                  <p:cNvPr id="173" name="자유형 172"/>
                  <p:cNvSpPr/>
                  <p:nvPr/>
                </p:nvSpPr>
                <p:spPr>
                  <a:xfrm rot="5400000">
                    <a:off x="7181510" y="4784130"/>
                    <a:ext cx="220154" cy="88688"/>
                  </a:xfrm>
                  <a:custGeom>
                    <a:avLst/>
                    <a:gdLst>
                      <a:gd name="connsiteX0" fmla="*/ 0 w 939800"/>
                      <a:gd name="connsiteY0" fmla="*/ 173774 h 354749"/>
                      <a:gd name="connsiteX1" fmla="*/ 98425 w 939800"/>
                      <a:gd name="connsiteY1" fmla="*/ 5499 h 354749"/>
                      <a:gd name="connsiteX2" fmla="*/ 250825 w 939800"/>
                      <a:gd name="connsiteY2" fmla="*/ 354749 h 354749"/>
                      <a:gd name="connsiteX3" fmla="*/ 406400 w 939800"/>
                      <a:gd name="connsiteY3" fmla="*/ 5499 h 354749"/>
                      <a:gd name="connsiteX4" fmla="*/ 558800 w 939800"/>
                      <a:gd name="connsiteY4" fmla="*/ 351574 h 354749"/>
                      <a:gd name="connsiteX5" fmla="*/ 708025 w 939800"/>
                      <a:gd name="connsiteY5" fmla="*/ 2324 h 354749"/>
                      <a:gd name="connsiteX6" fmla="*/ 857250 w 939800"/>
                      <a:gd name="connsiteY6" fmla="*/ 348399 h 354749"/>
                      <a:gd name="connsiteX7" fmla="*/ 939800 w 939800"/>
                      <a:gd name="connsiteY7" fmla="*/ 173774 h 35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39800" h="354749">
                        <a:moveTo>
                          <a:pt x="0" y="173774"/>
                        </a:moveTo>
                        <a:cubicBezTo>
                          <a:pt x="28310" y="74555"/>
                          <a:pt x="56621" y="-24664"/>
                          <a:pt x="98425" y="5499"/>
                        </a:cubicBezTo>
                        <a:cubicBezTo>
                          <a:pt x="140229" y="35661"/>
                          <a:pt x="199496" y="354749"/>
                          <a:pt x="250825" y="354749"/>
                        </a:cubicBezTo>
                        <a:cubicBezTo>
                          <a:pt x="302154" y="354749"/>
                          <a:pt x="355071" y="6028"/>
                          <a:pt x="406400" y="5499"/>
                        </a:cubicBezTo>
                        <a:cubicBezTo>
                          <a:pt x="457729" y="4970"/>
                          <a:pt x="508529" y="352103"/>
                          <a:pt x="558800" y="351574"/>
                        </a:cubicBezTo>
                        <a:cubicBezTo>
                          <a:pt x="609071" y="351045"/>
                          <a:pt x="658283" y="2853"/>
                          <a:pt x="708025" y="2324"/>
                        </a:cubicBezTo>
                        <a:cubicBezTo>
                          <a:pt x="757767" y="1795"/>
                          <a:pt x="818621" y="319824"/>
                          <a:pt x="857250" y="348399"/>
                        </a:cubicBezTo>
                        <a:cubicBezTo>
                          <a:pt x="895879" y="376974"/>
                          <a:pt x="924983" y="207112"/>
                          <a:pt x="939800" y="173774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74" name="직선 화살표 연결선 173"/>
                  <p:cNvCxnSpPr/>
                  <p:nvPr/>
                </p:nvCxnSpPr>
                <p:spPr>
                  <a:xfrm rot="5400000">
                    <a:off x="7232846" y="498802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5" name="그룹 174"/>
                <p:cNvGrpSpPr/>
                <p:nvPr/>
              </p:nvGrpSpPr>
              <p:grpSpPr>
                <a:xfrm rot="17334110">
                  <a:off x="6903301" y="2357252"/>
                  <a:ext cx="88688" cy="323628"/>
                  <a:chOff x="7247243" y="4718397"/>
                  <a:chExt cx="88688" cy="323628"/>
                </a:xfrm>
              </p:grpSpPr>
              <p:sp>
                <p:nvSpPr>
                  <p:cNvPr id="176" name="자유형 175"/>
                  <p:cNvSpPr/>
                  <p:nvPr/>
                </p:nvSpPr>
                <p:spPr>
                  <a:xfrm rot="5400000">
                    <a:off x="7181510" y="4784130"/>
                    <a:ext cx="220154" cy="88688"/>
                  </a:xfrm>
                  <a:custGeom>
                    <a:avLst/>
                    <a:gdLst>
                      <a:gd name="connsiteX0" fmla="*/ 0 w 939800"/>
                      <a:gd name="connsiteY0" fmla="*/ 173774 h 354749"/>
                      <a:gd name="connsiteX1" fmla="*/ 98425 w 939800"/>
                      <a:gd name="connsiteY1" fmla="*/ 5499 h 354749"/>
                      <a:gd name="connsiteX2" fmla="*/ 250825 w 939800"/>
                      <a:gd name="connsiteY2" fmla="*/ 354749 h 354749"/>
                      <a:gd name="connsiteX3" fmla="*/ 406400 w 939800"/>
                      <a:gd name="connsiteY3" fmla="*/ 5499 h 354749"/>
                      <a:gd name="connsiteX4" fmla="*/ 558800 w 939800"/>
                      <a:gd name="connsiteY4" fmla="*/ 351574 h 354749"/>
                      <a:gd name="connsiteX5" fmla="*/ 708025 w 939800"/>
                      <a:gd name="connsiteY5" fmla="*/ 2324 h 354749"/>
                      <a:gd name="connsiteX6" fmla="*/ 857250 w 939800"/>
                      <a:gd name="connsiteY6" fmla="*/ 348399 h 354749"/>
                      <a:gd name="connsiteX7" fmla="*/ 939800 w 939800"/>
                      <a:gd name="connsiteY7" fmla="*/ 173774 h 35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39800" h="354749">
                        <a:moveTo>
                          <a:pt x="0" y="173774"/>
                        </a:moveTo>
                        <a:cubicBezTo>
                          <a:pt x="28310" y="74555"/>
                          <a:pt x="56621" y="-24664"/>
                          <a:pt x="98425" y="5499"/>
                        </a:cubicBezTo>
                        <a:cubicBezTo>
                          <a:pt x="140229" y="35661"/>
                          <a:pt x="199496" y="354749"/>
                          <a:pt x="250825" y="354749"/>
                        </a:cubicBezTo>
                        <a:cubicBezTo>
                          <a:pt x="302154" y="354749"/>
                          <a:pt x="355071" y="6028"/>
                          <a:pt x="406400" y="5499"/>
                        </a:cubicBezTo>
                        <a:cubicBezTo>
                          <a:pt x="457729" y="4970"/>
                          <a:pt x="508529" y="352103"/>
                          <a:pt x="558800" y="351574"/>
                        </a:cubicBezTo>
                        <a:cubicBezTo>
                          <a:pt x="609071" y="351045"/>
                          <a:pt x="658283" y="2853"/>
                          <a:pt x="708025" y="2324"/>
                        </a:cubicBezTo>
                        <a:cubicBezTo>
                          <a:pt x="757767" y="1795"/>
                          <a:pt x="818621" y="319824"/>
                          <a:pt x="857250" y="348399"/>
                        </a:cubicBezTo>
                        <a:cubicBezTo>
                          <a:pt x="895879" y="376974"/>
                          <a:pt x="924983" y="207112"/>
                          <a:pt x="939800" y="173774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77" name="직선 화살표 연결선 176"/>
                  <p:cNvCxnSpPr/>
                  <p:nvPr/>
                </p:nvCxnSpPr>
                <p:spPr>
                  <a:xfrm rot="5400000">
                    <a:off x="7232846" y="4988025"/>
                    <a:ext cx="108000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8" name="TextBox 337"/>
              <p:cNvSpPr txBox="1"/>
              <p:nvPr/>
            </p:nvSpPr>
            <p:spPr>
              <a:xfrm>
                <a:off x="5757682" y="2752480"/>
                <a:ext cx="21375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Spontaneous emission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51" name="그룹 350"/>
              <p:cNvGrpSpPr/>
              <p:nvPr/>
            </p:nvGrpSpPr>
            <p:grpSpPr>
              <a:xfrm>
                <a:off x="5416251" y="1265098"/>
                <a:ext cx="2846030" cy="307777"/>
                <a:chOff x="5180859" y="1265098"/>
                <a:chExt cx="2846030" cy="307777"/>
              </a:xfrm>
            </p:grpSpPr>
            <p:sp>
              <p:nvSpPr>
                <p:cNvPr id="344" name="TextBox 343"/>
                <p:cNvSpPr txBox="1"/>
                <p:nvPr/>
              </p:nvSpPr>
              <p:spPr>
                <a:xfrm>
                  <a:off x="5180859" y="1265098"/>
                  <a:ext cx="7602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Mirror</a:t>
                  </a:r>
                  <a:endParaRPr lang="ko-KR" altLang="en-US" sz="1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5" name="TextBox 344"/>
                <p:cNvSpPr txBox="1"/>
                <p:nvPr/>
              </p:nvSpPr>
              <p:spPr>
                <a:xfrm>
                  <a:off x="7266656" y="1265098"/>
                  <a:ext cx="7602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Mirror</a:t>
                  </a:r>
                  <a:endParaRPr lang="ko-KR" altLang="en-US" sz="1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6" name="TextBox 345"/>
                <p:cNvSpPr txBox="1"/>
                <p:nvPr/>
              </p:nvSpPr>
              <p:spPr>
                <a:xfrm>
                  <a:off x="5806904" y="1265098"/>
                  <a:ext cx="15809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Gain Medium</a:t>
                  </a:r>
                  <a:endParaRPr lang="ko-KR" altLang="en-US" sz="1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50" name="그룹 349"/>
            <p:cNvGrpSpPr/>
            <p:nvPr/>
          </p:nvGrpSpPr>
          <p:grpSpPr>
            <a:xfrm>
              <a:off x="5413236" y="3933056"/>
              <a:ext cx="2846030" cy="307777"/>
              <a:chOff x="5187688" y="4061781"/>
              <a:chExt cx="2846030" cy="307777"/>
            </a:xfrm>
          </p:grpSpPr>
          <p:sp>
            <p:nvSpPr>
              <p:cNvPr id="347" name="TextBox 346"/>
              <p:cNvSpPr txBox="1"/>
              <p:nvPr/>
            </p:nvSpPr>
            <p:spPr>
              <a:xfrm>
                <a:off x="5187688" y="4061781"/>
                <a:ext cx="7602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Mirror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TextBox 347"/>
              <p:cNvSpPr txBox="1"/>
              <p:nvPr/>
            </p:nvSpPr>
            <p:spPr>
              <a:xfrm>
                <a:off x="7273485" y="4061781"/>
                <a:ext cx="7602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Mirror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TextBox 348"/>
              <p:cNvSpPr txBox="1"/>
              <p:nvPr/>
            </p:nvSpPr>
            <p:spPr>
              <a:xfrm>
                <a:off x="5813733" y="4061781"/>
                <a:ext cx="1580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Gain Medium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61" name="슬라이드 번호 개체 틀 3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12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69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Threshold Gain</a:t>
            </a:r>
          </a:p>
        </p:txBody>
      </p:sp>
      <p:sp>
        <p:nvSpPr>
          <p:cNvPr id="182" name="직사각형 181"/>
          <p:cNvSpPr/>
          <p:nvPr/>
        </p:nvSpPr>
        <p:spPr>
          <a:xfrm>
            <a:off x="1670623" y="980728"/>
            <a:ext cx="5802754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achieve laser operation</a:t>
            </a:r>
            <a:r>
              <a:rPr lang="en-US" altLang="ko-KR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gain</a:t>
            </a:r>
            <a:r>
              <a: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needs to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exceed loss</a:t>
            </a:r>
            <a:endParaRPr lang="ko-KR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2157856" y="3645024"/>
            <a:ext cx="4828289" cy="41390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round trip, intensity must be </a:t>
            </a:r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than </a:t>
            </a:r>
            <a:r>
              <a:rPr lang="en-US" altLang="ko-KR" sz="1600" b="1" dirty="0" smtClean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I</a:t>
            </a:r>
            <a:r>
              <a:rPr lang="en-US" altLang="ko-KR" sz="1600" baseline="-25000" dirty="0" smtClean="0">
                <a:solidFill>
                  <a:srgbClr val="FF0000"/>
                </a:solidFill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0</a:t>
            </a:r>
            <a:endParaRPr lang="en-US" altLang="ko-KR" sz="1600" baseline="-25000" dirty="0" smtClean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225" name="그룹 224"/>
          <p:cNvGrpSpPr/>
          <p:nvPr/>
        </p:nvGrpSpPr>
        <p:grpSpPr>
          <a:xfrm>
            <a:off x="1820379" y="4293096"/>
            <a:ext cx="5503242" cy="1109562"/>
            <a:chOff x="1820379" y="4509119"/>
            <a:chExt cx="5503242" cy="1109562"/>
          </a:xfrm>
        </p:grpSpPr>
        <p:sp>
          <p:nvSpPr>
            <p:cNvPr id="189" name="직사각형 188"/>
            <p:cNvSpPr/>
            <p:nvPr/>
          </p:nvSpPr>
          <p:spPr>
            <a:xfrm>
              <a:off x="4785621" y="4509120"/>
              <a:ext cx="2538000" cy="11095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rgbClr val="FFFFFF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88" name="개체 1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3342601"/>
                </p:ext>
              </p:extLst>
            </p:nvPr>
          </p:nvGraphicFramePr>
          <p:xfrm>
            <a:off x="5165621" y="4873573"/>
            <a:ext cx="1778000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68" name="Equation" r:id="rId4" imgW="1777680" imgH="672840" progId="Equation.DSMT4">
                    <p:embed/>
                  </p:oleObj>
                </mc:Choice>
                <mc:Fallback>
                  <p:oleObj name="Equation" r:id="rId4" imgW="1777680" imgH="6728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5621" y="4873573"/>
                          <a:ext cx="1778000" cy="673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" name="TextBox 189"/>
            <p:cNvSpPr txBox="1"/>
            <p:nvPr/>
          </p:nvSpPr>
          <p:spPr>
            <a:xfrm>
              <a:off x="5004284" y="4509120"/>
              <a:ext cx="21006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Threshold Gain</a:t>
              </a:r>
              <a:endParaRPr lang="ko-KR" altLang="en-US" sz="1600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1820379" y="4509119"/>
              <a:ext cx="2538236" cy="11095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FFFFFF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048615" y="4509120"/>
              <a:ext cx="21006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Threshold Condition</a:t>
              </a:r>
              <a:endParaRPr lang="ko-KR" altLang="en-US" sz="1600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213" name="개체 2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7262222"/>
                </p:ext>
              </p:extLst>
            </p:nvPr>
          </p:nvGraphicFramePr>
          <p:xfrm>
            <a:off x="1949602" y="4910138"/>
            <a:ext cx="229870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69" name="Equation" r:id="rId6" imgW="2298600" imgH="609480" progId="Equation.DSMT4">
                    <p:embed/>
                  </p:oleObj>
                </mc:Choice>
                <mc:Fallback>
                  <p:oleObj name="Equation" r:id="rId6" imgW="2298600" imgH="609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9602" y="4910138"/>
                          <a:ext cx="2298700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8" name="그룹 227"/>
          <p:cNvGrpSpPr/>
          <p:nvPr/>
        </p:nvGrpSpPr>
        <p:grpSpPr>
          <a:xfrm>
            <a:off x="3440022" y="5661288"/>
            <a:ext cx="2376000" cy="360000"/>
            <a:chOff x="3440022" y="5661288"/>
            <a:chExt cx="2376000" cy="360000"/>
          </a:xfrm>
        </p:grpSpPr>
        <p:grpSp>
          <p:nvGrpSpPr>
            <p:cNvPr id="224" name="그룹 223"/>
            <p:cNvGrpSpPr/>
            <p:nvPr/>
          </p:nvGrpSpPr>
          <p:grpSpPr>
            <a:xfrm>
              <a:off x="3454333" y="5672011"/>
              <a:ext cx="2347378" cy="338554"/>
              <a:chOff x="2825760" y="5805264"/>
              <a:chExt cx="2347378" cy="338554"/>
            </a:xfrm>
          </p:grpSpPr>
          <p:sp>
            <p:nvSpPr>
              <p:cNvPr id="215" name="TextBox 214"/>
              <p:cNvSpPr txBox="1"/>
              <p:nvPr/>
            </p:nvSpPr>
            <p:spPr>
              <a:xfrm>
                <a:off x="2825760" y="5805264"/>
                <a:ext cx="16644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ko-KR" sz="1600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altLang="ko-K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ko-KR" sz="1600" b="1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ko-K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R</a:t>
                </a:r>
                <a:r>
                  <a:rPr lang="en-US" altLang="ko-KR" sz="1600" b="1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ko-KR" sz="16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→</a:t>
                </a:r>
                <a:r>
                  <a:rPr lang="en-US" altLang="ko-K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600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ko-KR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endParaRPr lang="ko-KR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aphicFrame>
            <p:nvGraphicFramePr>
              <p:cNvPr id="217" name="개체 2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942468"/>
                  </p:ext>
                </p:extLst>
              </p:nvPr>
            </p:nvGraphicFramePr>
            <p:xfrm>
              <a:off x="4423838" y="5828491"/>
              <a:ext cx="7493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70" name="Equation" r:id="rId8" imgW="749160" imgH="291960" progId="Equation.DSMT4">
                      <p:embed/>
                    </p:oleObj>
                  </mc:Choice>
                  <mc:Fallback>
                    <p:oleObj name="Equation" r:id="rId8" imgW="749160" imgH="2919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3838" y="5828491"/>
                            <a:ext cx="749300" cy="292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7" name="직사각형 226"/>
            <p:cNvSpPr/>
            <p:nvPr/>
          </p:nvSpPr>
          <p:spPr>
            <a:xfrm>
              <a:off x="3440022" y="5661288"/>
              <a:ext cx="2376000" cy="36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763688" y="1484784"/>
            <a:ext cx="5616624" cy="2087657"/>
            <a:chOff x="1763688" y="1484784"/>
            <a:chExt cx="5616624" cy="2087657"/>
          </a:xfrm>
        </p:grpSpPr>
        <p:sp>
          <p:nvSpPr>
            <p:cNvPr id="158" name="직사각형 157"/>
            <p:cNvSpPr/>
            <p:nvPr/>
          </p:nvSpPr>
          <p:spPr>
            <a:xfrm>
              <a:off x="2646046" y="1484784"/>
              <a:ext cx="3837759" cy="180000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직선 화살표 연결선 134"/>
            <p:cNvCxnSpPr>
              <a:cxnSpLocks/>
              <a:endCxn id="140" idx="2"/>
            </p:cNvCxnSpPr>
            <p:nvPr/>
          </p:nvCxnSpPr>
          <p:spPr>
            <a:xfrm flipH="1">
              <a:off x="2828404" y="2041467"/>
              <a:ext cx="1306662" cy="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>
              <a:cxnSpLocks/>
            </p:cNvCxnSpPr>
            <p:nvPr/>
          </p:nvCxnSpPr>
          <p:spPr>
            <a:xfrm flipH="1">
              <a:off x="4135065" y="2761428"/>
              <a:ext cx="21592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화살표 연결선 151"/>
            <p:cNvCxnSpPr>
              <a:cxnSpLocks/>
            </p:cNvCxnSpPr>
            <p:nvPr/>
          </p:nvCxnSpPr>
          <p:spPr>
            <a:xfrm flipH="1">
              <a:off x="2825761" y="2401467"/>
              <a:ext cx="3468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원호 139"/>
            <p:cNvSpPr>
              <a:spLocks noChangeAspect="1"/>
            </p:cNvSpPr>
            <p:nvPr/>
          </p:nvSpPr>
          <p:spPr>
            <a:xfrm>
              <a:off x="2645740" y="2041467"/>
              <a:ext cx="360040" cy="360000"/>
            </a:xfrm>
            <a:prstGeom prst="arc">
              <a:avLst>
                <a:gd name="adj1" fmla="val 5378041"/>
                <a:gd name="adj2" fmla="val 16250501"/>
              </a:avLst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원호 140"/>
            <p:cNvSpPr>
              <a:spLocks noChangeAspect="1"/>
            </p:cNvSpPr>
            <p:nvPr/>
          </p:nvSpPr>
          <p:spPr>
            <a:xfrm rot="10800000">
              <a:off x="6114352" y="2401467"/>
              <a:ext cx="360000" cy="359960"/>
            </a:xfrm>
            <a:prstGeom prst="arc">
              <a:avLst>
                <a:gd name="adj1" fmla="val 5378041"/>
                <a:gd name="adj2" fmla="val 16250501"/>
              </a:avLst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4" name="직선 화살표 연결선 163"/>
            <p:cNvCxnSpPr>
              <a:cxnSpLocks/>
            </p:cNvCxnSpPr>
            <p:nvPr/>
          </p:nvCxnSpPr>
          <p:spPr>
            <a:xfrm>
              <a:off x="2646047" y="3403164"/>
              <a:ext cx="17055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그룹 193"/>
            <p:cNvGrpSpPr/>
            <p:nvPr/>
          </p:nvGrpSpPr>
          <p:grpSpPr>
            <a:xfrm>
              <a:off x="1763688" y="1484784"/>
              <a:ext cx="936104" cy="2008380"/>
              <a:chOff x="2605237" y="3933631"/>
              <a:chExt cx="936104" cy="2008380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2659289" y="3933631"/>
                <a:ext cx="828000" cy="1800000"/>
              </a:xfrm>
              <a:prstGeom prst="rect">
                <a:avLst/>
              </a:prstGeom>
              <a:pattFill prst="pct4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2605237" y="3949272"/>
                <a:ext cx="9361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Mirror 1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857289" y="4664354"/>
                <a:ext cx="43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ko-KR" sz="1600" b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5" name="직선 화살표 연결선 164"/>
              <p:cNvCxnSpPr>
                <a:cxnSpLocks/>
              </p:cNvCxnSpPr>
              <p:nvPr/>
            </p:nvCxnSpPr>
            <p:spPr>
              <a:xfrm rot="5400000" flipV="1">
                <a:off x="3397596" y="5852011"/>
                <a:ext cx="18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직선 화살표 연결선 165"/>
            <p:cNvCxnSpPr>
              <a:cxnSpLocks/>
            </p:cNvCxnSpPr>
            <p:nvPr/>
          </p:nvCxnSpPr>
          <p:spPr>
            <a:xfrm flipH="1">
              <a:off x="4638034" y="3403164"/>
              <a:ext cx="18495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그룹 194"/>
            <p:cNvGrpSpPr/>
            <p:nvPr/>
          </p:nvGrpSpPr>
          <p:grpSpPr>
            <a:xfrm>
              <a:off x="6444208" y="1484784"/>
              <a:ext cx="936104" cy="2008380"/>
              <a:chOff x="5602659" y="3933631"/>
              <a:chExt cx="936104" cy="2008380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5642257" y="3933631"/>
                <a:ext cx="828000" cy="1800000"/>
              </a:xfrm>
              <a:prstGeom prst="rect">
                <a:avLst/>
              </a:prstGeom>
              <a:pattFill prst="pct4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602659" y="3949272"/>
                <a:ext cx="9361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Mirror 2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5840257" y="4664354"/>
                <a:ext cx="43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ko-KR" sz="1600" b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7" name="직선 화살표 연결선 166"/>
              <p:cNvCxnSpPr>
                <a:cxnSpLocks/>
              </p:cNvCxnSpPr>
              <p:nvPr/>
            </p:nvCxnSpPr>
            <p:spPr>
              <a:xfrm rot="5400000" flipV="1">
                <a:off x="5556042" y="5852011"/>
                <a:ext cx="18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/>
            <p:cNvSpPr txBox="1"/>
            <p:nvPr/>
          </p:nvSpPr>
          <p:spPr>
            <a:xfrm>
              <a:off x="4352470" y="3233887"/>
              <a:ext cx="275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ko-KR" altLang="en-US" sz="1600" b="1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순서도: 연결자 174"/>
            <p:cNvSpPr>
              <a:spLocks noChangeAspect="1"/>
            </p:cNvSpPr>
            <p:nvPr/>
          </p:nvSpPr>
          <p:spPr>
            <a:xfrm>
              <a:off x="4116096" y="2707434"/>
              <a:ext cx="108000" cy="107988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연결자 176"/>
            <p:cNvSpPr>
              <a:spLocks noChangeAspect="1"/>
            </p:cNvSpPr>
            <p:nvPr/>
          </p:nvSpPr>
          <p:spPr>
            <a:xfrm>
              <a:off x="4116096" y="1988265"/>
              <a:ext cx="108000" cy="107988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80" name="개체 1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0150050"/>
                </p:ext>
              </p:extLst>
            </p:nvPr>
          </p:nvGraphicFramePr>
          <p:xfrm>
            <a:off x="3883588" y="2636337"/>
            <a:ext cx="203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71" name="Equation" r:id="rId10" imgW="203040" imgH="291960" progId="Equation.DSMT4">
                    <p:embed/>
                  </p:oleObj>
                </mc:Choice>
                <mc:Fallback>
                  <p:oleObj name="Equation" r:id="rId10" imgW="20304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3588" y="2636337"/>
                          <a:ext cx="203200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1" name="개체 1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8064430"/>
                </p:ext>
              </p:extLst>
            </p:nvPr>
          </p:nvGraphicFramePr>
          <p:xfrm>
            <a:off x="4303391" y="1883509"/>
            <a:ext cx="19177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72" name="Equation" r:id="rId12" imgW="1917360" imgH="317160" progId="Equation.DSMT4">
                    <p:embed/>
                  </p:oleObj>
                </mc:Choice>
                <mc:Fallback>
                  <p:oleObj name="Equation" r:id="rId12" imgW="191736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3391" y="1883509"/>
                          <a:ext cx="19177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" name="그룹 1"/>
            <p:cNvGrpSpPr/>
            <p:nvPr/>
          </p:nvGrpSpPr>
          <p:grpSpPr>
            <a:xfrm>
              <a:off x="3513069" y="1500425"/>
              <a:ext cx="2117862" cy="325618"/>
              <a:chOff x="3698160" y="1500425"/>
              <a:chExt cx="2117862" cy="325618"/>
            </a:xfrm>
          </p:grpSpPr>
          <p:sp>
            <p:nvSpPr>
              <p:cNvPr id="185" name="TextBox 184"/>
              <p:cNvSpPr txBox="1"/>
              <p:nvPr/>
            </p:nvSpPr>
            <p:spPr>
              <a:xfrm>
                <a:off x="3698160" y="1500425"/>
                <a:ext cx="20259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Medium with gain </a:t>
                </a:r>
                <a:endParaRPr lang="ko-KR" altLang="en-US" sz="1400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aphicFrame>
            <p:nvGraphicFramePr>
              <p:cNvPr id="43" name="개체 4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9630142"/>
                  </p:ext>
                </p:extLst>
              </p:nvPr>
            </p:nvGraphicFramePr>
            <p:xfrm>
              <a:off x="5460422" y="1508543"/>
              <a:ext cx="35560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73" name="Equation" r:id="rId14" imgW="355320" imgH="317160" progId="Equation.DSMT4">
                      <p:embed/>
                    </p:oleObj>
                  </mc:Choice>
                  <mc:Fallback>
                    <p:oleObj name="Equation" r:id="rId14" imgW="355320" imgH="3171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60422" y="1508543"/>
                            <a:ext cx="355600" cy="317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13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2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Spontaneous </a:t>
            </a:r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Emission in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Microcavity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5556" y="5589240"/>
            <a:ext cx="7992888" cy="432048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>
              <a:lnSpc>
                <a:spcPct val="150000"/>
              </a:lnSpc>
              <a:spcAft>
                <a:spcPts val="1000"/>
              </a:spcAft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time-dependent perturbation theory, we can obtain spontaneous emission rate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520" y="952465"/>
            <a:ext cx="8640960" cy="4501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ko-KR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microcavity</a:t>
            </a: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mode, spontaneous emission is enhanced.</a:t>
            </a:r>
          </a:p>
          <a:p>
            <a:pPr marL="742950" lvl="1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Enhancement is given by Purcell factor</a:t>
            </a: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endParaRPr lang="en-US" altLang="ko-KR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2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2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Spontaneous emission is </a:t>
            </a:r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proportional to Q-factor </a:t>
            </a:r>
            <a:endParaRPr lang="en-US" altLang="ko-K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endParaRPr lang="en-US" altLang="ko-KR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Spontaneous Emission Factor, </a:t>
            </a:r>
            <a:r>
              <a:rPr lang="el-GR" altLang="ko-KR" b="1" i="1" dirty="0" smtClean="0">
                <a:solidFill>
                  <a:srgbClr val="0000FF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β</a:t>
            </a:r>
            <a:endParaRPr lang="en-US" altLang="ko-KR" b="1" i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endParaRPr lang="en-US" altLang="ko-KR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endParaRPr lang="en-US" altLang="ko-KR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3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l-GR" altLang="ko-KR" sz="1600" i="1" dirty="0" smtClean="0">
                <a:solidFill>
                  <a:srgbClr val="FF0000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β</a:t>
            </a:r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 reaches ‘1’ </a:t>
            </a:r>
            <a:r>
              <a:rPr lang="en-US" altLang="ko-KR" sz="1600" dirty="0" smtClean="0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, </a:t>
            </a:r>
            <a:r>
              <a:rPr lang="en-US" altLang="ko-KR" sz="1600" dirty="0" err="1" smtClean="0">
                <a:solidFill>
                  <a:srgbClr val="FF0000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thresholdless</a:t>
            </a:r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 operation </a:t>
            </a:r>
            <a:r>
              <a:rPr lang="en-US" altLang="ko-KR" sz="1600" dirty="0" smtClean="0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of laser can be realized</a:t>
            </a:r>
          </a:p>
          <a:p>
            <a:pPr marL="742950" lvl="3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l-GR" altLang="ko-KR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inversely proportional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 of active region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spectral width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of spontaneous emission rate</a:t>
            </a:r>
          </a:p>
        </p:txBody>
      </p: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409573"/>
              </p:ext>
            </p:extLst>
          </p:nvPr>
        </p:nvGraphicFramePr>
        <p:xfrm>
          <a:off x="3625850" y="1598038"/>
          <a:ext cx="1892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2" name="Equation" r:id="rId4" imgW="1892160" imgH="660240" progId="Equation.DSMT4">
                  <p:embed/>
                </p:oleObj>
              </mc:Choice>
              <mc:Fallback>
                <p:oleObj name="Equation" r:id="rId4" imgW="18921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1598038"/>
                        <a:ext cx="1892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159533"/>
              </p:ext>
            </p:extLst>
          </p:nvPr>
        </p:nvGraphicFramePr>
        <p:xfrm>
          <a:off x="2495550" y="3444875"/>
          <a:ext cx="4152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3" name="Equation" r:id="rId6" imgW="4152600" imgH="596880" progId="Equation.DSMT4">
                  <p:embed/>
                </p:oleObj>
              </mc:Choice>
              <mc:Fallback>
                <p:oleObj name="Equation" r:id="rId6" imgW="4152600" imgH="596880" progId="Equation.DSMT4">
                  <p:embed/>
                  <p:pic>
                    <p:nvPicPr>
                      <p:cNvPr id="0" name="개체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444875"/>
                        <a:ext cx="4152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14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8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91324" y="797551"/>
            <a:ext cx="8701156" cy="551176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04296" y="868672"/>
            <a:ext cx="7265576" cy="2128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918080" y="5615616"/>
            <a:ext cx="4094080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Fermi’s Golden Rule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81344"/>
              </p:ext>
            </p:extLst>
          </p:nvPr>
        </p:nvGraphicFramePr>
        <p:xfrm>
          <a:off x="655888" y="1311332"/>
          <a:ext cx="3124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0" name="Equation" r:id="rId4" imgW="3124080" imgH="304560" progId="Equation.DSMT4">
                  <p:embed/>
                </p:oleObj>
              </mc:Choice>
              <mc:Fallback>
                <p:oleObj name="Equation" r:id="rId4" imgW="3124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888" y="1311332"/>
                        <a:ext cx="3124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090884"/>
              </p:ext>
            </p:extLst>
          </p:nvPr>
        </p:nvGraphicFramePr>
        <p:xfrm>
          <a:off x="2007038" y="5647460"/>
          <a:ext cx="3975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1" name="Equation" r:id="rId6" imgW="3974760" imgH="507960" progId="Equation.DSMT4">
                  <p:embed/>
                </p:oleObj>
              </mc:Choice>
              <mc:Fallback>
                <p:oleObj name="Equation" r:id="rId6" imgW="3974760" imgH="507960" progId="Equation.DSMT4">
                  <p:embed/>
                  <p:pic>
                    <p:nvPicPr>
                      <p:cNvPr id="0" name="개체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038" y="5647460"/>
                        <a:ext cx="3975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020490"/>
              </p:ext>
            </p:extLst>
          </p:nvPr>
        </p:nvGraphicFramePr>
        <p:xfrm>
          <a:off x="5322276" y="1747838"/>
          <a:ext cx="167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2" name="Equation" r:id="rId8" imgW="1676160" imgH="393480" progId="Equation.DSMT4">
                  <p:embed/>
                </p:oleObj>
              </mc:Choice>
              <mc:Fallback>
                <p:oleObj name="Equation" r:id="rId8" imgW="1676160" imgH="393480" progId="Equation.DSMT4">
                  <p:embed/>
                  <p:pic>
                    <p:nvPicPr>
                      <p:cNvPr id="0" name="개체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276" y="1747838"/>
                        <a:ext cx="1676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272765"/>
              </p:ext>
            </p:extLst>
          </p:nvPr>
        </p:nvGraphicFramePr>
        <p:xfrm>
          <a:off x="2248240" y="2087743"/>
          <a:ext cx="1511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3" name="Equation" r:id="rId10" imgW="1511280" imgH="380880" progId="Equation.DSMT4">
                  <p:embed/>
                </p:oleObj>
              </mc:Choice>
              <mc:Fallback>
                <p:oleObj name="Equation" r:id="rId10" imgW="1511280" imgH="38088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8240" y="2087743"/>
                        <a:ext cx="1511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367466"/>
              </p:ext>
            </p:extLst>
          </p:nvPr>
        </p:nvGraphicFramePr>
        <p:xfrm>
          <a:off x="4972050" y="2339975"/>
          <a:ext cx="2641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4" name="Equation" r:id="rId12" imgW="2641320" imgH="609480" progId="Equation.DSMT4">
                  <p:embed/>
                </p:oleObj>
              </mc:Choice>
              <mc:Fallback>
                <p:oleObj name="Equation" r:id="rId12" imgW="2641320" imgH="609480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2339975"/>
                        <a:ext cx="2641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099332"/>
              </p:ext>
            </p:extLst>
          </p:nvPr>
        </p:nvGraphicFramePr>
        <p:xfrm>
          <a:off x="1682218" y="3015700"/>
          <a:ext cx="5257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5" name="Equation" r:id="rId14" imgW="6248160" imgH="596880" progId="Equation.DSMT4">
                  <p:embed/>
                </p:oleObj>
              </mc:Choice>
              <mc:Fallback>
                <p:oleObj name="Equation" r:id="rId14" imgW="6248160" imgH="5968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218" y="3015700"/>
                        <a:ext cx="52578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080501"/>
              </p:ext>
            </p:extLst>
          </p:nvPr>
        </p:nvGraphicFramePr>
        <p:xfrm>
          <a:off x="3370858" y="3673475"/>
          <a:ext cx="40814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6" name="Equation" r:id="rId16" imgW="4851360" imgH="596880" progId="Equation.DSMT4">
                  <p:embed/>
                </p:oleObj>
              </mc:Choice>
              <mc:Fallback>
                <p:oleObj name="Equation" r:id="rId16" imgW="4851360" imgH="5968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858" y="3673475"/>
                        <a:ext cx="4081462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818744"/>
              </p:ext>
            </p:extLst>
          </p:nvPr>
        </p:nvGraphicFramePr>
        <p:xfrm>
          <a:off x="2475234" y="5032716"/>
          <a:ext cx="63452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7" name="Equation" r:id="rId18" imgW="7543800" imgH="520560" progId="Equation.DSMT4">
                  <p:embed/>
                </p:oleObj>
              </mc:Choice>
              <mc:Fallback>
                <p:oleObj name="Equation" r:id="rId18" imgW="7543800" imgH="52056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5234" y="5032716"/>
                        <a:ext cx="6345238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336046"/>
              </p:ext>
            </p:extLst>
          </p:nvPr>
        </p:nvGraphicFramePr>
        <p:xfrm>
          <a:off x="3303470" y="4310738"/>
          <a:ext cx="42783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8" name="Equation" r:id="rId20" imgW="5079960" imgH="571320" progId="Equation.DSMT4">
                  <p:embed/>
                </p:oleObj>
              </mc:Choice>
              <mc:Fallback>
                <p:oleObj name="Equation" r:id="rId20" imgW="5079960" imgH="57132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470" y="4310738"/>
                        <a:ext cx="4278312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897464" y="123290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latin typeface="맑은 고딕"/>
                <a:ea typeface="맑은 고딕"/>
                <a:cs typeface="Arial" panose="020B0604020202020204" pitchFamily="34" charset="0"/>
              </a:rPr>
              <a:t>H</a:t>
            </a:r>
            <a:r>
              <a:rPr lang="en-US" altLang="ko-KR" sz="1200" baseline="-25000" dirty="0" smtClean="0">
                <a:latin typeface="맑은 고딕"/>
                <a:ea typeface="맑은 고딕"/>
                <a:cs typeface="Arial" panose="020B0604020202020204" pitchFamily="34" charset="0"/>
              </a:rPr>
              <a:t>0</a:t>
            </a:r>
            <a:r>
              <a:rPr lang="en-US" altLang="ko-KR" sz="1200" dirty="0" smtClean="0">
                <a:latin typeface="맑은 고딕"/>
                <a:ea typeface="맑은 고딕"/>
                <a:cs typeface="Arial" panose="020B0604020202020204" pitchFamily="34" charset="0"/>
              </a:rPr>
              <a:t> : unperturbed time-independent Hamiltonian</a:t>
            </a:r>
          </a:p>
          <a:p>
            <a:r>
              <a:rPr lang="en-US" altLang="ko-KR" sz="1200" i="1" dirty="0" smtClean="0">
                <a:latin typeface="맑은 고딕"/>
                <a:ea typeface="맑은 고딕"/>
                <a:cs typeface="Arial" panose="020B0604020202020204" pitchFamily="34" charset="0"/>
              </a:rPr>
              <a:t>H</a:t>
            </a:r>
            <a:r>
              <a:rPr lang="en-US" altLang="ko-KR" sz="1200" baseline="-25000" dirty="0" smtClean="0">
                <a:latin typeface="맑은 고딕"/>
                <a:ea typeface="맑은 고딕"/>
                <a:cs typeface="Arial" panose="020B0604020202020204" pitchFamily="34" charset="0"/>
              </a:rPr>
              <a:t>1</a:t>
            </a:r>
            <a:r>
              <a:rPr lang="en-US" altLang="ko-KR" sz="1200" dirty="0" smtClean="0">
                <a:latin typeface="맑은 고딕"/>
                <a:ea typeface="맑은 고딕"/>
                <a:cs typeface="Arial" panose="020B0604020202020204" pitchFamily="34" charset="0"/>
              </a:rPr>
              <a:t> : perturbed time-dependent Hamiltonian</a:t>
            </a:r>
            <a:endParaRPr lang="en-US" altLang="ko-K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8700" y="1791034"/>
            <a:ext cx="4648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latin typeface="맑은 고딕"/>
                <a:ea typeface="맑은 고딕"/>
                <a:cs typeface="Arial" panose="020B0604020202020204" pitchFamily="34" charset="0"/>
              </a:rPr>
              <a:t>Time-dependent Schrodinger equation of perturbed system : </a:t>
            </a:r>
            <a:endParaRPr lang="en-US" altLang="ko-K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8700" y="2139744"/>
            <a:ext cx="155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latin typeface="맑은 고딕"/>
                <a:ea typeface="맑은 고딕"/>
                <a:cs typeface="Arial" panose="020B0604020202020204" pitchFamily="34" charset="0"/>
              </a:rPr>
              <a:t>Solution of </a:t>
            </a:r>
            <a:r>
              <a:rPr lang="en-US" altLang="ko-KR" sz="1200" i="1" dirty="0" smtClean="0">
                <a:latin typeface="맑은 고딕"/>
                <a:ea typeface="맑은 고딕"/>
                <a:cs typeface="Arial" panose="020B0604020202020204" pitchFamily="34" charset="0"/>
              </a:rPr>
              <a:t>H</a:t>
            </a:r>
            <a:r>
              <a:rPr lang="en-US" altLang="ko-KR" sz="1200" baseline="-25000" dirty="0" smtClean="0">
                <a:latin typeface="맑은 고딕"/>
                <a:ea typeface="맑은 고딕"/>
                <a:cs typeface="Arial" panose="020B0604020202020204" pitchFamily="34" charset="0"/>
              </a:rPr>
              <a:t>0  </a:t>
            </a:r>
            <a:r>
              <a:rPr lang="en-US" altLang="ko-KR" sz="1200" dirty="0" smtClean="0">
                <a:latin typeface="맑은 고딕"/>
                <a:ea typeface="맑은 고딕"/>
                <a:cs typeface="Arial" panose="020B0604020202020204" pitchFamily="34" charset="0"/>
              </a:rPr>
              <a:t>: </a:t>
            </a:r>
            <a:endParaRPr lang="en-US" altLang="ko-K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8700" y="2506216"/>
            <a:ext cx="486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 err="1" smtClean="0">
                <a:latin typeface="맑은 고딕"/>
                <a:ea typeface="맑은 고딕"/>
                <a:cs typeface="Arial" panose="020B0604020202020204" pitchFamily="34" charset="0"/>
              </a:rPr>
              <a:t>Eigenfunction</a:t>
            </a:r>
            <a:r>
              <a:rPr lang="en-US" altLang="ko-KR" sz="1200" dirty="0" smtClean="0">
                <a:latin typeface="맑은 고딕"/>
                <a:ea typeface="맑은 고딕"/>
                <a:cs typeface="Arial" panose="020B0604020202020204" pitchFamily="34" charset="0"/>
              </a:rPr>
              <a:t> of </a:t>
            </a:r>
            <a:r>
              <a:rPr lang="en-US" altLang="ko-KR" sz="1200" i="1" dirty="0" smtClean="0">
                <a:latin typeface="맑은 고딕"/>
                <a:ea typeface="맑은 고딕"/>
                <a:cs typeface="Arial" panose="020B0604020202020204" pitchFamily="34" charset="0"/>
              </a:rPr>
              <a:t>H</a:t>
            </a:r>
            <a:r>
              <a:rPr lang="en-US" altLang="ko-KR" sz="1200" dirty="0" smtClean="0">
                <a:latin typeface="맑은 고딕"/>
                <a:ea typeface="맑은 고딕"/>
                <a:cs typeface="Arial" panose="020B0604020202020204" pitchFamily="34" charset="0"/>
              </a:rPr>
              <a:t> expanded in complete set of |n</a:t>
            </a:r>
            <a:r>
              <a:rPr lang="en-US" altLang="ko-KR" sz="1200" baseline="30000" dirty="0" smtClean="0">
                <a:latin typeface="맑은 고딕"/>
                <a:ea typeface="맑은 고딕"/>
                <a:cs typeface="Arial" panose="020B0604020202020204" pitchFamily="34" charset="0"/>
              </a:rPr>
              <a:t>(0)</a:t>
            </a:r>
            <a:r>
              <a:rPr lang="en-US" altLang="ko-KR" sz="1200" dirty="0" smtClean="0">
                <a:latin typeface="맑은 고딕"/>
                <a:ea typeface="맑은 고딕"/>
                <a:cs typeface="Arial" panose="020B0604020202020204" pitchFamily="34" charset="0"/>
              </a:rPr>
              <a:t>&gt; :</a:t>
            </a:r>
            <a:endParaRPr lang="en-US" altLang="ko-KR" sz="1200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065" y="3113785"/>
            <a:ext cx="136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/>
                <a:ea typeface="맑은 고딕"/>
                <a:cs typeface="Arial" panose="020B0604020202020204" pitchFamily="34" charset="0"/>
              </a:rPr>
              <a:t>Solving for </a:t>
            </a:r>
            <a:endParaRPr lang="en-US" altLang="ko-KR" sz="1400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7065" y="932064"/>
            <a:ext cx="3744416" cy="2646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From time-dependent perturbation theory,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7065" y="3812176"/>
            <a:ext cx="3050799" cy="2646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Expansion for a</a:t>
            </a:r>
            <a:r>
              <a:rPr lang="en-US" altLang="ko-KR" sz="1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(t) in terms of </a:t>
            </a:r>
            <a:r>
              <a:rPr lang="el-GR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7065" y="4467478"/>
            <a:ext cx="2952327" cy="2646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harmonic perturbation,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7065" y="5122780"/>
            <a:ext cx="2160239" cy="2646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Transition probability,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7065" y="5778081"/>
            <a:ext cx="1656183" cy="2646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Transition rate,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15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9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Photon Density of States (DOS)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519772" y="3610309"/>
            <a:ext cx="4104456" cy="1114835"/>
            <a:chOff x="650384" y="3610309"/>
            <a:chExt cx="4104456" cy="1114835"/>
          </a:xfrm>
        </p:grpSpPr>
        <p:sp>
          <p:nvSpPr>
            <p:cNvPr id="14" name="직사각형 13"/>
            <p:cNvSpPr/>
            <p:nvPr/>
          </p:nvSpPr>
          <p:spPr>
            <a:xfrm>
              <a:off x="650384" y="3666280"/>
              <a:ext cx="4104456" cy="10588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114550" lvl="4" indent="-285750" algn="ctr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endPara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graphicFrame>
          <p:nvGraphicFramePr>
            <p:cNvPr id="13" name="개체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7731732"/>
                </p:ext>
              </p:extLst>
            </p:nvPr>
          </p:nvGraphicFramePr>
          <p:xfrm>
            <a:off x="1006368" y="4064000"/>
            <a:ext cx="3392488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97" name="Equation" r:id="rId4" imgW="3619440" imgH="609480" progId="Equation.DSMT4">
                    <p:embed/>
                  </p:oleObj>
                </mc:Choice>
                <mc:Fallback>
                  <p:oleObj name="Equation" r:id="rId4" imgW="3619440" imgH="609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6368" y="4064000"/>
                          <a:ext cx="3392488" cy="60960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직사각형 87"/>
            <p:cNvSpPr/>
            <p:nvPr/>
          </p:nvSpPr>
          <p:spPr>
            <a:xfrm>
              <a:off x="753200" y="3610309"/>
              <a:ext cx="3898824" cy="416011"/>
            </a:xfrm>
            <a:prstGeom prst="rect">
              <a:avLst/>
            </a:prstGeom>
          </p:spPr>
          <p:txBody>
            <a:bodyPr wrap="none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u="sng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DOS in finite, 1-D, </a:t>
              </a:r>
              <a:r>
                <a:rPr lang="en-US" altLang="ko-KR" sz="1600" b="1" u="sng" dirty="0" smtClean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multilayer structure</a:t>
              </a:r>
              <a:endParaRPr lang="en-US" altLang="ko-KR" sz="1600" b="1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696468" y="4941168"/>
            <a:ext cx="3751064" cy="1299714"/>
            <a:chOff x="-2031583" y="4536374"/>
            <a:chExt cx="3751064" cy="1299714"/>
          </a:xfrm>
        </p:grpSpPr>
        <p:sp>
          <p:nvSpPr>
            <p:cNvPr id="16" name="직사각형 15"/>
            <p:cNvSpPr/>
            <p:nvPr/>
          </p:nvSpPr>
          <p:spPr>
            <a:xfrm>
              <a:off x="-1455559" y="4601349"/>
              <a:ext cx="360000" cy="899236"/>
            </a:xfrm>
            <a:prstGeom prst="rect">
              <a:avLst/>
            </a:prstGeom>
            <a:pattFill prst="pct4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-1095559" y="4601349"/>
              <a:ext cx="360000" cy="899236"/>
            </a:xfrm>
            <a:prstGeom prst="rect">
              <a:avLst/>
            </a:prstGeom>
            <a:pattFill prst="wdUp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-735559" y="4601349"/>
              <a:ext cx="360000" cy="899236"/>
            </a:xfrm>
            <a:prstGeom prst="rect">
              <a:avLst/>
            </a:prstGeom>
            <a:pattFill prst="pct4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-375559" y="4601349"/>
              <a:ext cx="360000" cy="899236"/>
            </a:xfrm>
            <a:prstGeom prst="rect">
              <a:avLst/>
            </a:prstGeom>
            <a:pattFill prst="wdUp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4661" y="4602073"/>
              <a:ext cx="360000" cy="899236"/>
            </a:xfrm>
            <a:prstGeom prst="rect">
              <a:avLst/>
            </a:prstGeom>
            <a:pattFill prst="wdUp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/>
            <p:cNvCxnSpPr>
              <a:cxnSpLocks/>
            </p:cNvCxnSpPr>
            <p:nvPr/>
          </p:nvCxnSpPr>
          <p:spPr>
            <a:xfrm>
              <a:off x="-2031583" y="4871127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cxnSpLocks/>
            </p:cNvCxnSpPr>
            <p:nvPr/>
          </p:nvCxnSpPr>
          <p:spPr>
            <a:xfrm flipH="1">
              <a:off x="-2031583" y="5270425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cxnSpLocks/>
            </p:cNvCxnSpPr>
            <p:nvPr/>
          </p:nvCxnSpPr>
          <p:spPr>
            <a:xfrm>
              <a:off x="1136769" y="4871127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cxnSpLocks/>
            </p:cNvCxnSpPr>
            <p:nvPr/>
          </p:nvCxnSpPr>
          <p:spPr>
            <a:xfrm flipH="1">
              <a:off x="1136769" y="5270425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5027" y="4797152"/>
              <a:ext cx="21602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l-GR" altLang="ko-KR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ko-KR" alt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1959575" y="4536374"/>
              <a:ext cx="55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600" b="1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934629" y="5311951"/>
              <a:ext cx="55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ko-KR" alt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68363" y="4536374"/>
              <a:ext cx="55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ko-KR" alt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68363" y="5311951"/>
              <a:ext cx="32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1600" b="1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44661" y="4602073"/>
              <a:ext cx="360000" cy="899236"/>
            </a:xfrm>
            <a:prstGeom prst="rect">
              <a:avLst/>
            </a:prstGeom>
            <a:pattFill prst="pct4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-1471265" y="4852630"/>
              <a:ext cx="879762" cy="339277"/>
              <a:chOff x="5636374" y="4582227"/>
              <a:chExt cx="879762" cy="33927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5690527" y="4677480"/>
                <a:ext cx="253610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636374" y="4582227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ko-KR" sz="1600" b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ko-KR" sz="16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6065118" y="4677480"/>
                <a:ext cx="253610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012080" y="4582950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ko-KR" sz="1600" b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ko-KR" sz="16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-745271" y="4852630"/>
              <a:ext cx="879762" cy="339277"/>
              <a:chOff x="5636374" y="4582227"/>
              <a:chExt cx="879762" cy="33927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5690527" y="4677480"/>
                <a:ext cx="253610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636374" y="4582227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ko-KR" sz="1600" b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ko-KR" sz="16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065118" y="4677480"/>
                <a:ext cx="253610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12080" y="4582950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ko-KR" sz="1600" b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ko-KR" sz="16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344661" y="4852630"/>
              <a:ext cx="879762" cy="339277"/>
              <a:chOff x="5636374" y="4582227"/>
              <a:chExt cx="879762" cy="339277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5690527" y="4677480"/>
                <a:ext cx="253610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636374" y="4582227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ko-KR" sz="1600" b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ko-KR" sz="16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065118" y="4677480"/>
                <a:ext cx="253610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012080" y="4582950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ko-KR" sz="1600" b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ko-KR" sz="16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1" name="직선 화살표 연결선 70"/>
            <p:cNvCxnSpPr>
              <a:cxnSpLocks/>
            </p:cNvCxnSpPr>
            <p:nvPr/>
          </p:nvCxnSpPr>
          <p:spPr>
            <a:xfrm>
              <a:off x="-1458710" y="5666811"/>
              <a:ext cx="10891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cxnSpLocks/>
            </p:cNvCxnSpPr>
            <p:nvPr/>
          </p:nvCxnSpPr>
          <p:spPr>
            <a:xfrm rot="5400000" flipV="1">
              <a:off x="-1548710" y="5666811"/>
              <a:ext cx="1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cxnSpLocks/>
            </p:cNvCxnSpPr>
            <p:nvPr/>
          </p:nvCxnSpPr>
          <p:spPr>
            <a:xfrm flipH="1">
              <a:off x="36985" y="5666811"/>
              <a:ext cx="10291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cxnSpLocks/>
            </p:cNvCxnSpPr>
            <p:nvPr/>
          </p:nvCxnSpPr>
          <p:spPr>
            <a:xfrm rot="5400000" flipV="1">
              <a:off x="972972" y="5666811"/>
              <a:ext cx="1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-316407" y="5497534"/>
              <a:ext cx="275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ko-KR" altLang="en-US" sz="1600" b="1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1" name="오른쪽 화살표 100"/>
          <p:cNvSpPr/>
          <p:nvPr/>
        </p:nvSpPr>
        <p:spPr>
          <a:xfrm rot="5400000">
            <a:off x="4427985" y="1650033"/>
            <a:ext cx="288031" cy="864096"/>
          </a:xfrm>
          <a:prstGeom prst="rightArrow">
            <a:avLst>
              <a:gd name="adj1" fmla="val 64959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755021" y="836712"/>
            <a:ext cx="5633959" cy="999989"/>
            <a:chOff x="1531071" y="1440563"/>
            <a:chExt cx="5633959" cy="999989"/>
          </a:xfrm>
        </p:grpSpPr>
        <p:graphicFrame>
          <p:nvGraphicFramePr>
            <p:cNvPr id="10" name="개체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8020560"/>
                </p:ext>
              </p:extLst>
            </p:nvPr>
          </p:nvGraphicFramePr>
          <p:xfrm>
            <a:off x="1990914" y="1936600"/>
            <a:ext cx="2263775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98" name="Equation" r:id="rId6" imgW="2412720" imgH="355320" progId="Equation.DSMT4">
                    <p:embed/>
                  </p:oleObj>
                </mc:Choice>
                <mc:Fallback>
                  <p:oleObj name="Equation" r:id="rId6" imgW="241272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0914" y="1936600"/>
                          <a:ext cx="2263775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직사각형 10"/>
            <p:cNvSpPr/>
            <p:nvPr/>
          </p:nvSpPr>
          <p:spPr>
            <a:xfrm>
              <a:off x="1531071" y="1504552"/>
              <a:ext cx="5633959" cy="93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533520" y="1440563"/>
              <a:ext cx="3178562" cy="416011"/>
            </a:xfrm>
            <a:prstGeom prst="rect">
              <a:avLst/>
            </a:prstGeom>
          </p:spPr>
          <p:txBody>
            <a:bodyPr wrap="none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u="sng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Complex transmission coefficient</a:t>
              </a:r>
            </a:p>
          </p:txBody>
        </p:sp>
        <p:graphicFrame>
          <p:nvGraphicFramePr>
            <p:cNvPr id="9" name="개체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4643036"/>
                </p:ext>
              </p:extLst>
            </p:nvPr>
          </p:nvGraphicFramePr>
          <p:xfrm>
            <a:off x="5239369" y="1858963"/>
            <a:ext cx="1560513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99" name="Equation" r:id="rId8" imgW="1663560" imgH="545760" progId="Equation.DSMT4">
                    <p:embed/>
                  </p:oleObj>
                </mc:Choice>
                <mc:Fallback>
                  <p:oleObj name="Equation" r:id="rId8" imgW="1663560" imgH="5457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369" y="1858963"/>
                          <a:ext cx="1560513" cy="546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직사각형 83"/>
            <p:cNvSpPr/>
            <p:nvPr/>
          </p:nvSpPr>
          <p:spPr>
            <a:xfrm>
              <a:off x="5187638" y="1440563"/>
              <a:ext cx="1667123" cy="416011"/>
            </a:xfrm>
            <a:prstGeom prst="rect">
              <a:avLst/>
            </a:prstGeom>
          </p:spPr>
          <p:txBody>
            <a:bodyPr wrap="none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u="sng" dirty="0" smtClean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Total phase shift</a:t>
              </a:r>
              <a:endParaRPr lang="en-US" altLang="ko-KR" sz="16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endParaRPr>
            </a:p>
          </p:txBody>
        </p:sp>
      </p:grpSp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927680"/>
              </p:ext>
            </p:extLst>
          </p:nvPr>
        </p:nvGraphicFramePr>
        <p:xfrm>
          <a:off x="1642070" y="2450454"/>
          <a:ext cx="12017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0" name="Equation" r:id="rId10" imgW="1282680" imgH="545760" progId="Equation.DSMT4">
                  <p:embed/>
                </p:oleObj>
              </mc:Choice>
              <mc:Fallback>
                <p:oleObj name="Equation" r:id="rId10" imgW="128268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070" y="2450454"/>
                        <a:ext cx="12017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686439"/>
              </p:ext>
            </p:extLst>
          </p:nvPr>
        </p:nvGraphicFramePr>
        <p:xfrm>
          <a:off x="3250271" y="2431404"/>
          <a:ext cx="19367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1" name="Equation" r:id="rId12" imgW="2070000" imgH="583920" progId="Equation.DSMT4">
                  <p:embed/>
                </p:oleObj>
              </mc:Choice>
              <mc:Fallback>
                <p:oleObj name="Equation" r:id="rId12" imgW="20700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271" y="2431404"/>
                        <a:ext cx="19367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981685"/>
              </p:ext>
            </p:extLst>
          </p:nvPr>
        </p:nvGraphicFramePr>
        <p:xfrm>
          <a:off x="5576768" y="2431404"/>
          <a:ext cx="20812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2" name="Equation" r:id="rId14" imgW="2222280" imgH="583920" progId="Equation.DSMT4">
                  <p:embed/>
                </p:oleObj>
              </mc:Choice>
              <mc:Fallback>
                <p:oleObj name="Equation" r:id="rId14" imgW="222228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768" y="2431404"/>
                        <a:ext cx="20812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직사각형 59"/>
          <p:cNvSpPr/>
          <p:nvPr/>
        </p:nvSpPr>
        <p:spPr>
          <a:xfrm>
            <a:off x="1433616" y="2327460"/>
            <a:ext cx="6276768" cy="7920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endParaRPr lang="en-US" altLang="ko-KR" sz="1600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63" name="오른쪽 화살표 62"/>
          <p:cNvSpPr/>
          <p:nvPr/>
        </p:nvSpPr>
        <p:spPr>
          <a:xfrm rot="5400000">
            <a:off x="4427985" y="2932880"/>
            <a:ext cx="288031" cy="864096"/>
          </a:xfrm>
          <a:prstGeom prst="rightArrow">
            <a:avLst>
              <a:gd name="adj1" fmla="val 64959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화살표 63"/>
          <p:cNvSpPr/>
          <p:nvPr/>
        </p:nvSpPr>
        <p:spPr>
          <a:xfrm>
            <a:off x="2924965" y="2460766"/>
            <a:ext cx="144000" cy="525476"/>
          </a:xfrm>
          <a:prstGeom prst="rightArrow">
            <a:avLst>
              <a:gd name="adj1" fmla="val 64959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오른쪽 화살표 64"/>
          <p:cNvSpPr/>
          <p:nvPr/>
        </p:nvSpPr>
        <p:spPr>
          <a:xfrm>
            <a:off x="5324740" y="2460766"/>
            <a:ext cx="144000" cy="525476"/>
          </a:xfrm>
          <a:prstGeom prst="rightArrow">
            <a:avLst>
              <a:gd name="adj1" fmla="val 64959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16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3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직사각형 277"/>
          <p:cNvSpPr/>
          <p:nvPr/>
        </p:nvSpPr>
        <p:spPr>
          <a:xfrm>
            <a:off x="5258191" y="877462"/>
            <a:ext cx="3600000" cy="52878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1623503" y="877462"/>
            <a:ext cx="3600000" cy="52878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Calculation of Photon DOS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9" name="그룹 188"/>
          <p:cNvGrpSpPr/>
          <p:nvPr/>
        </p:nvGrpSpPr>
        <p:grpSpPr>
          <a:xfrm>
            <a:off x="1335471" y="2738416"/>
            <a:ext cx="4100625" cy="2874863"/>
            <a:chOff x="333053" y="3150493"/>
            <a:chExt cx="4100625" cy="2874863"/>
          </a:xfrm>
        </p:grpSpPr>
        <p:pic>
          <p:nvPicPr>
            <p:cNvPr id="10287" name="Picture 4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053" y="3150493"/>
              <a:ext cx="4100625" cy="27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77" name="개체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1499215"/>
                </p:ext>
              </p:extLst>
            </p:nvPr>
          </p:nvGraphicFramePr>
          <p:xfrm>
            <a:off x="2189838" y="5733256"/>
            <a:ext cx="536575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9" name="Equation" r:id="rId5" imgW="571320" imgH="291960" progId="Equation.DSMT4">
                    <p:embed/>
                  </p:oleObj>
                </mc:Choice>
                <mc:Fallback>
                  <p:oleObj name="Equation" r:id="rId5" imgW="571320" imgH="291960" progId="Equation.DSMT4">
                    <p:embed/>
                    <p:pic>
                      <p:nvPicPr>
                        <p:cNvPr id="0" name="개체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9838" y="5733256"/>
                          <a:ext cx="536575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7" name="그룹 166"/>
            <p:cNvGrpSpPr/>
            <p:nvPr/>
          </p:nvGrpSpPr>
          <p:grpSpPr>
            <a:xfrm>
              <a:off x="2630682" y="3419127"/>
              <a:ext cx="1400551" cy="529178"/>
              <a:chOff x="654217" y="5049029"/>
              <a:chExt cx="1400551" cy="529178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830768" y="5049029"/>
                <a:ext cx="111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Photon DOS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830768" y="5301208"/>
                <a:ext cx="12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Transmittance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0" name="직선 연결선 169"/>
              <p:cNvCxnSpPr/>
              <p:nvPr/>
            </p:nvCxnSpPr>
            <p:spPr>
              <a:xfrm>
                <a:off x="654217" y="5187528"/>
                <a:ext cx="21600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>
                <a:off x="654217" y="5439707"/>
                <a:ext cx="216000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7" name="그룹 186"/>
          <p:cNvGrpSpPr/>
          <p:nvPr/>
        </p:nvGrpSpPr>
        <p:grpSpPr>
          <a:xfrm>
            <a:off x="5007879" y="2738416"/>
            <a:ext cx="4100625" cy="2874863"/>
            <a:chOff x="4572000" y="3150493"/>
            <a:chExt cx="4100625" cy="2874863"/>
          </a:xfrm>
        </p:grpSpPr>
        <p:pic>
          <p:nvPicPr>
            <p:cNvPr id="10288" name="Picture 4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150493"/>
              <a:ext cx="4100625" cy="27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44" name="그룹 143"/>
            <p:cNvGrpSpPr/>
            <p:nvPr/>
          </p:nvGrpSpPr>
          <p:grpSpPr>
            <a:xfrm>
              <a:off x="6876536" y="3409295"/>
              <a:ext cx="1410383" cy="529178"/>
              <a:chOff x="644385" y="5049029"/>
              <a:chExt cx="1410383" cy="529178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830768" y="5049029"/>
                <a:ext cx="111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Photon DOS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30768" y="5301208"/>
                <a:ext cx="12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Transmittance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644385" y="5187528"/>
                <a:ext cx="21600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644385" y="5439707"/>
                <a:ext cx="216000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45" name="개체 1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3389118"/>
                </p:ext>
              </p:extLst>
            </p:nvPr>
          </p:nvGraphicFramePr>
          <p:xfrm>
            <a:off x="6442141" y="5733256"/>
            <a:ext cx="536575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0" name="Equation" r:id="rId8" imgW="571320" imgH="291960" progId="Equation.DSMT4">
                    <p:embed/>
                  </p:oleObj>
                </mc:Choice>
                <mc:Fallback>
                  <p:oleObj name="Equation" r:id="rId8" imgW="571320" imgH="291960" progId="Equation.DSMT4">
                    <p:embed/>
                    <p:pic>
                      <p:nvPicPr>
                        <p:cNvPr id="0" name="개체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2141" y="5733256"/>
                          <a:ext cx="536575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2" name="표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218733"/>
              </p:ext>
            </p:extLst>
          </p:nvPr>
        </p:nvGraphicFramePr>
        <p:xfrm>
          <a:off x="2213486" y="2035691"/>
          <a:ext cx="23585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57"/>
                <a:gridCol w="262057"/>
                <a:gridCol w="262057"/>
                <a:gridCol w="262057"/>
                <a:gridCol w="262057"/>
                <a:gridCol w="262057"/>
                <a:gridCol w="262057"/>
                <a:gridCol w="262057"/>
                <a:gridCol w="262057"/>
              </a:tblGrid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ko-KR" altLang="en-US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2" name="표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18771"/>
              </p:ext>
            </p:extLst>
          </p:nvPr>
        </p:nvGraphicFramePr>
        <p:xfrm>
          <a:off x="5730471" y="2004762"/>
          <a:ext cx="26404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00"/>
                <a:gridCol w="263800"/>
                <a:gridCol w="263800"/>
                <a:gridCol w="263800"/>
                <a:gridCol w="530099"/>
                <a:gridCol w="263800"/>
                <a:gridCol w="263800"/>
                <a:gridCol w="263800"/>
                <a:gridCol w="263800"/>
              </a:tblGrid>
              <a:tr h="160946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ko-KR" altLang="en-US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86" name="그룹 185"/>
          <p:cNvGrpSpPr/>
          <p:nvPr/>
        </p:nvGrpSpPr>
        <p:grpSpPr>
          <a:xfrm>
            <a:off x="1912145" y="1413433"/>
            <a:ext cx="2947887" cy="1337999"/>
            <a:chOff x="414196" y="3828837"/>
            <a:chExt cx="2947887" cy="1337999"/>
          </a:xfrm>
        </p:grpSpPr>
        <p:cxnSp>
          <p:nvCxnSpPr>
            <p:cNvPr id="173" name="직선 화살표 연결선 172"/>
            <p:cNvCxnSpPr/>
            <p:nvPr/>
          </p:nvCxnSpPr>
          <p:spPr>
            <a:xfrm flipV="1">
              <a:off x="715538" y="4095894"/>
              <a:ext cx="0" cy="9361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>
              <a:off x="715538" y="5031998"/>
              <a:ext cx="23680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414196" y="4609791"/>
              <a:ext cx="3678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14196" y="4249663"/>
              <a:ext cx="3678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522930" y="3828837"/>
              <a:ext cx="3678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2994224" y="4859059"/>
              <a:ext cx="3678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675749" y="4468006"/>
              <a:ext cx="3678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928167" y="4468006"/>
              <a:ext cx="3678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2343256" y="1414696"/>
            <a:ext cx="2332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=1,   n</a:t>
            </a:r>
            <a:r>
              <a:rPr lang="en-US" altLang="ko-KR" sz="1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=2,   4+1/2 pairs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5423080" y="1413433"/>
            <a:ext cx="3308232" cy="1337999"/>
            <a:chOff x="6924572" y="4252460"/>
            <a:chExt cx="3308232" cy="1337999"/>
          </a:xfrm>
        </p:grpSpPr>
        <p:cxnSp>
          <p:nvCxnSpPr>
            <p:cNvPr id="248" name="직선 화살표 연결선 247"/>
            <p:cNvCxnSpPr/>
            <p:nvPr/>
          </p:nvCxnSpPr>
          <p:spPr>
            <a:xfrm flipV="1">
              <a:off x="7225914" y="4519517"/>
              <a:ext cx="0" cy="9361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화살표 연결선 248"/>
            <p:cNvCxnSpPr/>
            <p:nvPr/>
          </p:nvCxnSpPr>
          <p:spPr>
            <a:xfrm>
              <a:off x="7225914" y="5455621"/>
              <a:ext cx="273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6924572" y="5033414"/>
              <a:ext cx="3678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924572" y="4673286"/>
              <a:ext cx="3678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7033306" y="4252460"/>
              <a:ext cx="3678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9864945" y="5282682"/>
              <a:ext cx="3678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7186125" y="4891629"/>
              <a:ext cx="3678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7438543" y="4891629"/>
              <a:ext cx="3678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8331099" y="4891629"/>
              <a:ext cx="461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2d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5854191" y="1414696"/>
            <a:ext cx="2332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=1,   n</a:t>
            </a:r>
            <a:r>
              <a:rPr lang="en-US" altLang="ko-KR" sz="1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=2,   4+1/2 pairs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직사각형 279"/>
          <p:cNvSpPr/>
          <p:nvPr/>
        </p:nvSpPr>
        <p:spPr>
          <a:xfrm>
            <a:off x="323204" y="877463"/>
            <a:ext cx="1260000" cy="52878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TextBox 270"/>
          <p:cNvSpPr txBox="1"/>
          <p:nvPr/>
        </p:nvSpPr>
        <p:spPr>
          <a:xfrm>
            <a:off x="104065" y="1956255"/>
            <a:ext cx="169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 profile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104065" y="4097900"/>
            <a:ext cx="169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104065" y="921655"/>
            <a:ext cx="169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en-US" altLang="ko-KR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2536949" y="921655"/>
            <a:ext cx="169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DBR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6209052" y="921655"/>
            <a:ext cx="169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Cavity</a:t>
            </a:r>
          </a:p>
        </p:txBody>
      </p:sp>
      <p:sp>
        <p:nvSpPr>
          <p:cNvPr id="294" name="직사각형 293"/>
          <p:cNvSpPr/>
          <p:nvPr/>
        </p:nvSpPr>
        <p:spPr>
          <a:xfrm>
            <a:off x="281420" y="1286814"/>
            <a:ext cx="860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/>
          <p:cNvSpPr/>
          <p:nvPr/>
        </p:nvSpPr>
        <p:spPr>
          <a:xfrm>
            <a:off x="281420" y="2771096"/>
            <a:ext cx="860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/>
          <p:cNvSpPr/>
          <p:nvPr/>
        </p:nvSpPr>
        <p:spPr>
          <a:xfrm>
            <a:off x="281420" y="5661248"/>
            <a:ext cx="860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TextBox 298"/>
          <p:cNvSpPr txBox="1"/>
          <p:nvPr/>
        </p:nvSpPr>
        <p:spPr>
          <a:xfrm>
            <a:off x="2099022" y="5766755"/>
            <a:ext cx="264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Band-edge lasing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5733710" y="5766755"/>
            <a:ext cx="264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Lasing at resonance freq.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104065" y="5766755"/>
            <a:ext cx="169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17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6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DBR Fabrication &amp; Design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18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4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그룹 263"/>
          <p:cNvGrpSpPr/>
          <p:nvPr/>
        </p:nvGrpSpPr>
        <p:grpSpPr>
          <a:xfrm>
            <a:off x="290615" y="767935"/>
            <a:ext cx="3489297" cy="4101225"/>
            <a:chOff x="601430" y="911951"/>
            <a:chExt cx="3489297" cy="4101225"/>
          </a:xfrm>
        </p:grpSpPr>
        <p:sp>
          <p:nvSpPr>
            <p:cNvPr id="267" name="직사각형 266"/>
            <p:cNvSpPr/>
            <p:nvPr/>
          </p:nvSpPr>
          <p:spPr>
            <a:xfrm>
              <a:off x="630926" y="2559997"/>
              <a:ext cx="3148594" cy="37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630926" y="1812769"/>
              <a:ext cx="3148594" cy="37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630926" y="2186383"/>
              <a:ext cx="3148594" cy="37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630926" y="2933611"/>
              <a:ext cx="3148594" cy="37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630926" y="3307225"/>
              <a:ext cx="3148594" cy="37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630926" y="3680839"/>
              <a:ext cx="3148594" cy="37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30926" y="4054453"/>
              <a:ext cx="3148594" cy="37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630926" y="4428070"/>
              <a:ext cx="3148594" cy="58510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630926" y="1168453"/>
              <a:ext cx="3148594" cy="648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6" name="직선 화살표 연결선 275"/>
            <p:cNvCxnSpPr/>
            <p:nvPr/>
          </p:nvCxnSpPr>
          <p:spPr>
            <a:xfrm flipV="1">
              <a:off x="1693082" y="1168453"/>
              <a:ext cx="0" cy="38447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/>
            <p:cNvSpPr txBox="1"/>
            <p:nvPr/>
          </p:nvSpPr>
          <p:spPr>
            <a:xfrm>
              <a:off x="3609834" y="1621987"/>
              <a:ext cx="4808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278" name="직선 화살표 연결선 277"/>
            <p:cNvCxnSpPr/>
            <p:nvPr/>
          </p:nvCxnSpPr>
          <p:spPr>
            <a:xfrm>
              <a:off x="640758" y="1812519"/>
              <a:ext cx="313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/>
            <p:cNvSpPr txBox="1"/>
            <p:nvPr/>
          </p:nvSpPr>
          <p:spPr>
            <a:xfrm>
              <a:off x="1451073" y="911951"/>
              <a:ext cx="4808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cxnSp>
          <p:nvCxnSpPr>
            <p:cNvPr id="280" name="직선 화살표 연결선 279"/>
            <p:cNvCxnSpPr>
              <a:cxnSpLocks noChangeAspect="1"/>
            </p:cNvCxnSpPr>
            <p:nvPr/>
          </p:nvCxnSpPr>
          <p:spPr>
            <a:xfrm>
              <a:off x="1208232" y="1317946"/>
              <a:ext cx="489500" cy="4894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Box 280"/>
            <p:cNvSpPr txBox="1"/>
            <p:nvPr/>
          </p:nvSpPr>
          <p:spPr>
            <a:xfrm>
              <a:off x="601430" y="1162935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=A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082615" y="1848590"/>
              <a:ext cx="55611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l-GR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µ</a:t>
              </a:r>
              <a:r>
                <a:rPr lang="en-US" altLang="ko-KR" sz="16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l-GR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ε</a:t>
              </a:r>
              <a:r>
                <a:rPr lang="en-US" altLang="ko-KR" sz="16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082615" y="1463361"/>
              <a:ext cx="55611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l-GR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µ</a:t>
              </a:r>
              <a:r>
                <a:rPr lang="en-US" altLang="ko-KR" sz="16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l-GR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ε</a:t>
              </a:r>
              <a:r>
                <a:rPr lang="en-US" altLang="ko-KR" sz="16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082615" y="2219275"/>
              <a:ext cx="55611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l-GR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µ</a:t>
              </a:r>
              <a:r>
                <a:rPr lang="en-US" altLang="ko-KR" sz="16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l-GR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ε</a:t>
              </a:r>
              <a:r>
                <a:rPr lang="en-US" altLang="ko-KR" sz="16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082615" y="2967511"/>
              <a:ext cx="55611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l-GR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µ</a:t>
              </a:r>
              <a:r>
                <a:rPr lang="en-US" altLang="ko-KR" sz="16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r>
                <a:rPr lang="el-GR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ε</a:t>
              </a:r>
              <a:r>
                <a:rPr lang="en-US" altLang="ko-KR" sz="16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ko-KR" alt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3082615" y="3327085"/>
              <a:ext cx="83884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l-GR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µ</a:t>
              </a:r>
              <a:r>
                <a:rPr lang="en-US" altLang="ko-KR" sz="16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j+1</a:t>
              </a:r>
              <a:r>
                <a:rPr lang="el-GR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ε</a:t>
              </a:r>
              <a:r>
                <a:rPr lang="en-US" altLang="ko-KR" sz="16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j+1</a:t>
              </a:r>
              <a:endParaRPr lang="ko-KR" alt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7" name="직선 화살표 연결선 286"/>
            <p:cNvCxnSpPr>
              <a:cxnSpLocks noChangeAspect="1"/>
            </p:cNvCxnSpPr>
            <p:nvPr/>
          </p:nvCxnSpPr>
          <p:spPr>
            <a:xfrm flipV="1">
              <a:off x="1706236" y="1301959"/>
              <a:ext cx="489500" cy="4894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/>
            <p:cNvSpPr txBox="1"/>
            <p:nvPr/>
          </p:nvSpPr>
          <p:spPr>
            <a:xfrm>
              <a:off x="2144748" y="1162935"/>
              <a:ext cx="841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=B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9" name="직선 화살표 연결선 288"/>
            <p:cNvCxnSpPr/>
            <p:nvPr/>
          </p:nvCxnSpPr>
          <p:spPr>
            <a:xfrm>
              <a:off x="640758" y="2185174"/>
              <a:ext cx="313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화살표 연결선 289"/>
            <p:cNvCxnSpPr/>
            <p:nvPr/>
          </p:nvCxnSpPr>
          <p:spPr>
            <a:xfrm>
              <a:off x="640758" y="3303139"/>
              <a:ext cx="313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화살표 연결선 290"/>
            <p:cNvCxnSpPr/>
            <p:nvPr/>
          </p:nvCxnSpPr>
          <p:spPr>
            <a:xfrm>
              <a:off x="640758" y="3675794"/>
              <a:ext cx="313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/>
            <p:cNvCxnSpPr/>
            <p:nvPr/>
          </p:nvCxnSpPr>
          <p:spPr>
            <a:xfrm>
              <a:off x="640758" y="4421105"/>
              <a:ext cx="313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화살표 연결선 292"/>
            <p:cNvCxnSpPr/>
            <p:nvPr/>
          </p:nvCxnSpPr>
          <p:spPr>
            <a:xfrm>
              <a:off x="640758" y="2930484"/>
              <a:ext cx="313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화살표 연결선 293"/>
            <p:cNvCxnSpPr/>
            <p:nvPr/>
          </p:nvCxnSpPr>
          <p:spPr>
            <a:xfrm>
              <a:off x="640758" y="2557829"/>
              <a:ext cx="313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화살표 연결선 294"/>
            <p:cNvCxnSpPr/>
            <p:nvPr/>
          </p:nvCxnSpPr>
          <p:spPr>
            <a:xfrm>
              <a:off x="640758" y="4048449"/>
              <a:ext cx="313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6" name="그룹 295"/>
            <p:cNvGrpSpPr/>
            <p:nvPr/>
          </p:nvGrpSpPr>
          <p:grpSpPr>
            <a:xfrm>
              <a:off x="1814815" y="4087456"/>
              <a:ext cx="907439" cy="288000"/>
              <a:chOff x="4145573" y="4355838"/>
              <a:chExt cx="907439" cy="288000"/>
            </a:xfrm>
          </p:grpSpPr>
          <p:cxnSp>
            <p:nvCxnSpPr>
              <p:cNvPr id="343" name="직선 화살표 연결선 342"/>
              <p:cNvCxnSpPr>
                <a:cxnSpLocks noChangeAspect="1"/>
              </p:cNvCxnSpPr>
              <p:nvPr/>
            </p:nvCxnSpPr>
            <p:spPr>
              <a:xfrm>
                <a:off x="4145573" y="4355838"/>
                <a:ext cx="288032" cy="288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화살표 연결선 343"/>
              <p:cNvCxnSpPr>
                <a:cxnSpLocks noChangeAspect="1"/>
              </p:cNvCxnSpPr>
              <p:nvPr/>
            </p:nvCxnSpPr>
            <p:spPr>
              <a:xfrm flipV="1">
                <a:off x="4764980" y="4355838"/>
                <a:ext cx="288032" cy="288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7" name="직선 화살표 연결선 296"/>
            <p:cNvCxnSpPr>
              <a:cxnSpLocks/>
            </p:cNvCxnSpPr>
            <p:nvPr/>
          </p:nvCxnSpPr>
          <p:spPr>
            <a:xfrm flipV="1">
              <a:off x="818636" y="1822271"/>
              <a:ext cx="0" cy="3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화살표 연결선 297"/>
            <p:cNvCxnSpPr>
              <a:cxnSpLocks/>
            </p:cNvCxnSpPr>
            <p:nvPr/>
          </p:nvCxnSpPr>
          <p:spPr>
            <a:xfrm flipV="1">
              <a:off x="818636" y="2192795"/>
              <a:ext cx="0" cy="3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화살표 연결선 298"/>
            <p:cNvCxnSpPr>
              <a:cxnSpLocks/>
            </p:cNvCxnSpPr>
            <p:nvPr/>
          </p:nvCxnSpPr>
          <p:spPr>
            <a:xfrm flipV="1">
              <a:off x="818636" y="2933843"/>
              <a:ext cx="0" cy="3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화살표 연결선 299"/>
            <p:cNvCxnSpPr>
              <a:cxnSpLocks/>
            </p:cNvCxnSpPr>
            <p:nvPr/>
          </p:nvCxnSpPr>
          <p:spPr>
            <a:xfrm flipV="1">
              <a:off x="818636" y="3304367"/>
              <a:ext cx="0" cy="3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화살표 연결선 300"/>
            <p:cNvCxnSpPr>
              <a:cxnSpLocks/>
            </p:cNvCxnSpPr>
            <p:nvPr/>
          </p:nvCxnSpPr>
          <p:spPr>
            <a:xfrm flipV="1">
              <a:off x="818636" y="4045416"/>
              <a:ext cx="0" cy="3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/>
            <p:cNvSpPr txBox="1"/>
            <p:nvPr/>
          </p:nvSpPr>
          <p:spPr>
            <a:xfrm>
              <a:off x="808126" y="1812201"/>
              <a:ext cx="4808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6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808126" y="2192795"/>
              <a:ext cx="4808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6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808126" y="2940790"/>
              <a:ext cx="4808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600" b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altLang="ko-KR" sz="1600" b="1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808126" y="3306955"/>
              <a:ext cx="50405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6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j+1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808126" y="4036902"/>
              <a:ext cx="4808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600" b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US" altLang="ko-KR" sz="1600" b="1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1890718" y="4391140"/>
              <a:ext cx="574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N+1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1890718" y="4008295"/>
              <a:ext cx="574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9" name="그룹 308"/>
            <p:cNvGrpSpPr/>
            <p:nvPr/>
          </p:nvGrpSpPr>
          <p:grpSpPr>
            <a:xfrm>
              <a:off x="1814815" y="2982278"/>
              <a:ext cx="907439" cy="288000"/>
              <a:chOff x="4145573" y="4355838"/>
              <a:chExt cx="907439" cy="288000"/>
            </a:xfrm>
          </p:grpSpPr>
          <p:cxnSp>
            <p:nvCxnSpPr>
              <p:cNvPr id="341" name="직선 화살표 연결선 340"/>
              <p:cNvCxnSpPr>
                <a:cxnSpLocks noChangeAspect="1"/>
              </p:cNvCxnSpPr>
              <p:nvPr/>
            </p:nvCxnSpPr>
            <p:spPr>
              <a:xfrm>
                <a:off x="4145573" y="4355838"/>
                <a:ext cx="288032" cy="288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화살표 연결선 341"/>
              <p:cNvCxnSpPr>
                <a:cxnSpLocks noChangeAspect="1"/>
              </p:cNvCxnSpPr>
              <p:nvPr/>
            </p:nvCxnSpPr>
            <p:spPr>
              <a:xfrm flipV="1">
                <a:off x="4764980" y="4355838"/>
                <a:ext cx="288032" cy="288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그룹 309"/>
            <p:cNvGrpSpPr/>
            <p:nvPr/>
          </p:nvGrpSpPr>
          <p:grpSpPr>
            <a:xfrm>
              <a:off x="1814815" y="3349803"/>
              <a:ext cx="907439" cy="288000"/>
              <a:chOff x="4145573" y="4355838"/>
              <a:chExt cx="907439" cy="288000"/>
            </a:xfrm>
          </p:grpSpPr>
          <p:cxnSp>
            <p:nvCxnSpPr>
              <p:cNvPr id="339" name="직선 화살표 연결선 338"/>
              <p:cNvCxnSpPr>
                <a:cxnSpLocks noChangeAspect="1"/>
              </p:cNvCxnSpPr>
              <p:nvPr/>
            </p:nvCxnSpPr>
            <p:spPr>
              <a:xfrm>
                <a:off x="4145573" y="4355838"/>
                <a:ext cx="288032" cy="288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직선 화살표 연결선 339"/>
              <p:cNvCxnSpPr>
                <a:cxnSpLocks noChangeAspect="1"/>
              </p:cNvCxnSpPr>
              <p:nvPr/>
            </p:nvCxnSpPr>
            <p:spPr>
              <a:xfrm flipV="1">
                <a:off x="4764980" y="4355838"/>
                <a:ext cx="288032" cy="288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" name="TextBox 310"/>
            <p:cNvSpPr txBox="1"/>
            <p:nvPr/>
          </p:nvSpPr>
          <p:spPr>
            <a:xfrm>
              <a:off x="1890718" y="287562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ko-KR" sz="1400" b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1890718" y="3256685"/>
              <a:ext cx="574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j+1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2554214" y="301964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ko-KR" sz="1400" b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2554214" y="3379681"/>
              <a:ext cx="574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j+1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2554214" y="4152024"/>
              <a:ext cx="574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6" name="직선 화살표 연결선 315"/>
            <p:cNvCxnSpPr>
              <a:cxnSpLocks noChangeAspect="1"/>
            </p:cNvCxnSpPr>
            <p:nvPr/>
          </p:nvCxnSpPr>
          <p:spPr>
            <a:xfrm>
              <a:off x="1814815" y="4481690"/>
              <a:ext cx="300736" cy="30070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TextBox 316"/>
            <p:cNvSpPr txBox="1"/>
            <p:nvPr/>
          </p:nvSpPr>
          <p:spPr>
            <a:xfrm>
              <a:off x="3082615" y="4069793"/>
              <a:ext cx="83884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l-GR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µ</a:t>
              </a:r>
              <a:r>
                <a:rPr lang="en-US" altLang="ko-KR" sz="16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l-GR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ε</a:t>
              </a:r>
              <a:r>
                <a:rPr lang="en-US" altLang="ko-KR" sz="16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8" name="그룹 317"/>
            <p:cNvGrpSpPr/>
            <p:nvPr/>
          </p:nvGrpSpPr>
          <p:grpSpPr>
            <a:xfrm>
              <a:off x="1823624" y="1861680"/>
              <a:ext cx="907439" cy="288000"/>
              <a:chOff x="4145573" y="4355838"/>
              <a:chExt cx="907439" cy="288000"/>
            </a:xfrm>
          </p:grpSpPr>
          <p:cxnSp>
            <p:nvCxnSpPr>
              <p:cNvPr id="337" name="직선 화살표 연결선 336"/>
              <p:cNvCxnSpPr>
                <a:cxnSpLocks noChangeAspect="1"/>
              </p:cNvCxnSpPr>
              <p:nvPr/>
            </p:nvCxnSpPr>
            <p:spPr>
              <a:xfrm>
                <a:off x="4145573" y="4355838"/>
                <a:ext cx="288032" cy="288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직선 화살표 연결선 337"/>
              <p:cNvCxnSpPr>
                <a:cxnSpLocks noChangeAspect="1"/>
              </p:cNvCxnSpPr>
              <p:nvPr/>
            </p:nvCxnSpPr>
            <p:spPr>
              <a:xfrm flipV="1">
                <a:off x="4764980" y="4355838"/>
                <a:ext cx="288032" cy="288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그룹 318"/>
            <p:cNvGrpSpPr/>
            <p:nvPr/>
          </p:nvGrpSpPr>
          <p:grpSpPr>
            <a:xfrm>
              <a:off x="1823624" y="2229205"/>
              <a:ext cx="907439" cy="288000"/>
              <a:chOff x="4145573" y="4355838"/>
              <a:chExt cx="907439" cy="288000"/>
            </a:xfrm>
          </p:grpSpPr>
          <p:cxnSp>
            <p:nvCxnSpPr>
              <p:cNvPr id="335" name="직선 화살표 연결선 334"/>
              <p:cNvCxnSpPr>
                <a:cxnSpLocks noChangeAspect="1"/>
              </p:cNvCxnSpPr>
              <p:nvPr/>
            </p:nvCxnSpPr>
            <p:spPr>
              <a:xfrm>
                <a:off x="4145573" y="4355838"/>
                <a:ext cx="288032" cy="288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직선 화살표 연결선 335"/>
              <p:cNvCxnSpPr>
                <a:cxnSpLocks noChangeAspect="1"/>
              </p:cNvCxnSpPr>
              <p:nvPr/>
            </p:nvCxnSpPr>
            <p:spPr>
              <a:xfrm flipV="1">
                <a:off x="4764980" y="4355838"/>
                <a:ext cx="288032" cy="288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0" name="TextBox 319"/>
            <p:cNvSpPr txBox="1"/>
            <p:nvPr/>
          </p:nvSpPr>
          <p:spPr>
            <a:xfrm>
              <a:off x="1899527" y="1755027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1899527" y="2136087"/>
              <a:ext cx="574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2563023" y="1899043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2563023" y="2259083"/>
              <a:ext cx="574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4" name="그룹 323"/>
            <p:cNvGrpSpPr/>
            <p:nvPr/>
          </p:nvGrpSpPr>
          <p:grpSpPr>
            <a:xfrm>
              <a:off x="2284393" y="2570847"/>
              <a:ext cx="216024" cy="1456440"/>
              <a:chOff x="2788449" y="2599146"/>
              <a:chExt cx="216024" cy="1456440"/>
            </a:xfrm>
          </p:grpSpPr>
          <p:sp>
            <p:nvSpPr>
              <p:cNvPr id="333" name="TextBox 332"/>
              <p:cNvSpPr txBox="1"/>
              <p:nvPr/>
            </p:nvSpPr>
            <p:spPr>
              <a:xfrm>
                <a:off x="2788449" y="2599146"/>
                <a:ext cx="216024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l-GR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⁞</a:t>
                </a:r>
                <a:endParaRPr lang="ko-KR" alt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>
                <a:off x="2788449" y="3717032"/>
                <a:ext cx="216024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l-GR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⁞</a:t>
                </a:r>
                <a:endParaRPr lang="ko-KR" alt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5" name="그룹 324"/>
            <p:cNvGrpSpPr/>
            <p:nvPr/>
          </p:nvGrpSpPr>
          <p:grpSpPr>
            <a:xfrm>
              <a:off x="3237141" y="2570847"/>
              <a:ext cx="216024" cy="1456440"/>
              <a:chOff x="2788449" y="2599146"/>
              <a:chExt cx="216024" cy="1456440"/>
            </a:xfrm>
          </p:grpSpPr>
          <p:sp>
            <p:nvSpPr>
              <p:cNvPr id="331" name="TextBox 330"/>
              <p:cNvSpPr txBox="1"/>
              <p:nvPr/>
            </p:nvSpPr>
            <p:spPr>
              <a:xfrm>
                <a:off x="2788449" y="2599146"/>
                <a:ext cx="216024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l-GR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⁞</a:t>
                </a:r>
                <a:endParaRPr lang="ko-KR" alt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>
                <a:off x="2788449" y="3717032"/>
                <a:ext cx="216024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l-GR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⁞</a:t>
                </a:r>
                <a:endParaRPr lang="ko-KR" alt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6" name="그룹 325"/>
            <p:cNvGrpSpPr/>
            <p:nvPr/>
          </p:nvGrpSpPr>
          <p:grpSpPr>
            <a:xfrm>
              <a:off x="829146" y="2570847"/>
              <a:ext cx="216024" cy="1456440"/>
              <a:chOff x="2788449" y="2599146"/>
              <a:chExt cx="216024" cy="1456440"/>
            </a:xfrm>
          </p:grpSpPr>
          <p:sp>
            <p:nvSpPr>
              <p:cNvPr id="329" name="TextBox 328"/>
              <p:cNvSpPr txBox="1"/>
              <p:nvPr/>
            </p:nvSpPr>
            <p:spPr>
              <a:xfrm>
                <a:off x="2788449" y="2599146"/>
                <a:ext cx="216024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l-GR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⁞</a:t>
                </a:r>
                <a:endParaRPr lang="ko-KR" alt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" name="TextBox 329"/>
              <p:cNvSpPr txBox="1"/>
              <p:nvPr/>
            </p:nvSpPr>
            <p:spPr>
              <a:xfrm>
                <a:off x="2788449" y="3717032"/>
                <a:ext cx="216024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l-GR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⁞</a:t>
                </a:r>
                <a:endParaRPr lang="ko-KR" alt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27" name="직선 화살표 연결선 326"/>
            <p:cNvCxnSpPr>
              <a:cxnSpLocks noChangeAspect="1"/>
            </p:cNvCxnSpPr>
            <p:nvPr/>
          </p:nvCxnSpPr>
          <p:spPr>
            <a:xfrm flipV="1">
              <a:off x="2434543" y="4465285"/>
              <a:ext cx="288032" cy="288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TextBox 327"/>
            <p:cNvSpPr txBox="1"/>
            <p:nvPr/>
          </p:nvSpPr>
          <p:spPr>
            <a:xfrm>
              <a:off x="2554534" y="4529853"/>
              <a:ext cx="7906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N+1</a:t>
              </a: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=0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Transfer Matrix in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Multilayered Medium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511393"/>
              </p:ext>
            </p:extLst>
          </p:nvPr>
        </p:nvGraphicFramePr>
        <p:xfrm>
          <a:off x="5805760" y="1815604"/>
          <a:ext cx="2006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1" name="Equation" r:id="rId4" imgW="2006280" imgH="749160" progId="Equation.DSMT4">
                  <p:embed/>
                </p:oleObj>
              </mc:Choice>
              <mc:Fallback>
                <p:oleObj name="Equation" r:id="rId4" imgW="2006280" imgH="749160" progId="Equation.DSMT4">
                  <p:embed/>
                  <p:pic>
                    <p:nvPicPr>
                      <p:cNvPr id="0" name="개체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760" y="1815604"/>
                        <a:ext cx="20066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360279"/>
              </p:ext>
            </p:extLst>
          </p:nvPr>
        </p:nvGraphicFramePr>
        <p:xfrm>
          <a:off x="3762375" y="3319046"/>
          <a:ext cx="5194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2" name="Equation" r:id="rId6" imgW="5194080" imgH="863280" progId="Equation.DSMT4">
                  <p:embed/>
                </p:oleObj>
              </mc:Choice>
              <mc:Fallback>
                <p:oleObj name="Equation" r:id="rId6" imgW="5194080" imgH="863280" progId="Equation.DSMT4">
                  <p:embed/>
                  <p:pic>
                    <p:nvPicPr>
                      <p:cNvPr id="0" name="개체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3319046"/>
                        <a:ext cx="5194300" cy="8636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638267"/>
              </p:ext>
            </p:extLst>
          </p:nvPr>
        </p:nvGraphicFramePr>
        <p:xfrm>
          <a:off x="6588224" y="4183360"/>
          <a:ext cx="2311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3" name="Equation" r:id="rId8" imgW="2311200" imgH="685800" progId="Equation.DSMT4">
                  <p:embed/>
                </p:oleObj>
              </mc:Choice>
              <mc:Fallback>
                <p:oleObj name="Equation" r:id="rId8" imgW="2311200" imgH="685800" progId="Equation.DSMT4">
                  <p:embed/>
                  <p:pic>
                    <p:nvPicPr>
                      <p:cNvPr id="0" name="개체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4183360"/>
                        <a:ext cx="2311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309375"/>
              </p:ext>
            </p:extLst>
          </p:nvPr>
        </p:nvGraphicFramePr>
        <p:xfrm>
          <a:off x="395536" y="5441452"/>
          <a:ext cx="6159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4" name="Equation" r:id="rId10" imgW="6159240" imgH="672840" progId="Equation.DSMT4">
                  <p:embed/>
                </p:oleObj>
              </mc:Choice>
              <mc:Fallback>
                <p:oleObj name="Equation" r:id="rId10" imgW="6159240" imgH="672840" progId="Equation.DSMT4">
                  <p:embed/>
                  <p:pic>
                    <p:nvPicPr>
                      <p:cNvPr id="0" name="개체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441452"/>
                        <a:ext cx="6159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" name="TextBox 256"/>
          <p:cNvSpPr txBox="1"/>
          <p:nvPr/>
        </p:nvSpPr>
        <p:spPr>
          <a:xfrm>
            <a:off x="3707904" y="174359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  j-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boundary,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331912" y="5025272"/>
            <a:ext cx="524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Same procedure can be applied for multilayer stack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3707904" y="2908702"/>
            <a:ext cx="524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Backward-propagation matrix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4067944" y="1052736"/>
            <a:ext cx="453650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boundary conditions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shift</a:t>
            </a:r>
          </a:p>
        </p:txBody>
      </p:sp>
      <p:sp>
        <p:nvSpPr>
          <p:cNvPr id="96" name="오른쪽 화살표 95"/>
          <p:cNvSpPr/>
          <p:nvPr/>
        </p:nvSpPr>
        <p:spPr>
          <a:xfrm>
            <a:off x="6660232" y="5445224"/>
            <a:ext cx="216024" cy="690584"/>
          </a:xfrm>
          <a:prstGeom prst="rightArrow">
            <a:avLst>
              <a:gd name="adj1" fmla="val 64959"/>
              <a:gd name="adj2" fmla="val 50000"/>
            </a:avLst>
          </a:prstGeom>
          <a:solidFill>
            <a:srgbClr val="FF9900"/>
          </a:solidFill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43318"/>
              </p:ext>
            </p:extLst>
          </p:nvPr>
        </p:nvGraphicFramePr>
        <p:xfrm>
          <a:off x="7045325" y="5473700"/>
          <a:ext cx="187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5" name="Equation" r:id="rId12" imgW="1879560" imgH="609480" progId="Equation.DSMT4">
                  <p:embed/>
                </p:oleObj>
              </mc:Choice>
              <mc:Fallback>
                <p:oleObj name="Equation" r:id="rId12" imgW="1879560" imgH="609480" progId="Equation.DSMT4">
                  <p:embed/>
                  <p:pic>
                    <p:nvPicPr>
                      <p:cNvPr id="0" name="개체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325" y="5473700"/>
                        <a:ext cx="1879600" cy="6096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19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3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Contents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878475656"/>
              </p:ext>
            </p:extLst>
          </p:nvPr>
        </p:nvGraphicFramePr>
        <p:xfrm>
          <a:off x="1192156" y="1484784"/>
          <a:ext cx="6759688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타원 7"/>
          <p:cNvSpPr>
            <a:spLocks noChangeAspect="1"/>
          </p:cNvSpPr>
          <p:nvPr/>
        </p:nvSpPr>
        <p:spPr>
          <a:xfrm>
            <a:off x="2188116" y="1512724"/>
            <a:ext cx="576064" cy="57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2188116" y="2328839"/>
            <a:ext cx="576064" cy="57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188116" y="3144954"/>
            <a:ext cx="576064" cy="57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2188116" y="3961070"/>
            <a:ext cx="576064" cy="57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2188116" y="4767942"/>
            <a:ext cx="576064" cy="57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2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3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Distributed Bragg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Reflector (DBR)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251520" y="908720"/>
            <a:ext cx="8640960" cy="51675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DBR</a:t>
            </a:r>
          </a:p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Multilayer structure of pairs of alternating materials with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two different refractive index</a:t>
            </a:r>
          </a:p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 resonance, DBR has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quarter wave optical thickness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at certain design wavelength</a:t>
            </a:r>
          </a:p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/>
              <a:buChar char="è"/>
            </a:pP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/>
              <a:buChar char="è"/>
            </a:pPr>
            <a:endParaRPr lang="en-US" altLang="ko-KR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Matrix for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N+1/2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pairs DBR</a:t>
            </a:r>
          </a:p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/>
              <a:buChar char="è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/>
              <a:buChar char="è"/>
            </a:pP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/>
              <a:buChar char="è"/>
            </a:pP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Reflectance at design wavelength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/>
              <a:buChar char="è"/>
            </a:pP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/>
              <a:buChar char="è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/>
              <a:buChar char="è"/>
            </a:pP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/>
              <a:buChar char="è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/>
              <a:buChar char="è"/>
            </a:pP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(# of pairs) &amp; 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600" b="1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600" b="1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(refractive index ratio),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‘R’</a:t>
            </a:r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converges to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‘1’</a:t>
            </a:r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797661"/>
              </p:ext>
            </p:extLst>
          </p:nvPr>
        </p:nvGraphicFramePr>
        <p:xfrm>
          <a:off x="3594100" y="1930400"/>
          <a:ext cx="1955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8" name="Equation" r:id="rId4" imgW="1955520" imgH="291960" progId="Equation.DSMT4">
                  <p:embed/>
                </p:oleObj>
              </mc:Choice>
              <mc:Fallback>
                <p:oleObj name="Equation" r:id="rId4" imgW="1955520" imgH="291960" progId="Equation.DSMT4">
                  <p:embed/>
                  <p:pic>
                    <p:nvPicPr>
                      <p:cNvPr id="0" name="개체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1930400"/>
                        <a:ext cx="1955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154600"/>
              </p:ext>
            </p:extLst>
          </p:nvPr>
        </p:nvGraphicFramePr>
        <p:xfrm>
          <a:off x="821460" y="2833272"/>
          <a:ext cx="4356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9" name="Equation" r:id="rId6" imgW="4356000" imgH="672840" progId="Equation.DSMT4">
                  <p:embed/>
                </p:oleObj>
              </mc:Choice>
              <mc:Fallback>
                <p:oleObj name="Equation" r:id="rId6" imgW="4356000" imgH="672840" progId="Equation.DSMT4">
                  <p:embed/>
                  <p:pic>
                    <p:nvPicPr>
                      <p:cNvPr id="0" name="개체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460" y="2833272"/>
                        <a:ext cx="4356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95506"/>
              </p:ext>
            </p:extLst>
          </p:nvPr>
        </p:nvGraphicFramePr>
        <p:xfrm>
          <a:off x="821460" y="4090956"/>
          <a:ext cx="3556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0" name="Equation" r:id="rId8" imgW="3555720" imgH="1511280" progId="Equation.DSMT4">
                  <p:embed/>
                </p:oleObj>
              </mc:Choice>
              <mc:Fallback>
                <p:oleObj name="Equation" r:id="rId8" imgW="3555720" imgH="151128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460" y="4090956"/>
                        <a:ext cx="3556000" cy="15113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4932040" y="3553271"/>
            <a:ext cx="4111284" cy="2035969"/>
            <a:chOff x="4932040" y="3553271"/>
            <a:chExt cx="4111284" cy="2035969"/>
          </a:xfrm>
        </p:grpSpPr>
        <p:sp>
          <p:nvSpPr>
            <p:cNvPr id="339" name="직사각형 338"/>
            <p:cNvSpPr/>
            <p:nvPr/>
          </p:nvSpPr>
          <p:spPr>
            <a:xfrm>
              <a:off x="5508064" y="4328516"/>
              <a:ext cx="360000" cy="1260000"/>
            </a:xfrm>
            <a:prstGeom prst="rect">
              <a:avLst/>
            </a:prstGeom>
            <a:pattFill prst="pct4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340" name="직사각형 339"/>
            <p:cNvSpPr/>
            <p:nvPr/>
          </p:nvSpPr>
          <p:spPr>
            <a:xfrm>
              <a:off x="5868064" y="4328516"/>
              <a:ext cx="360000" cy="1260000"/>
            </a:xfrm>
            <a:prstGeom prst="rect">
              <a:avLst/>
            </a:prstGeom>
            <a:pattFill prst="wdUp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/>
            <p:nvPr/>
          </p:nvSpPr>
          <p:spPr>
            <a:xfrm>
              <a:off x="6228064" y="4328516"/>
              <a:ext cx="360000" cy="1260000"/>
            </a:xfrm>
            <a:prstGeom prst="rect">
              <a:avLst/>
            </a:prstGeom>
            <a:pattFill prst="pct4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/>
            <p:cNvSpPr/>
            <p:nvPr/>
          </p:nvSpPr>
          <p:spPr>
            <a:xfrm>
              <a:off x="6588064" y="4328516"/>
              <a:ext cx="360000" cy="1260000"/>
            </a:xfrm>
            <a:prstGeom prst="rect">
              <a:avLst/>
            </a:prstGeom>
            <a:pattFill prst="wdUp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/>
            <p:cNvSpPr/>
            <p:nvPr/>
          </p:nvSpPr>
          <p:spPr>
            <a:xfrm>
              <a:off x="7668284" y="4329240"/>
              <a:ext cx="360000" cy="1260000"/>
            </a:xfrm>
            <a:prstGeom prst="rect">
              <a:avLst/>
            </a:prstGeom>
            <a:pattFill prst="wdUp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8028284" y="4329240"/>
              <a:ext cx="360000" cy="1260000"/>
            </a:xfrm>
            <a:prstGeom prst="rect">
              <a:avLst/>
            </a:prstGeom>
            <a:pattFill prst="pct4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4" name="직선 화살표 연결선 353"/>
            <p:cNvCxnSpPr>
              <a:cxnSpLocks/>
            </p:cNvCxnSpPr>
            <p:nvPr/>
          </p:nvCxnSpPr>
          <p:spPr>
            <a:xfrm>
              <a:off x="4932040" y="4689280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화살표 연결선 357"/>
            <p:cNvCxnSpPr>
              <a:cxnSpLocks/>
            </p:cNvCxnSpPr>
            <p:nvPr/>
          </p:nvCxnSpPr>
          <p:spPr>
            <a:xfrm flipH="1">
              <a:off x="4932040" y="5337352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화살표 연결선 358"/>
            <p:cNvCxnSpPr>
              <a:cxnSpLocks/>
            </p:cNvCxnSpPr>
            <p:nvPr/>
          </p:nvCxnSpPr>
          <p:spPr>
            <a:xfrm>
              <a:off x="8460612" y="4689280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화살표 연결선 359"/>
            <p:cNvCxnSpPr>
              <a:cxnSpLocks/>
            </p:cNvCxnSpPr>
            <p:nvPr/>
          </p:nvCxnSpPr>
          <p:spPr>
            <a:xfrm flipH="1">
              <a:off x="8460612" y="5337352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7018650" y="4730247"/>
              <a:ext cx="21602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l-GR" altLang="ko-KR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ko-KR" alt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4966818" y="4350726"/>
              <a:ext cx="55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ko-KR" sz="16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ko-KR" sz="1600" b="1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ko-KR" altLang="en-US" sz="1600" b="1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4966818" y="4991196"/>
              <a:ext cx="55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ko-KR" sz="16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ko-KR" sz="1600" b="1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ko-KR" altLang="en-US" sz="1600" b="1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8492206" y="4358328"/>
              <a:ext cx="55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ko-KR" sz="16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ko-KR" sz="1600" b="1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ko-KR" altLang="en-US" sz="1600" b="1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8492206" y="4998798"/>
              <a:ext cx="55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ko-KR" sz="16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ko-KR" sz="1600" b="1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ko-KR" altLang="en-US" sz="1600" b="1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직사각형 371"/>
            <p:cNvSpPr/>
            <p:nvPr/>
          </p:nvSpPr>
          <p:spPr>
            <a:xfrm>
              <a:off x="7308284" y="4329240"/>
              <a:ext cx="360000" cy="1260000"/>
            </a:xfrm>
            <a:prstGeom prst="rect">
              <a:avLst/>
            </a:prstGeom>
            <a:pattFill prst="pct4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중괄호 10"/>
            <p:cNvSpPr/>
            <p:nvPr/>
          </p:nvSpPr>
          <p:spPr>
            <a:xfrm rot="16200000">
              <a:off x="5787936" y="3881222"/>
              <a:ext cx="144000" cy="684000"/>
            </a:xfrm>
            <a:prstGeom prst="rightBrace">
              <a:avLst>
                <a:gd name="adj1" fmla="val 38009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7500509" y="3864838"/>
              <a:ext cx="337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오른쪽 중괄호 374"/>
            <p:cNvSpPr/>
            <p:nvPr/>
          </p:nvSpPr>
          <p:spPr>
            <a:xfrm rot="16200000">
              <a:off x="6507589" y="3881222"/>
              <a:ext cx="144000" cy="684000"/>
            </a:xfrm>
            <a:prstGeom prst="rightBrace">
              <a:avLst>
                <a:gd name="adj1" fmla="val 38009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오른쪽 중괄호 375"/>
            <p:cNvSpPr/>
            <p:nvPr/>
          </p:nvSpPr>
          <p:spPr>
            <a:xfrm rot="16200000">
              <a:off x="7597334" y="3881222"/>
              <a:ext cx="144000" cy="684000"/>
            </a:xfrm>
            <a:prstGeom prst="rightBrace">
              <a:avLst>
                <a:gd name="adj1" fmla="val 38009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5700583" y="3864838"/>
              <a:ext cx="337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6428230" y="3864838"/>
              <a:ext cx="337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7018650" y="3813069"/>
              <a:ext cx="21602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l-GR" altLang="ko-KR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ko-KR" alt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5934480" y="3553271"/>
              <a:ext cx="1974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&lt; N+1/2 pairs DBR &gt;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546511" y="4679308"/>
              <a:ext cx="258636" cy="607042"/>
              <a:chOff x="5546511" y="4683500"/>
              <a:chExt cx="258636" cy="60704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5546511" y="4683500"/>
                <a:ext cx="253610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551537" y="5074518"/>
                <a:ext cx="253610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6" name="TextBox 365"/>
            <p:cNvSpPr txBox="1"/>
            <p:nvPr/>
          </p:nvSpPr>
          <p:spPr>
            <a:xfrm>
              <a:off x="5492358" y="4584055"/>
              <a:ext cx="504056" cy="748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altLang="ko-KR" sz="1600" b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ko-KR" sz="1600" b="1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sz="1600" b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ko-KR" alt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921102" y="4679308"/>
              <a:ext cx="258636" cy="607042"/>
              <a:chOff x="5546511" y="4683500"/>
              <a:chExt cx="258636" cy="607042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5546511" y="4683500"/>
                <a:ext cx="253610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551537" y="5074518"/>
                <a:ext cx="253610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7" name="TextBox 366"/>
            <p:cNvSpPr txBox="1"/>
            <p:nvPr/>
          </p:nvSpPr>
          <p:spPr>
            <a:xfrm>
              <a:off x="5868064" y="4584778"/>
              <a:ext cx="504056" cy="748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altLang="ko-KR" sz="1600" b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ko-KR" sz="1600" b="1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sz="1600" b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ko-KR" alt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20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Experimental Setup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624172" y="908720"/>
            <a:ext cx="5895656" cy="444283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THz Time Domain Spectroscopy (THz-TDS) System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4105688" y="5828608"/>
            <a:ext cx="4298184" cy="2646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: fused quartz with 95 µm thickness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5290" y="1569673"/>
            <a:ext cx="7253421" cy="4379607"/>
            <a:chOff x="945290" y="1569673"/>
            <a:chExt cx="7253421" cy="4379607"/>
          </a:xfrm>
        </p:grpSpPr>
        <p:sp>
          <p:nvSpPr>
            <p:cNvPr id="234" name="직사각형 233"/>
            <p:cNvSpPr/>
            <p:nvPr/>
          </p:nvSpPr>
          <p:spPr>
            <a:xfrm>
              <a:off x="5440774" y="3621177"/>
              <a:ext cx="9204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</a:t>
              </a:r>
              <a:endParaRPr lang="ko-KR" altLang="en-US" sz="1100" dirty="0"/>
            </a:p>
          </p:txBody>
        </p:sp>
        <p:cxnSp>
          <p:nvCxnSpPr>
            <p:cNvPr id="228" name="직선 연결선 227"/>
            <p:cNvCxnSpPr/>
            <p:nvPr/>
          </p:nvCxnSpPr>
          <p:spPr>
            <a:xfrm flipV="1">
              <a:off x="7640649" y="4991044"/>
              <a:ext cx="0" cy="144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080262" y="4637504"/>
              <a:ext cx="282" cy="68683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/>
            <p:cNvSpPr/>
            <p:nvPr/>
          </p:nvSpPr>
          <p:spPr>
            <a:xfrm>
              <a:off x="2576544" y="3194306"/>
              <a:ext cx="1008000" cy="14626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ko-K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ko-K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Mechanical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Delay Line</a:t>
              </a:r>
              <a:endParaRPr lang="ko-KR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9" name="그룹 168"/>
            <p:cNvGrpSpPr/>
            <p:nvPr/>
          </p:nvGrpSpPr>
          <p:grpSpPr>
            <a:xfrm rot="10800000">
              <a:off x="5626922" y="4158639"/>
              <a:ext cx="1016338" cy="530650"/>
              <a:chOff x="3203848" y="3036487"/>
              <a:chExt cx="1016338" cy="530650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3203848" y="3279137"/>
                <a:ext cx="504056" cy="28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3262589" y="3036487"/>
                <a:ext cx="957597" cy="485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6" name="그룹 185"/>
            <p:cNvGrpSpPr/>
            <p:nvPr/>
          </p:nvGrpSpPr>
          <p:grpSpPr>
            <a:xfrm>
              <a:off x="6361262" y="4564782"/>
              <a:ext cx="252028" cy="291263"/>
              <a:chOff x="4606366" y="5251114"/>
              <a:chExt cx="252028" cy="291263"/>
            </a:xfrm>
            <a:noFill/>
          </p:grpSpPr>
          <p:sp>
            <p:nvSpPr>
              <p:cNvPr id="181" name="타원 180"/>
              <p:cNvSpPr>
                <a:spLocks noChangeAspect="1"/>
              </p:cNvSpPr>
              <p:nvPr/>
            </p:nvSpPr>
            <p:spPr>
              <a:xfrm>
                <a:off x="4606366" y="5251114"/>
                <a:ext cx="252028" cy="25200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4606366" y="5373216"/>
                <a:ext cx="252028" cy="144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3" name="그룹 182"/>
              <p:cNvGrpSpPr/>
              <p:nvPr/>
            </p:nvGrpSpPr>
            <p:grpSpPr>
              <a:xfrm>
                <a:off x="4652993" y="5524377"/>
                <a:ext cx="158775" cy="18000"/>
                <a:chOff x="4653634" y="5524377"/>
                <a:chExt cx="158775" cy="18000"/>
              </a:xfrm>
              <a:grpFill/>
            </p:grpSpPr>
            <p:sp>
              <p:nvSpPr>
                <p:cNvPr id="184" name="직사각형 183"/>
                <p:cNvSpPr/>
                <p:nvPr/>
              </p:nvSpPr>
              <p:spPr>
                <a:xfrm>
                  <a:off x="4653634" y="5524377"/>
                  <a:ext cx="54000" cy="180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" name="직사각형 184"/>
                <p:cNvSpPr/>
                <p:nvPr/>
              </p:nvSpPr>
              <p:spPr>
                <a:xfrm>
                  <a:off x="4758409" y="5524377"/>
                  <a:ext cx="54000" cy="180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11293" name="Picture 29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16" t="32258" r="58730" b="46085"/>
            <a:stretch/>
          </p:blipFill>
          <p:spPr bwMode="auto">
            <a:xfrm rot="5400000">
              <a:off x="2038744" y="2807152"/>
              <a:ext cx="536065" cy="283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2846263" y="1569673"/>
              <a:ext cx="2232248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Femtosecond Laser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(800 nm, 100 fs, 80 MHz)</a:t>
              </a:r>
              <a:endParaRPr lang="ko-KR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1358758" y="1857705"/>
              <a:ext cx="148750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1358758" y="2739753"/>
              <a:ext cx="864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1353996" y="5682212"/>
              <a:ext cx="5130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V="1">
              <a:off x="1358758" y="1848660"/>
              <a:ext cx="0" cy="38526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 rot="2700000">
              <a:off x="1195802" y="2731804"/>
              <a:ext cx="252000" cy="5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 rot="8100000">
              <a:off x="1195802" y="1802608"/>
              <a:ext cx="252000" cy="5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 rot="2700000">
              <a:off x="1195802" y="5674262"/>
              <a:ext cx="252000" cy="5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 rot="2700000">
              <a:off x="2689696" y="3633067"/>
              <a:ext cx="252000" cy="5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 rot="8100000">
              <a:off x="3158261" y="2682558"/>
              <a:ext cx="252000" cy="5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1" name="직선 연결선 120"/>
            <p:cNvCxnSpPr/>
            <p:nvPr/>
          </p:nvCxnSpPr>
          <p:spPr>
            <a:xfrm flipV="1">
              <a:off x="2846263" y="2739754"/>
              <a:ext cx="0" cy="9091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/>
            <p:cNvSpPr/>
            <p:nvPr/>
          </p:nvSpPr>
          <p:spPr>
            <a:xfrm>
              <a:off x="945290" y="2709442"/>
              <a:ext cx="3978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BS</a:t>
              </a:r>
              <a:endParaRPr lang="ko-KR" altLang="en-US" sz="1200" dirty="0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2846262" y="3648858"/>
              <a:ext cx="468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 rot="8100000">
              <a:off x="3216836" y="3633067"/>
              <a:ext cx="252000" cy="5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0" name="직선 연결선 129"/>
            <p:cNvCxnSpPr/>
            <p:nvPr/>
          </p:nvCxnSpPr>
          <p:spPr>
            <a:xfrm flipV="1">
              <a:off x="2453079" y="3490750"/>
              <a:ext cx="0" cy="90910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2258641" y="2739754"/>
              <a:ext cx="594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직사각형 134"/>
            <p:cNvSpPr/>
            <p:nvPr/>
          </p:nvSpPr>
          <p:spPr>
            <a:xfrm>
              <a:off x="3970710" y="2323932"/>
              <a:ext cx="7136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THz </a:t>
              </a:r>
            </a:p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Emitter</a:t>
              </a:r>
              <a:endParaRPr lang="ko-KR" altLang="en-US" sz="1200" dirty="0"/>
            </a:p>
          </p:txBody>
        </p:sp>
        <p:grpSp>
          <p:nvGrpSpPr>
            <p:cNvPr id="147" name="그룹 146"/>
            <p:cNvGrpSpPr/>
            <p:nvPr/>
          </p:nvGrpSpPr>
          <p:grpSpPr>
            <a:xfrm rot="10800000">
              <a:off x="4365036" y="3108375"/>
              <a:ext cx="1016338" cy="530650"/>
              <a:chOff x="3203848" y="3036487"/>
              <a:chExt cx="1016338" cy="530650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3203848" y="3279137"/>
                <a:ext cx="504056" cy="28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3262589" y="3036487"/>
                <a:ext cx="957597" cy="485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2" name="직사각형 111"/>
            <p:cNvSpPr/>
            <p:nvPr/>
          </p:nvSpPr>
          <p:spPr>
            <a:xfrm rot="2700000">
              <a:off x="3867174" y="2682558"/>
              <a:ext cx="252000" cy="54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5" name="직선 연결선 124"/>
            <p:cNvCxnSpPr/>
            <p:nvPr/>
          </p:nvCxnSpPr>
          <p:spPr>
            <a:xfrm flipV="1">
              <a:off x="3302974" y="2739754"/>
              <a:ext cx="0" cy="9091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3302974" y="2739753"/>
              <a:ext cx="65941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141"/>
            <p:cNvGrpSpPr/>
            <p:nvPr/>
          </p:nvGrpSpPr>
          <p:grpSpPr>
            <a:xfrm>
              <a:off x="3798804" y="2915969"/>
              <a:ext cx="1016338" cy="530650"/>
              <a:chOff x="3203848" y="3036487"/>
              <a:chExt cx="1016338" cy="530650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3203848" y="3279137"/>
                <a:ext cx="504056" cy="28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3262589" y="3036487"/>
                <a:ext cx="957597" cy="485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0" name="이등변 삼각형 139"/>
            <p:cNvSpPr/>
            <p:nvPr/>
          </p:nvSpPr>
          <p:spPr>
            <a:xfrm>
              <a:off x="3817688" y="2729922"/>
              <a:ext cx="288000" cy="641852"/>
            </a:xfrm>
            <a:prstGeom prst="triangle">
              <a:avLst/>
            </a:prstGeom>
            <a:solidFill>
              <a:schemeClr val="tx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3808112" y="3196822"/>
              <a:ext cx="1548000" cy="184783"/>
            </a:xfrm>
            <a:prstGeom prst="rect">
              <a:avLst/>
            </a:prstGeom>
            <a:solidFill>
              <a:schemeClr val="tx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49"/>
            <p:cNvSpPr/>
            <p:nvPr/>
          </p:nvSpPr>
          <p:spPr>
            <a:xfrm flipV="1">
              <a:off x="5080326" y="3146093"/>
              <a:ext cx="288000" cy="641852"/>
            </a:xfrm>
            <a:prstGeom prst="triangle">
              <a:avLst/>
            </a:prstGeom>
            <a:solidFill>
              <a:schemeClr val="tx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3" name="그룹 172"/>
            <p:cNvGrpSpPr/>
            <p:nvPr/>
          </p:nvGrpSpPr>
          <p:grpSpPr>
            <a:xfrm>
              <a:off x="5060690" y="3966233"/>
              <a:ext cx="1016338" cy="530650"/>
              <a:chOff x="3203848" y="3036487"/>
              <a:chExt cx="1016338" cy="530650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3203848" y="3279137"/>
                <a:ext cx="504056" cy="28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타원 177"/>
              <p:cNvSpPr/>
              <p:nvPr/>
            </p:nvSpPr>
            <p:spPr>
              <a:xfrm>
                <a:off x="3262589" y="3036487"/>
                <a:ext cx="957597" cy="485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4" name="이등변 삼각형 173"/>
            <p:cNvSpPr/>
            <p:nvPr/>
          </p:nvSpPr>
          <p:spPr>
            <a:xfrm>
              <a:off x="5079574" y="3780186"/>
              <a:ext cx="288000" cy="641852"/>
            </a:xfrm>
            <a:prstGeom prst="triangle">
              <a:avLst/>
            </a:prstGeom>
            <a:solidFill>
              <a:schemeClr val="tx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069998" y="4247086"/>
              <a:ext cx="1548000" cy="184783"/>
            </a:xfrm>
            <a:prstGeom prst="rect">
              <a:avLst/>
            </a:prstGeom>
            <a:solidFill>
              <a:schemeClr val="tx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이등변 삼각형 175"/>
            <p:cNvSpPr/>
            <p:nvPr/>
          </p:nvSpPr>
          <p:spPr>
            <a:xfrm flipV="1">
              <a:off x="6342212" y="4196357"/>
              <a:ext cx="288000" cy="641852"/>
            </a:xfrm>
            <a:prstGeom prst="triangle">
              <a:avLst/>
            </a:prstGeom>
            <a:solidFill>
              <a:schemeClr val="tx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5618551" y="4588344"/>
              <a:ext cx="8066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THz </a:t>
              </a:r>
            </a:p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Detector</a:t>
              </a:r>
              <a:endParaRPr lang="ko-KR" altLang="en-US" sz="1200" dirty="0"/>
            </a:p>
          </p:txBody>
        </p:sp>
        <p:pic>
          <p:nvPicPr>
            <p:cNvPr id="202" name="그림 20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7" t="25730" r="82281" b="66761"/>
            <a:stretch/>
          </p:blipFill>
          <p:spPr bwMode="auto">
            <a:xfrm>
              <a:off x="1570049" y="2403547"/>
              <a:ext cx="264239" cy="32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직사각형 202"/>
            <p:cNvSpPr/>
            <p:nvPr/>
          </p:nvSpPr>
          <p:spPr>
            <a:xfrm>
              <a:off x="1395834" y="2719358"/>
              <a:ext cx="6126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Pump</a:t>
              </a:r>
            </a:p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beam</a:t>
              </a:r>
              <a:endParaRPr lang="ko-KR" altLang="en-US" sz="1200" dirty="0"/>
            </a:p>
          </p:txBody>
        </p:sp>
        <p:sp>
          <p:nvSpPr>
            <p:cNvPr id="105" name="직사각형 104"/>
            <p:cNvSpPr/>
            <p:nvPr/>
          </p:nvSpPr>
          <p:spPr>
            <a:xfrm rot="2700000">
              <a:off x="2748836" y="2682558"/>
              <a:ext cx="252000" cy="5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429990" y="5672281"/>
              <a:ext cx="12190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Probe beam</a:t>
              </a:r>
              <a:endParaRPr lang="ko-KR" altLang="en-US" sz="1200" dirty="0"/>
            </a:p>
          </p:txBody>
        </p:sp>
        <p:pic>
          <p:nvPicPr>
            <p:cNvPr id="208" name="그림 20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7" t="25730" r="82281" b="66761"/>
            <a:stretch/>
          </p:blipFill>
          <p:spPr bwMode="auto">
            <a:xfrm>
              <a:off x="1570048" y="5324338"/>
              <a:ext cx="264239" cy="32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77" name="자유형 11276"/>
            <p:cNvSpPr/>
            <p:nvPr/>
          </p:nvSpPr>
          <p:spPr>
            <a:xfrm>
              <a:off x="4213188" y="2960321"/>
              <a:ext cx="839401" cy="594999"/>
            </a:xfrm>
            <a:custGeom>
              <a:avLst/>
              <a:gdLst>
                <a:gd name="connsiteX0" fmla="*/ 0 w 4160018"/>
                <a:gd name="connsiteY0" fmla="*/ 2564723 h 4670171"/>
                <a:gd name="connsiteX1" fmla="*/ 713433 w 4160018"/>
                <a:gd name="connsiteY1" fmla="*/ 2564723 h 4670171"/>
                <a:gd name="connsiteX2" fmla="*/ 1537398 w 4160018"/>
                <a:gd name="connsiteY2" fmla="*/ 2564723 h 4670171"/>
                <a:gd name="connsiteX3" fmla="*/ 1868994 w 4160018"/>
                <a:gd name="connsiteY3" fmla="*/ 32538 h 4670171"/>
                <a:gd name="connsiteX4" fmla="*/ 2270928 w 4160018"/>
                <a:gd name="connsiteY4" fmla="*/ 4614586 h 4670171"/>
                <a:gd name="connsiteX5" fmla="*/ 2542233 w 4160018"/>
                <a:gd name="connsiteY5" fmla="*/ 2574771 h 4670171"/>
                <a:gd name="connsiteX6" fmla="*/ 3245618 w 4160018"/>
                <a:gd name="connsiteY6" fmla="*/ 2594868 h 4670171"/>
                <a:gd name="connsiteX7" fmla="*/ 4160018 w 4160018"/>
                <a:gd name="connsiteY7" fmla="*/ 2594868 h 467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0018" h="4670171">
                  <a:moveTo>
                    <a:pt x="0" y="2564723"/>
                  </a:moveTo>
                  <a:lnTo>
                    <a:pt x="713433" y="2564723"/>
                  </a:lnTo>
                  <a:cubicBezTo>
                    <a:pt x="969666" y="2564723"/>
                    <a:pt x="1344804" y="2986754"/>
                    <a:pt x="1537398" y="2564723"/>
                  </a:cubicBezTo>
                  <a:cubicBezTo>
                    <a:pt x="1729992" y="2142692"/>
                    <a:pt x="1746739" y="-309106"/>
                    <a:pt x="1868994" y="32538"/>
                  </a:cubicBezTo>
                  <a:cubicBezTo>
                    <a:pt x="1991249" y="374182"/>
                    <a:pt x="2158722" y="4190881"/>
                    <a:pt x="2270928" y="4614586"/>
                  </a:cubicBezTo>
                  <a:cubicBezTo>
                    <a:pt x="2383135" y="5038292"/>
                    <a:pt x="2379785" y="2911391"/>
                    <a:pt x="2542233" y="2574771"/>
                  </a:cubicBezTo>
                  <a:cubicBezTo>
                    <a:pt x="2704681" y="2238151"/>
                    <a:pt x="2975987" y="2591519"/>
                    <a:pt x="3245618" y="2594868"/>
                  </a:cubicBezTo>
                  <a:cubicBezTo>
                    <a:pt x="3515249" y="2598218"/>
                    <a:pt x="4007618" y="2601567"/>
                    <a:pt x="4160018" y="259486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5" name="직선 연결선 214"/>
            <p:cNvCxnSpPr/>
            <p:nvPr/>
          </p:nvCxnSpPr>
          <p:spPr>
            <a:xfrm flipV="1">
              <a:off x="2292651" y="3196822"/>
              <a:ext cx="0" cy="21275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 flipV="1">
              <a:off x="6425590" y="4847045"/>
              <a:ext cx="0" cy="47729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2292651" y="5324338"/>
              <a:ext cx="52200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직사각형 212"/>
            <p:cNvSpPr/>
            <p:nvPr/>
          </p:nvSpPr>
          <p:spPr>
            <a:xfrm>
              <a:off x="7082587" y="5122848"/>
              <a:ext cx="1116124" cy="3749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Lock-in Amp</a:t>
              </a:r>
              <a:endParaRPr lang="ko-KR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9" name="직선 연결선 188"/>
            <p:cNvCxnSpPr/>
            <p:nvPr/>
          </p:nvCxnSpPr>
          <p:spPr>
            <a:xfrm flipV="1">
              <a:off x="6487276" y="4830884"/>
              <a:ext cx="0" cy="846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88" name="직사각형 11287"/>
            <p:cNvSpPr/>
            <p:nvPr/>
          </p:nvSpPr>
          <p:spPr>
            <a:xfrm>
              <a:off x="3678968" y="2302642"/>
              <a:ext cx="3153887" cy="2845490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5062115" y="3751945"/>
              <a:ext cx="324000" cy="720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90" name="순서도: 연결자 11289"/>
            <p:cNvSpPr/>
            <p:nvPr/>
          </p:nvSpPr>
          <p:spPr>
            <a:xfrm>
              <a:off x="4947242" y="3599340"/>
              <a:ext cx="547560" cy="360000"/>
            </a:xfrm>
            <a:prstGeom prst="flowChartConnector">
              <a:avLst/>
            </a:prstGeom>
            <a:noFill/>
            <a:ln w="1905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5929287" y="2431977"/>
              <a:ext cx="8258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Dry Air</a:t>
              </a:r>
              <a:endParaRPr lang="ko-KR" alt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7082587" y="4660154"/>
              <a:ext cx="1116124" cy="3749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PC</a:t>
              </a:r>
              <a:endParaRPr lang="ko-KR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912788" y="2208001"/>
              <a:ext cx="7922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Optical</a:t>
              </a:r>
            </a:p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chopper</a:t>
              </a:r>
              <a:endParaRPr lang="ko-KR" altLang="en-US" sz="1200" dirty="0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21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1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65795" y="828082"/>
            <a:ext cx="8784976" cy="2736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369" y="855223"/>
            <a:ext cx="3128087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179512" y="3645304"/>
            <a:ext cx="8784976" cy="266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noProof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Refractive Index of Fused Quartz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1818" y="1728030"/>
            <a:ext cx="1741909" cy="936104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 of THz-TDS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8677" y="4509312"/>
            <a:ext cx="1728191" cy="936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Refractive Index of Fused Quartz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1819" y="3156857"/>
            <a:ext cx="1741908" cy="8597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45000">
                <a:schemeClr val="accent3">
                  <a:lumMod val="20000"/>
                  <a:lumOff val="80000"/>
                </a:schemeClr>
              </a:gs>
              <a:gs pos="55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16200000" scaled="1"/>
            <a:tileRect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Numerical Analysis 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(Newton’s Method)</a:t>
            </a:r>
            <a:endParaRPr lang="ko-KR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32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703" y="855223"/>
            <a:ext cx="3128087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34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703" y="3645304"/>
            <a:ext cx="3128087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35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369" y="3645304"/>
            <a:ext cx="3128087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오른쪽 화살표 35"/>
          <p:cNvSpPr/>
          <p:nvPr/>
        </p:nvSpPr>
        <p:spPr>
          <a:xfrm rot="5400000">
            <a:off x="1109358" y="2565204"/>
            <a:ext cx="286829" cy="690584"/>
          </a:xfrm>
          <a:prstGeom prst="rightArrow">
            <a:avLst>
              <a:gd name="adj1" fmla="val 64959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  <a:effectLst>
            <a:glow rad="228600">
              <a:schemeClr val="bg2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5400000">
            <a:off x="1109358" y="3917658"/>
            <a:ext cx="286829" cy="690584"/>
          </a:xfrm>
          <a:prstGeom prst="rightArrow">
            <a:avLst>
              <a:gd name="adj1" fmla="val 64959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  <a:effectLst>
            <a:glow rad="228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48198" y="1225242"/>
            <a:ext cx="133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ko-KR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48199" y="1448846"/>
            <a:ext cx="12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Fused Quartz</a:t>
            </a:r>
            <a:endParaRPr lang="ko-KR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271648" y="1335166"/>
            <a:ext cx="21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271648" y="1558770"/>
            <a:ext cx="21600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51041" y="1230983"/>
            <a:ext cx="133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ko-KR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51042" y="1454587"/>
            <a:ext cx="12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Fused Quartz</a:t>
            </a:r>
            <a:endParaRPr lang="ko-KR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7574491" y="1340907"/>
            <a:ext cx="21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574491" y="1564511"/>
            <a:ext cx="21600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22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2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Considerations for Extraction of  Index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27584" y="1992354"/>
            <a:ext cx="3995099" cy="2657268"/>
            <a:chOff x="827584" y="1988840"/>
            <a:chExt cx="3995099" cy="2657268"/>
          </a:xfrm>
        </p:grpSpPr>
        <p:sp>
          <p:nvSpPr>
            <p:cNvPr id="30" name="직사각형 29"/>
            <p:cNvSpPr/>
            <p:nvPr/>
          </p:nvSpPr>
          <p:spPr>
            <a:xfrm>
              <a:off x="827584" y="1988840"/>
              <a:ext cx="3995098" cy="36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Thin fused quartz thickness </a:t>
              </a:r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(~ 95 µm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27584" y="2795453"/>
              <a:ext cx="3995099" cy="8280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</a:t>
              </a:r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peak of transmitted THz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 is 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overlapped second </a:t>
              </a:r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peak by multiple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reflection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(Can’t separate first peak from measured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signal)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27584" y="4070108"/>
              <a:ext cx="3995099" cy="57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Consider </a:t>
              </a:r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peaks by multiple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reflection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 scan </a:t>
              </a:r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enough time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오른쪽 화살표 39"/>
            <p:cNvSpPr/>
            <p:nvPr/>
          </p:nvSpPr>
          <p:spPr>
            <a:xfrm rot="5400000">
              <a:off x="2681118" y="2226855"/>
              <a:ext cx="288031" cy="690584"/>
            </a:xfrm>
            <a:prstGeom prst="rightArrow">
              <a:avLst>
                <a:gd name="adj1" fmla="val 64959"/>
                <a:gd name="adj2" fmla="val 5000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오른쪽 화살표 40"/>
            <p:cNvSpPr/>
            <p:nvPr/>
          </p:nvSpPr>
          <p:spPr>
            <a:xfrm rot="5400000">
              <a:off x="2681118" y="3501509"/>
              <a:ext cx="288031" cy="690584"/>
            </a:xfrm>
            <a:prstGeom prst="rightArrow">
              <a:avLst>
                <a:gd name="adj1" fmla="val 64959"/>
                <a:gd name="adj2" fmla="val 5000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14683" y="1990240"/>
            <a:ext cx="2901734" cy="2661496"/>
            <a:chOff x="5414683" y="1991640"/>
            <a:chExt cx="2901734" cy="2661496"/>
          </a:xfrm>
        </p:grpSpPr>
        <p:sp>
          <p:nvSpPr>
            <p:cNvPr id="48" name="직사각형 47"/>
            <p:cNvSpPr/>
            <p:nvPr/>
          </p:nvSpPr>
          <p:spPr>
            <a:xfrm>
              <a:off x="5414683" y="2799311"/>
              <a:ext cx="2901734" cy="8301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Refractive index and 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extinction coefficient curves 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 artificial oscillation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423854" y="4077136"/>
              <a:ext cx="2883393" cy="57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thickness which has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minimum magnitude of oscillation 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오른쪽 화살표 50"/>
            <p:cNvSpPr/>
            <p:nvPr/>
          </p:nvSpPr>
          <p:spPr>
            <a:xfrm rot="5400000">
              <a:off x="6721535" y="3508008"/>
              <a:ext cx="288031" cy="690584"/>
            </a:xfrm>
            <a:prstGeom prst="rightArrow">
              <a:avLst>
                <a:gd name="adj1" fmla="val 64959"/>
                <a:gd name="adj2" fmla="val 5000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414683" y="1991640"/>
              <a:ext cx="2901734" cy="36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Error of sample thickness</a:t>
              </a:r>
            </a:p>
          </p:txBody>
        </p:sp>
        <p:sp>
          <p:nvSpPr>
            <p:cNvPr id="53" name="오른쪽 화살표 52"/>
            <p:cNvSpPr/>
            <p:nvPr/>
          </p:nvSpPr>
          <p:spPr>
            <a:xfrm rot="5400000">
              <a:off x="6721535" y="2230184"/>
              <a:ext cx="288031" cy="690584"/>
            </a:xfrm>
            <a:prstGeom prst="rightArrow">
              <a:avLst>
                <a:gd name="adj1" fmla="val 64959"/>
                <a:gd name="adj2" fmla="val 5000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39616" y="1527175"/>
            <a:ext cx="57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①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128" y="1527175"/>
            <a:ext cx="57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②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23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1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640744" y="836062"/>
            <a:ext cx="3895703" cy="26047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640824" y="836062"/>
            <a:ext cx="3895703" cy="26047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Fabrication of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DBR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2432" y="3152139"/>
            <a:ext cx="2952328" cy="28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80000"/>
              </a:lnSpc>
              <a:spcAft>
                <a:spcPts val="1000"/>
              </a:spcAft>
            </a:pPr>
            <a:r>
              <a:rPr lang="en-US" altLang="ko-KR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&lt; Optical Image of DBR 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6049" y="3645024"/>
            <a:ext cx="7911902" cy="24673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DBRs are composed of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 fused quartz layers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 air gaps</a:t>
            </a: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Target resonance freq. is 0.3 THz (optical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thickness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6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ko-KR" sz="16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n</a:t>
            </a:r>
            <a:r>
              <a:rPr lang="en-US" altLang="ko-KR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ko-KR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l-GR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/4 = 250 µm)</a:t>
            </a:r>
            <a:endParaRPr lang="en-US" altLang="ko-KR" sz="1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Fused quartz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  <a:spcAft>
                <a:spcPts val="1000"/>
              </a:spcAft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- Thickness : 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125 ± 5 µm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 - Size : 1 cm X 1.25 cm</a:t>
            </a:r>
          </a:p>
          <a:p>
            <a:pPr>
              <a:lnSpc>
                <a:spcPct val="80000"/>
              </a:lnSpc>
              <a:spcAft>
                <a:spcPts val="1000"/>
              </a:spcAft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- Optically super-polished both sides with &lt; 7 angstroms surface roughness</a:t>
            </a: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air gaps</a:t>
            </a:r>
          </a:p>
          <a:p>
            <a:pPr>
              <a:lnSpc>
                <a:spcPct val="80000"/>
              </a:lnSpc>
              <a:spcAft>
                <a:spcPts val="1000"/>
              </a:spcAft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eflon films were inserted between fused quartz layers and fixed with glue</a:t>
            </a:r>
          </a:p>
          <a:p>
            <a:pPr>
              <a:lnSpc>
                <a:spcPct val="80000"/>
              </a:lnSpc>
              <a:spcAft>
                <a:spcPts val="1000"/>
              </a:spcAft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- Two </a:t>
            </a:r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teflon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films (127 µm ± 10 % thickness tolerance) are used for each air gap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4986512" y="836712"/>
            <a:ext cx="3204326" cy="2171669"/>
            <a:chOff x="4945568" y="836712"/>
            <a:chExt cx="3204326" cy="2171669"/>
          </a:xfrm>
        </p:grpSpPr>
        <p:sp>
          <p:nvSpPr>
            <p:cNvPr id="11" name="TextBox 10"/>
            <p:cNvSpPr txBox="1"/>
            <p:nvPr/>
          </p:nvSpPr>
          <p:spPr>
            <a:xfrm>
              <a:off x="7195894" y="848368"/>
              <a:ext cx="828000" cy="2646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80000"/>
                </a:lnSpc>
                <a:spcAft>
                  <a:spcPts val="1000"/>
                </a:spcAft>
              </a:pP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DBR #2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069894" y="1371998"/>
              <a:ext cx="1080000" cy="163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257.81 µm </a:t>
              </a:r>
              <a:endParaRPr lang="ko-KR" alt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069894" y="1208381"/>
              <a:ext cx="1080000" cy="1636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124.41 µm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069894" y="1699296"/>
              <a:ext cx="1080000" cy="163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263.62 µm</a:t>
              </a:r>
              <a:endParaRPr lang="ko-KR" alt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069894" y="1535679"/>
              <a:ext cx="1080000" cy="1636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126.77 µm</a:t>
              </a:r>
              <a:endPara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069894" y="2026549"/>
              <a:ext cx="1080000" cy="163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257.48 µm</a:t>
              </a:r>
              <a:endParaRPr lang="ko-KR" alt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069894" y="1862932"/>
              <a:ext cx="1080000" cy="1636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125.98 µm</a:t>
              </a:r>
              <a:endPara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069894" y="2353847"/>
              <a:ext cx="1080000" cy="163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255.91 µm</a:t>
              </a:r>
              <a:endParaRPr lang="ko-KR" alt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069894" y="2190230"/>
              <a:ext cx="1080000" cy="1636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127.17 µm</a:t>
              </a:r>
              <a:endPara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069894" y="2681083"/>
              <a:ext cx="1080000" cy="163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257.09 µm</a:t>
              </a:r>
              <a:endParaRPr lang="ko-KR" alt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069894" y="2517466"/>
              <a:ext cx="1080000" cy="1636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127.56 µm</a:t>
              </a:r>
              <a:endPara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069894" y="2844764"/>
              <a:ext cx="1080000" cy="1636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126.77 µm</a:t>
              </a:r>
              <a:endPara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069894" y="1209542"/>
              <a:ext cx="1080000" cy="17988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945568" y="1368048"/>
              <a:ext cx="1080000" cy="163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257.81</a:t>
              </a:r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µm </a:t>
              </a:r>
              <a:endParaRPr lang="ko-KR" alt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945568" y="1204431"/>
              <a:ext cx="1080000" cy="1636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126.77 µm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945568" y="1695346"/>
              <a:ext cx="1080000" cy="163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261.02 µm</a:t>
              </a:r>
              <a:endParaRPr lang="ko-KR" alt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945568" y="1531729"/>
              <a:ext cx="1080000" cy="1636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124.41 µm</a:t>
              </a:r>
              <a:endPara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45568" y="2022599"/>
              <a:ext cx="1080000" cy="163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260.63 µm</a:t>
              </a:r>
              <a:endParaRPr lang="ko-KR" alt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45568" y="1858982"/>
              <a:ext cx="1080000" cy="1636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124.80 µm</a:t>
              </a:r>
              <a:endPara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945568" y="2349897"/>
              <a:ext cx="1080000" cy="163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263.78 µm</a:t>
              </a:r>
              <a:endParaRPr lang="ko-KR" alt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945568" y="2186280"/>
              <a:ext cx="1080000" cy="1636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124.02 µm</a:t>
              </a:r>
              <a:endPara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45568" y="2677133"/>
              <a:ext cx="1080000" cy="163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266.14 µm</a:t>
              </a:r>
              <a:endParaRPr lang="ko-KR" alt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945568" y="2513516"/>
              <a:ext cx="1080000" cy="1636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124.80 µm</a:t>
              </a:r>
              <a:endPara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945568" y="2840814"/>
              <a:ext cx="1080000" cy="1636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124.41 µm</a:t>
              </a:r>
              <a:endParaRPr lang="ko-KR" alt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945568" y="1205592"/>
              <a:ext cx="1080000" cy="17988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071568" y="848368"/>
              <a:ext cx="828000" cy="2646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80000"/>
                </a:lnSpc>
                <a:spcAft>
                  <a:spcPts val="1000"/>
                </a:spcAft>
              </a:pP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DBR #1</a:t>
              </a: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6223731" y="836712"/>
              <a:ext cx="648000" cy="288000"/>
              <a:chOff x="9036496" y="3429000"/>
              <a:chExt cx="720000" cy="3240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9036496" y="3591000"/>
                <a:ext cx="720000" cy="16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Air gap</a:t>
                </a:r>
                <a:endParaRPr lang="ko-KR" alt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9036496" y="3429000"/>
                <a:ext cx="720000" cy="16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Quartz</a:t>
                </a:r>
                <a:endPara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9036496" y="3429000"/>
                <a:ext cx="720000" cy="32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4784840" y="3152139"/>
            <a:ext cx="3663430" cy="28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80000"/>
              </a:lnSpc>
              <a:spcAft>
                <a:spcPts val="1000"/>
              </a:spcAft>
            </a:pPr>
            <a:r>
              <a:rPr lang="en-US" altLang="ko-KR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&lt; Measured thickness of each layer &gt;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4054928" y="1037878"/>
            <a:ext cx="445064" cy="364602"/>
            <a:chOff x="4005768" y="1055177"/>
            <a:chExt cx="445064" cy="364602"/>
          </a:xfrm>
        </p:grpSpPr>
        <p:cxnSp>
          <p:nvCxnSpPr>
            <p:cNvPr id="97" name="직선 화살표 연결선 96"/>
            <p:cNvCxnSpPr>
              <a:cxnSpLocks/>
            </p:cNvCxnSpPr>
            <p:nvPr/>
          </p:nvCxnSpPr>
          <p:spPr>
            <a:xfrm flipV="1">
              <a:off x="4005768" y="1194599"/>
              <a:ext cx="1614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>
              <a:cxnSpLocks/>
            </p:cNvCxnSpPr>
            <p:nvPr/>
          </p:nvCxnSpPr>
          <p:spPr>
            <a:xfrm flipV="1">
              <a:off x="4005768" y="1290189"/>
              <a:ext cx="1614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093041" y="1063473"/>
              <a:ext cx="357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sz="1400" b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en-US" altLang="ko-KR" sz="1400" b="1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0" name="직선 화살표 연결선 99"/>
            <p:cNvCxnSpPr>
              <a:cxnSpLocks/>
            </p:cNvCxnSpPr>
            <p:nvPr/>
          </p:nvCxnSpPr>
          <p:spPr>
            <a:xfrm rot="5400000">
              <a:off x="4021716" y="1354984"/>
              <a:ext cx="129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cxnSpLocks/>
            </p:cNvCxnSpPr>
            <p:nvPr/>
          </p:nvCxnSpPr>
          <p:spPr>
            <a:xfrm rot="5400000" flipH="1">
              <a:off x="4021716" y="1119972"/>
              <a:ext cx="129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4" t="25411" r="33668" b="37295"/>
          <a:stretch/>
        </p:blipFill>
        <p:spPr>
          <a:xfrm>
            <a:off x="910652" y="1044962"/>
            <a:ext cx="3132545" cy="1957449"/>
          </a:xfrm>
          <a:prstGeom prst="rect">
            <a:avLst/>
          </a:prstGeom>
        </p:spPr>
      </p:pic>
      <p:cxnSp>
        <p:nvCxnSpPr>
          <p:cNvPr id="116" name="직선 화살표 연결선 115"/>
          <p:cNvCxnSpPr>
            <a:cxnSpLocks/>
          </p:cNvCxnSpPr>
          <p:nvPr/>
        </p:nvCxnSpPr>
        <p:spPr>
          <a:xfrm flipV="1">
            <a:off x="4055379" y="1919374"/>
            <a:ext cx="16148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cxnSpLocks/>
          </p:cNvCxnSpPr>
          <p:nvPr/>
        </p:nvCxnSpPr>
        <p:spPr>
          <a:xfrm flipV="1">
            <a:off x="4055379" y="2120458"/>
            <a:ext cx="16148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145858" y="1841688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ko-KR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altLang="ko-KR" sz="1400" b="1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직선 화살표 연결선 118"/>
          <p:cNvCxnSpPr>
            <a:cxnSpLocks/>
          </p:cNvCxnSpPr>
          <p:nvPr/>
        </p:nvCxnSpPr>
        <p:spPr>
          <a:xfrm rot="5400000">
            <a:off x="4071327" y="2185253"/>
            <a:ext cx="12959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cxnSpLocks/>
          </p:cNvCxnSpPr>
          <p:nvPr/>
        </p:nvCxnSpPr>
        <p:spPr>
          <a:xfrm rot="5400000" flipH="1">
            <a:off x="4071327" y="1844747"/>
            <a:ext cx="12959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24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1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527336" y="836736"/>
            <a:ext cx="8089329" cy="2953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233858" y="941487"/>
            <a:ext cx="3226574" cy="255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93093" y="941487"/>
            <a:ext cx="3226574" cy="2556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Transmittance of DBRs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37" y="927770"/>
            <a:ext cx="3128087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102" y="928050"/>
            <a:ext cx="3128087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931405" y="1119411"/>
            <a:ext cx="1302453" cy="720080"/>
            <a:chOff x="3845611" y="1197032"/>
            <a:chExt cx="1302453" cy="720080"/>
          </a:xfrm>
        </p:grpSpPr>
        <p:grpSp>
          <p:nvGrpSpPr>
            <p:cNvPr id="3" name="그룹 2"/>
            <p:cNvGrpSpPr/>
            <p:nvPr/>
          </p:nvGrpSpPr>
          <p:grpSpPr>
            <a:xfrm>
              <a:off x="3995936" y="1269040"/>
              <a:ext cx="1095600" cy="632410"/>
              <a:chOff x="3075268" y="4501540"/>
              <a:chExt cx="1095600" cy="63241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270868" y="4501540"/>
                <a:ext cx="90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Experiment</a:t>
                </a:r>
                <a:endPara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270868" y="4887729"/>
                <a:ext cx="8690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Ideal case</a:t>
                </a: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3075268" y="4624650"/>
                <a:ext cx="21600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3075268" y="5010839"/>
                <a:ext cx="216000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3075268" y="4817745"/>
                <a:ext cx="216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3261344" y="4694635"/>
                <a:ext cx="8786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Calculation</a:t>
                </a:r>
                <a:endPara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3845611" y="1197032"/>
              <a:ext cx="1302453" cy="7200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67544" y="5095965"/>
            <a:ext cx="8208912" cy="5652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in </a:t>
            </a:r>
            <a:r>
              <a:rPr lang="en-US" altLang="ko-KR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agreement 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calculations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stop band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Transmittance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altLang="ko-K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almost  same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bet.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non-ideal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Just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resonance frequency is 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shifted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00581" y="3501008"/>
            <a:ext cx="3742839" cy="2893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  <a:spcAft>
                <a:spcPts val="1000"/>
              </a:spcAft>
            </a:pPr>
            <a:r>
              <a:rPr lang="en-US" altLang="ko-KR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&lt; Power Transmittance of DBRs 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74468" y="1142516"/>
            <a:ext cx="1059895" cy="2893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  <a:spcAft>
                <a:spcPts val="1000"/>
              </a:spcAft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DBR #2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33262" y="1142516"/>
            <a:ext cx="1059895" cy="2893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  <a:spcAft>
                <a:spcPts val="1000"/>
              </a:spcAft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DBR #1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30396"/>
              </p:ext>
            </p:extLst>
          </p:nvPr>
        </p:nvGraphicFramePr>
        <p:xfrm>
          <a:off x="1645181" y="3915896"/>
          <a:ext cx="580713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417"/>
                <a:gridCol w="2376361"/>
                <a:gridCol w="2376361"/>
              </a:tblGrid>
              <a:tr h="2666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Min. Transmittance of DBR #1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Min. Transmittance of DBR #2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66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Experiment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0.0008  at 0.287 THz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0.0005  at 0.284 THz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66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Calculation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0.0015  at 0.297 THz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0.0014  at 0.294 THz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972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Ideal case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0.0014</a:t>
                      </a:r>
                      <a:r>
                        <a:rPr lang="en-US" altLang="ko-KR" sz="12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at 0.300 THz</a:t>
                      </a:r>
                      <a:endParaRPr lang="ko-KR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1000">
                          <a:schemeClr val="accent3">
                            <a:lumMod val="20000"/>
                            <a:lumOff val="80000"/>
                          </a:schemeClr>
                        </a:gs>
                        <a:gs pos="49000">
                          <a:schemeClr val="bg2">
                            <a:lumMod val="9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2048666" y="5733256"/>
            <a:ext cx="5046669" cy="39600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DBRs can be used for high reflective mirror in cavity </a:t>
            </a:r>
            <a:endParaRPr lang="ko-KR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25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6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043608" y="836712"/>
            <a:ext cx="7020780" cy="360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3"/>
          <a:stretch/>
        </p:blipFill>
        <p:spPr bwMode="auto">
          <a:xfrm>
            <a:off x="543310" y="692696"/>
            <a:ext cx="7804452" cy="317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Spectral Distribution of Photon DOS in DBRs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2160" y="1308353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Photon DOS of 9</a:t>
            </a:r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.5 pairs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72160" y="1124744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Photon DOS of 5.5 pairs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419872" y="1421364"/>
            <a:ext cx="28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19872" y="1247240"/>
            <a:ext cx="288000" cy="0"/>
          </a:xfrm>
          <a:prstGeom prst="line">
            <a:avLst/>
          </a:prstGeom>
          <a:ln w="28575">
            <a:solidFill>
              <a:srgbClr val="39F62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419872" y="1614459"/>
            <a:ext cx="28800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72160" y="1491963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Photon DOS of </a:t>
            </a:r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13.5 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pairs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72160" y="2032288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Transmittance</a:t>
            </a:r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of 9</a:t>
            </a:r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.5 pairs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72160" y="1848678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Transmittance of 5.5 pairs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419872" y="2155130"/>
            <a:ext cx="288000" cy="0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419872" y="1981006"/>
            <a:ext cx="288000" cy="0"/>
          </a:xfrm>
          <a:prstGeom prst="line">
            <a:avLst/>
          </a:prstGeom>
          <a:ln w="28575">
            <a:solidFill>
              <a:srgbClr val="39F6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419872" y="2348225"/>
            <a:ext cx="288000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72160" y="2215897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Transmittance</a:t>
            </a:r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13.5 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pairs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9572" y="4519901"/>
            <a:ext cx="7704856" cy="8658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peaks in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transmittance &amp; photon DOS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 to each other</a:t>
            </a: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Photon DOS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 edge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of stop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band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 # of pairs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 edge peaks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of photon DOS become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largely &amp; sharply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66409" y="5517232"/>
            <a:ext cx="7411183" cy="706671"/>
            <a:chOff x="871325" y="5157296"/>
            <a:chExt cx="7411183" cy="936000"/>
          </a:xfrm>
        </p:grpSpPr>
        <p:sp>
          <p:nvSpPr>
            <p:cNvPr id="30" name="직사각형 29"/>
            <p:cNvSpPr/>
            <p:nvPr/>
          </p:nvSpPr>
          <p:spPr>
            <a:xfrm>
              <a:off x="5258172" y="5157296"/>
              <a:ext cx="3024336" cy="936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Possibility to</a:t>
              </a:r>
              <a:endPara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a laser </a:t>
              </a:r>
              <a:r>
                <a:rPr lang="en-US" altLang="ko-KR" sz="16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 band edge</a:t>
              </a:r>
            </a:p>
          </p:txBody>
        </p:sp>
        <p:sp>
          <p:nvSpPr>
            <p:cNvPr id="31" name="오른쪽 화살표 30"/>
            <p:cNvSpPr/>
            <p:nvPr/>
          </p:nvSpPr>
          <p:spPr>
            <a:xfrm>
              <a:off x="4801347" y="5280004"/>
              <a:ext cx="286829" cy="690584"/>
            </a:xfrm>
            <a:prstGeom prst="rightArrow">
              <a:avLst>
                <a:gd name="adj1" fmla="val 64959"/>
                <a:gd name="adj2" fmla="val 50000"/>
              </a:avLst>
            </a:prstGeom>
            <a:solidFill>
              <a:srgbClr val="FF9900"/>
            </a:solidFill>
            <a:ln>
              <a:solidFill>
                <a:schemeClr val="bg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71325" y="5157296"/>
              <a:ext cx="1476000" cy="93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Large 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photon DOS</a:t>
              </a: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 band edge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75350" y="5157296"/>
              <a:ext cx="1656000" cy="93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Spontaneous emission rate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오른쪽 화살표 34"/>
            <p:cNvSpPr/>
            <p:nvPr/>
          </p:nvSpPr>
          <p:spPr>
            <a:xfrm>
              <a:off x="2517322" y="5280004"/>
              <a:ext cx="288031" cy="690584"/>
            </a:xfrm>
            <a:prstGeom prst="rightArrow">
              <a:avLst>
                <a:gd name="adj1" fmla="val 64959"/>
                <a:gd name="adj2" fmla="val 50000"/>
              </a:avLst>
            </a:prstGeom>
            <a:solidFill>
              <a:srgbClr val="FFCC00"/>
            </a:solidFill>
            <a:ln>
              <a:solidFill>
                <a:schemeClr val="bg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545674" y="3820358"/>
            <a:ext cx="2052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Frequency [THz]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331640" y="4110168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u="sng" dirty="0" smtClean="0"/>
              <a:t>&lt; Number of pairs dependence of Transmittance &amp; photon DOS&gt;</a:t>
            </a:r>
            <a:endParaRPr lang="ko-KR" altLang="en-US" sz="1600" u="sng" baseline="-25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26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9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직사각형 227"/>
          <p:cNvSpPr/>
          <p:nvPr/>
        </p:nvSpPr>
        <p:spPr>
          <a:xfrm>
            <a:off x="931193" y="903434"/>
            <a:ext cx="7318355" cy="33796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Spatial Distribution of </a:t>
            </a: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E-field</a:t>
            </a:r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 at Band Edge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15914" y="4447893"/>
            <a:ext cx="7312172" cy="5652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freq. band edge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E-field is localized in center of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index layer (Fused Quartz)</a:t>
            </a: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altLang="ko-KR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freq. band edge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E-field is localized in center of</a:t>
            </a:r>
            <a:r>
              <a:rPr lang="en-US" altLang="ko-KR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lang="en-US" altLang="ko-KR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layer </a:t>
            </a:r>
            <a:r>
              <a:rPr lang="en-US" altLang="ko-KR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(Air gap)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01021" y="3615354"/>
            <a:ext cx="97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 [mm]</a:t>
            </a:r>
            <a:endParaRPr lang="ko-KR" altLang="en-US" b="1" dirty="0"/>
          </a:p>
        </p:txBody>
      </p:sp>
      <p:sp>
        <p:nvSpPr>
          <p:cNvPr id="226" name="TextBox 225"/>
          <p:cNvSpPr txBox="1"/>
          <p:nvPr/>
        </p:nvSpPr>
        <p:spPr>
          <a:xfrm>
            <a:off x="1267784" y="3944494"/>
            <a:ext cx="660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u="sng" dirty="0" smtClean="0"/>
              <a:t>&lt; Spatial Distribution of E-field normalized by </a:t>
            </a:r>
            <a:r>
              <a:rPr lang="en-US" altLang="ko-KR" sz="1600" u="sng" dirty="0" err="1" smtClean="0"/>
              <a:t>E</a:t>
            </a:r>
            <a:r>
              <a:rPr lang="en-US" altLang="ko-KR" sz="1600" b="1" u="sng" baseline="-25000" dirty="0" err="1" smtClean="0"/>
              <a:t>in</a:t>
            </a:r>
            <a:r>
              <a:rPr lang="en-US" altLang="ko-KR" sz="1600" u="sng" baseline="-25000" dirty="0" smtClean="0"/>
              <a:t> </a:t>
            </a:r>
            <a:r>
              <a:rPr lang="en-US" altLang="ko-KR" sz="1600" u="sng" dirty="0" smtClean="0"/>
              <a:t>in 13.5 pairs DBR&gt;</a:t>
            </a:r>
            <a:endParaRPr lang="ko-KR" altLang="en-US" sz="1600" u="sng" baseline="-25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389727" y="5229200"/>
            <a:ext cx="6364547" cy="845392"/>
            <a:chOff x="915914" y="5157192"/>
            <a:chExt cx="6364547" cy="950335"/>
          </a:xfrm>
        </p:grpSpPr>
        <p:sp>
          <p:nvSpPr>
            <p:cNvPr id="231" name="직사각형 230"/>
            <p:cNvSpPr/>
            <p:nvPr/>
          </p:nvSpPr>
          <p:spPr>
            <a:xfrm>
              <a:off x="915914" y="5157192"/>
              <a:ext cx="3671683" cy="95033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  <a:spcAft>
                  <a:spcPts val="1000"/>
                </a:spcAft>
              </a:pPr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If </a:t>
              </a:r>
              <a:r>
                <a:rPr lang="en-US" altLang="ko-KR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thin film with gain</a:t>
              </a:r>
              <a:r>
                <a:rPr lang="en-US" altLang="ko-K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is located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</a:p>
            <a:p>
              <a:pPr>
                <a:lnSpc>
                  <a:spcPct val="80000"/>
                </a:lnSpc>
                <a:spcAft>
                  <a:spcPts val="1000"/>
                </a:spcAft>
              </a:pPr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the </a:t>
              </a:r>
              <a:r>
                <a:rPr lang="en-US" altLang="ko-KR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center</a:t>
              </a:r>
              <a:r>
                <a:rPr lang="en-US" altLang="ko-K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 or high </a:t>
              </a:r>
              <a:r>
                <a:rPr lang="en-US" altLang="ko-K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index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  <a:endPara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오른쪽 화살표 231"/>
            <p:cNvSpPr/>
            <p:nvPr/>
          </p:nvSpPr>
          <p:spPr>
            <a:xfrm>
              <a:off x="4732418" y="5211198"/>
              <a:ext cx="346020" cy="842323"/>
            </a:xfrm>
            <a:prstGeom prst="rightArrow">
              <a:avLst>
                <a:gd name="adj1" fmla="val 64959"/>
                <a:gd name="adj2" fmla="val 50000"/>
              </a:avLst>
            </a:prstGeom>
            <a:solidFill>
              <a:srgbClr val="FF9900"/>
            </a:solidFill>
            <a:ln>
              <a:solidFill>
                <a:schemeClr val="bg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5223259" y="5157192"/>
              <a:ext cx="2057202" cy="95033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  <a:spcAft>
                  <a:spcPts val="1000"/>
                </a:spcAft>
              </a:pPr>
              <a:r>
                <a:rPr lang="en-US" altLang="ko-KR" sz="16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Band </a:t>
              </a:r>
              <a:r>
                <a:rPr lang="en-US" altLang="ko-KR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lasing </a:t>
              </a:r>
              <a:endPara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80000"/>
                </a:lnSpc>
                <a:spcAft>
                  <a:spcPts val="1000"/>
                </a:spcAft>
              </a:pPr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for </a:t>
              </a:r>
              <a:r>
                <a:rPr lang="en-US" altLang="ko-K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laser operation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973423" y="966438"/>
            <a:ext cx="7233895" cy="2596530"/>
            <a:chOff x="1096443" y="966438"/>
            <a:chExt cx="7233895" cy="2596530"/>
          </a:xfrm>
        </p:grpSpPr>
        <p:sp>
          <p:nvSpPr>
            <p:cNvPr id="11" name="TextBox 10"/>
            <p:cNvSpPr txBox="1"/>
            <p:nvPr/>
          </p:nvSpPr>
          <p:spPr>
            <a:xfrm>
              <a:off x="7178978" y="2385983"/>
              <a:ext cx="1151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 Freq. </a:t>
              </a:r>
            </a:p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Band Edge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78978" y="1809919"/>
              <a:ext cx="1151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 Freq. </a:t>
              </a:r>
            </a:p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Band Edge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6926690" y="2616815"/>
              <a:ext cx="248056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926690" y="2040751"/>
              <a:ext cx="248056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/>
            <p:cNvGrpSpPr/>
            <p:nvPr/>
          </p:nvGrpSpPr>
          <p:grpSpPr>
            <a:xfrm>
              <a:off x="1781540" y="966438"/>
              <a:ext cx="4964622" cy="288032"/>
              <a:chOff x="1961059" y="900983"/>
              <a:chExt cx="4964622" cy="288032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087059" y="900983"/>
                <a:ext cx="248400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1961059" y="900983"/>
                <a:ext cx="126000" cy="2880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2461459" y="900983"/>
                <a:ext cx="248400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2335459" y="900983"/>
                <a:ext cx="126000" cy="2880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2831096" y="900983"/>
                <a:ext cx="248400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2705096" y="900983"/>
                <a:ext cx="126000" cy="2880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3205496" y="900983"/>
                <a:ext cx="248400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079496" y="900983"/>
                <a:ext cx="126000" cy="2880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3575133" y="900983"/>
                <a:ext cx="248400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3449133" y="900983"/>
                <a:ext cx="126000" cy="2880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3949533" y="900983"/>
                <a:ext cx="248400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3823533" y="900983"/>
                <a:ext cx="126000" cy="2880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319170" y="900983"/>
                <a:ext cx="248400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4193170" y="900983"/>
                <a:ext cx="126000" cy="2880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4693570" y="900983"/>
                <a:ext cx="248400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4567570" y="900983"/>
                <a:ext cx="126000" cy="2880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5063207" y="900983"/>
                <a:ext cx="248400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937207" y="900983"/>
                <a:ext cx="126000" cy="2880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5437607" y="900983"/>
                <a:ext cx="248400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5311607" y="900983"/>
                <a:ext cx="126000" cy="2880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5807244" y="900983"/>
                <a:ext cx="248400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5681244" y="900983"/>
                <a:ext cx="126000" cy="2880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6181644" y="900983"/>
                <a:ext cx="248400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6055644" y="900983"/>
                <a:ext cx="126000" cy="2880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6551281" y="900983"/>
                <a:ext cx="248400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6425281" y="900983"/>
                <a:ext cx="126000" cy="2880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6799681" y="900983"/>
                <a:ext cx="126000" cy="2880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961059" y="900983"/>
                <a:ext cx="4964622" cy="2880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7419" name="Picture 1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8" r="7853" b="12353"/>
            <a:stretch/>
          </p:blipFill>
          <p:spPr bwMode="auto">
            <a:xfrm>
              <a:off x="1470963" y="1124744"/>
              <a:ext cx="5397014" cy="2438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5" name="직사각형 234"/>
            <p:cNvSpPr/>
            <p:nvPr/>
          </p:nvSpPr>
          <p:spPr>
            <a:xfrm>
              <a:off x="6865153" y="1753643"/>
              <a:ext cx="1321169" cy="11323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TextBox 235"/>
            <p:cNvSpPr txBox="1"/>
            <p:nvPr/>
          </p:nvSpPr>
          <p:spPr>
            <a:xfrm rot="-5400000">
              <a:off x="243475" y="2218022"/>
              <a:ext cx="2044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Normalized E-field</a:t>
              </a:r>
              <a:endParaRPr lang="ko-KR" altLang="en-US" sz="1600" b="1" baseline="-25000" dirty="0"/>
            </a:p>
          </p:txBody>
        </p:sp>
      </p:grpSp>
      <p:grpSp>
        <p:nvGrpSpPr>
          <p:cNvPr id="238" name="그룹 237"/>
          <p:cNvGrpSpPr/>
          <p:nvPr/>
        </p:nvGrpSpPr>
        <p:grpSpPr>
          <a:xfrm>
            <a:off x="6761589" y="967043"/>
            <a:ext cx="1291820" cy="288000"/>
            <a:chOff x="8244407" y="2427450"/>
            <a:chExt cx="1291820" cy="288000"/>
          </a:xfrm>
        </p:grpSpPr>
        <p:sp>
          <p:nvSpPr>
            <p:cNvPr id="239" name="직사각형 238"/>
            <p:cNvSpPr/>
            <p:nvPr/>
          </p:nvSpPr>
          <p:spPr>
            <a:xfrm>
              <a:off x="8888227" y="2427450"/>
              <a:ext cx="648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Air gap</a:t>
              </a:r>
              <a:endParaRPr lang="ko-KR" alt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8244408" y="2427450"/>
              <a:ext cx="6480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Quartz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8244407" y="2427450"/>
              <a:ext cx="1291819" cy="287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27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9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Cavity </a:t>
            </a: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28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2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Planar </a:t>
            </a:r>
            <a:r>
              <a:rPr kumimoji="0" lang="en-US" altLang="ko-KR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Microcavity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1520" y="908720"/>
            <a:ext cx="8496944" cy="21667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Transmittance at design frequency </a:t>
            </a:r>
            <a:endParaRPr lang="en-US" altLang="ko-KR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endParaRPr lang="en-US" altLang="ko-KR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endParaRPr lang="en-US" altLang="ko-KR" sz="1200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endParaRPr lang="en-US" altLang="ko-K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endParaRPr lang="en-US" altLang="ko-KR" sz="1200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Resonance condition</a:t>
            </a:r>
          </a:p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 constructive interference,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phase shift</a:t>
            </a:r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must be a</a:t>
            </a:r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multiple of 2</a:t>
            </a:r>
            <a:r>
              <a:rPr lang="el-GR" altLang="ko-KR" sz="1600" b="1" dirty="0" smtClean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π</a:t>
            </a:r>
            <a:r>
              <a:rPr lang="en-US" altLang="ko-KR" sz="1600" dirty="0" smtClean="0">
                <a:latin typeface="+mj-ea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 </a:t>
            </a:r>
          </a:p>
        </p:txBody>
      </p:sp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452185"/>
              </p:ext>
            </p:extLst>
          </p:nvPr>
        </p:nvGraphicFramePr>
        <p:xfrm>
          <a:off x="7378064" y="2773204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8" name="Equation" r:id="rId4" imgW="1091880" imgH="228600" progId="Equation.DSMT4">
                  <p:embed/>
                </p:oleObj>
              </mc:Choice>
              <mc:Fallback>
                <p:oleObj name="Equation" r:id="rId4" imgW="1091880" imgH="228600" progId="Equation.DSMT4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064" y="2773204"/>
                        <a:ext cx="1092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5993051" y="3162844"/>
            <a:ext cx="2145952" cy="936000"/>
            <a:chOff x="5993051" y="2814121"/>
            <a:chExt cx="2145952" cy="93600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5993051" y="2814121"/>
              <a:ext cx="2145952" cy="936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6061586" y="2823971"/>
              <a:ext cx="1963999" cy="915791"/>
              <a:chOff x="6117007" y="2801043"/>
              <a:chExt cx="1963999" cy="915791"/>
            </a:xfrm>
          </p:grpSpPr>
          <p:graphicFrame>
            <p:nvGraphicFramePr>
              <p:cNvPr id="25" name="개체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6193421"/>
                  </p:ext>
                </p:extLst>
              </p:nvPr>
            </p:nvGraphicFramePr>
            <p:xfrm>
              <a:off x="6543534" y="3094534"/>
              <a:ext cx="1155700" cy="622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49" name="Equation" r:id="rId6" imgW="1155600" imgH="622080" progId="Equation.DSMT4">
                      <p:embed/>
                    </p:oleObj>
                  </mc:Choice>
                  <mc:Fallback>
                    <p:oleObj name="Equation" r:id="rId6" imgW="1155600" imgH="622080" progId="Equation.DSMT4">
                      <p:embed/>
                      <p:pic>
                        <p:nvPicPr>
                          <p:cNvPr id="0" name="개체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43534" y="3094534"/>
                            <a:ext cx="1155700" cy="622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직사각형 26"/>
              <p:cNvSpPr/>
              <p:nvPr/>
            </p:nvSpPr>
            <p:spPr>
              <a:xfrm>
                <a:off x="6117007" y="2801043"/>
                <a:ext cx="19639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u="sng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Free spectral </a:t>
                </a:r>
                <a:r>
                  <a:rPr lang="en-US" altLang="ko-KR" sz="1600" u="sng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range</a:t>
                </a:r>
                <a:endParaRPr lang="ko-KR" altLang="en-US" sz="1600" u="sng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41" name="그룹 40"/>
          <p:cNvGrpSpPr>
            <a:grpSpLocks noChangeAspect="1"/>
          </p:cNvGrpSpPr>
          <p:nvPr/>
        </p:nvGrpSpPr>
        <p:grpSpPr>
          <a:xfrm>
            <a:off x="4932040" y="4173840"/>
            <a:ext cx="3317277" cy="1980000"/>
            <a:chOff x="2516284" y="3688373"/>
            <a:chExt cx="3686145" cy="2206984"/>
          </a:xfrm>
        </p:grpSpPr>
        <p:grpSp>
          <p:nvGrpSpPr>
            <p:cNvPr id="45" name="그룹 44"/>
            <p:cNvGrpSpPr/>
            <p:nvPr/>
          </p:nvGrpSpPr>
          <p:grpSpPr>
            <a:xfrm>
              <a:off x="2516284" y="3777426"/>
              <a:ext cx="3686145" cy="2117931"/>
              <a:chOff x="2516284" y="3777426"/>
              <a:chExt cx="3686145" cy="2117931"/>
            </a:xfrm>
          </p:grpSpPr>
          <p:grpSp>
            <p:nvGrpSpPr>
              <p:cNvPr id="60" name="그룹 59"/>
              <p:cNvGrpSpPr/>
              <p:nvPr/>
            </p:nvGrpSpPr>
            <p:grpSpPr>
              <a:xfrm>
                <a:off x="2856508" y="4128934"/>
                <a:ext cx="673388" cy="1378025"/>
                <a:chOff x="5942819" y="1700808"/>
                <a:chExt cx="1491570" cy="2164945"/>
              </a:xfrm>
            </p:grpSpPr>
            <p:sp>
              <p:nvSpPr>
                <p:cNvPr id="94" name="자유형 93"/>
                <p:cNvSpPr/>
                <p:nvPr/>
              </p:nvSpPr>
              <p:spPr>
                <a:xfrm>
                  <a:off x="6318172" y="1700808"/>
                  <a:ext cx="745118" cy="2164111"/>
                </a:xfrm>
                <a:custGeom>
                  <a:avLst/>
                  <a:gdLst>
                    <a:gd name="connsiteX0" fmla="*/ 0 w 2164080"/>
                    <a:gd name="connsiteY0" fmla="*/ 2164111 h 2164111"/>
                    <a:gd name="connsiteX1" fmla="*/ 701040 w 2164080"/>
                    <a:gd name="connsiteY1" fmla="*/ 1729771 h 2164111"/>
                    <a:gd name="connsiteX2" fmla="*/ 1074420 w 2164080"/>
                    <a:gd name="connsiteY2" fmla="*/ 31 h 2164111"/>
                    <a:gd name="connsiteX3" fmla="*/ 1463040 w 2164080"/>
                    <a:gd name="connsiteY3" fmla="*/ 1775491 h 2164111"/>
                    <a:gd name="connsiteX4" fmla="*/ 2164080 w 2164080"/>
                    <a:gd name="connsiteY4" fmla="*/ 2164111 h 2164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4080" h="2164111">
                      <a:moveTo>
                        <a:pt x="0" y="2164111"/>
                      </a:moveTo>
                      <a:cubicBezTo>
                        <a:pt x="260985" y="2127281"/>
                        <a:pt x="521970" y="2090451"/>
                        <a:pt x="701040" y="1729771"/>
                      </a:cubicBezTo>
                      <a:cubicBezTo>
                        <a:pt x="880110" y="1369091"/>
                        <a:pt x="947420" y="-7589"/>
                        <a:pt x="1074420" y="31"/>
                      </a:cubicBezTo>
                      <a:cubicBezTo>
                        <a:pt x="1201420" y="7651"/>
                        <a:pt x="1281430" y="1414811"/>
                        <a:pt x="1463040" y="1775491"/>
                      </a:cubicBezTo>
                      <a:cubicBezTo>
                        <a:pt x="1644650" y="2136171"/>
                        <a:pt x="1904365" y="2150141"/>
                        <a:pt x="2164080" y="216411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5" name="직선 연결선 94"/>
                <p:cNvCxnSpPr/>
                <p:nvPr/>
              </p:nvCxnSpPr>
              <p:spPr>
                <a:xfrm>
                  <a:off x="7055434" y="3865753"/>
                  <a:ext cx="3789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/>
                <p:cNvCxnSpPr/>
                <p:nvPr/>
              </p:nvCxnSpPr>
              <p:spPr>
                <a:xfrm>
                  <a:off x="5942819" y="3865753"/>
                  <a:ext cx="3789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그룹 60"/>
              <p:cNvGrpSpPr/>
              <p:nvPr/>
            </p:nvGrpSpPr>
            <p:grpSpPr>
              <a:xfrm>
                <a:off x="3517196" y="4128403"/>
                <a:ext cx="673388" cy="1378025"/>
                <a:chOff x="5942819" y="1700808"/>
                <a:chExt cx="1491570" cy="2164945"/>
              </a:xfrm>
            </p:grpSpPr>
            <p:sp>
              <p:nvSpPr>
                <p:cNvPr id="91" name="자유형 90"/>
                <p:cNvSpPr/>
                <p:nvPr/>
              </p:nvSpPr>
              <p:spPr>
                <a:xfrm>
                  <a:off x="6318172" y="1700808"/>
                  <a:ext cx="745118" cy="2164111"/>
                </a:xfrm>
                <a:custGeom>
                  <a:avLst/>
                  <a:gdLst>
                    <a:gd name="connsiteX0" fmla="*/ 0 w 2164080"/>
                    <a:gd name="connsiteY0" fmla="*/ 2164111 h 2164111"/>
                    <a:gd name="connsiteX1" fmla="*/ 701040 w 2164080"/>
                    <a:gd name="connsiteY1" fmla="*/ 1729771 h 2164111"/>
                    <a:gd name="connsiteX2" fmla="*/ 1074420 w 2164080"/>
                    <a:gd name="connsiteY2" fmla="*/ 31 h 2164111"/>
                    <a:gd name="connsiteX3" fmla="*/ 1463040 w 2164080"/>
                    <a:gd name="connsiteY3" fmla="*/ 1775491 h 2164111"/>
                    <a:gd name="connsiteX4" fmla="*/ 2164080 w 2164080"/>
                    <a:gd name="connsiteY4" fmla="*/ 2164111 h 2164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4080" h="2164111">
                      <a:moveTo>
                        <a:pt x="0" y="2164111"/>
                      </a:moveTo>
                      <a:cubicBezTo>
                        <a:pt x="260985" y="2127281"/>
                        <a:pt x="521970" y="2090451"/>
                        <a:pt x="701040" y="1729771"/>
                      </a:cubicBezTo>
                      <a:cubicBezTo>
                        <a:pt x="880110" y="1369091"/>
                        <a:pt x="947420" y="-7589"/>
                        <a:pt x="1074420" y="31"/>
                      </a:cubicBezTo>
                      <a:cubicBezTo>
                        <a:pt x="1201420" y="7651"/>
                        <a:pt x="1281430" y="1414811"/>
                        <a:pt x="1463040" y="1775491"/>
                      </a:cubicBezTo>
                      <a:cubicBezTo>
                        <a:pt x="1644650" y="2136171"/>
                        <a:pt x="1904365" y="2150141"/>
                        <a:pt x="2164080" y="216411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2" name="직선 연결선 91"/>
                <p:cNvCxnSpPr/>
                <p:nvPr/>
              </p:nvCxnSpPr>
              <p:spPr>
                <a:xfrm>
                  <a:off x="7055434" y="3865753"/>
                  <a:ext cx="3789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>
                  <a:off x="5942819" y="3865753"/>
                  <a:ext cx="3789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그룹 61"/>
              <p:cNvGrpSpPr/>
              <p:nvPr/>
            </p:nvGrpSpPr>
            <p:grpSpPr>
              <a:xfrm>
                <a:off x="4179653" y="4128403"/>
                <a:ext cx="673388" cy="1378025"/>
                <a:chOff x="5942819" y="1700808"/>
                <a:chExt cx="1491570" cy="2164945"/>
              </a:xfrm>
            </p:grpSpPr>
            <p:sp>
              <p:nvSpPr>
                <p:cNvPr id="88" name="자유형 87"/>
                <p:cNvSpPr/>
                <p:nvPr/>
              </p:nvSpPr>
              <p:spPr>
                <a:xfrm>
                  <a:off x="6318172" y="1700808"/>
                  <a:ext cx="745118" cy="2164111"/>
                </a:xfrm>
                <a:custGeom>
                  <a:avLst/>
                  <a:gdLst>
                    <a:gd name="connsiteX0" fmla="*/ 0 w 2164080"/>
                    <a:gd name="connsiteY0" fmla="*/ 2164111 h 2164111"/>
                    <a:gd name="connsiteX1" fmla="*/ 701040 w 2164080"/>
                    <a:gd name="connsiteY1" fmla="*/ 1729771 h 2164111"/>
                    <a:gd name="connsiteX2" fmla="*/ 1074420 w 2164080"/>
                    <a:gd name="connsiteY2" fmla="*/ 31 h 2164111"/>
                    <a:gd name="connsiteX3" fmla="*/ 1463040 w 2164080"/>
                    <a:gd name="connsiteY3" fmla="*/ 1775491 h 2164111"/>
                    <a:gd name="connsiteX4" fmla="*/ 2164080 w 2164080"/>
                    <a:gd name="connsiteY4" fmla="*/ 2164111 h 2164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4080" h="2164111">
                      <a:moveTo>
                        <a:pt x="0" y="2164111"/>
                      </a:moveTo>
                      <a:cubicBezTo>
                        <a:pt x="260985" y="2127281"/>
                        <a:pt x="521970" y="2090451"/>
                        <a:pt x="701040" y="1729771"/>
                      </a:cubicBezTo>
                      <a:cubicBezTo>
                        <a:pt x="880110" y="1369091"/>
                        <a:pt x="947420" y="-7589"/>
                        <a:pt x="1074420" y="31"/>
                      </a:cubicBezTo>
                      <a:cubicBezTo>
                        <a:pt x="1201420" y="7651"/>
                        <a:pt x="1281430" y="1414811"/>
                        <a:pt x="1463040" y="1775491"/>
                      </a:cubicBezTo>
                      <a:cubicBezTo>
                        <a:pt x="1644650" y="2136171"/>
                        <a:pt x="1904365" y="2150141"/>
                        <a:pt x="2164080" y="216411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9" name="직선 연결선 88"/>
                <p:cNvCxnSpPr/>
                <p:nvPr/>
              </p:nvCxnSpPr>
              <p:spPr>
                <a:xfrm>
                  <a:off x="7055434" y="3865753"/>
                  <a:ext cx="3789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>
                  <a:off x="5942819" y="3865753"/>
                  <a:ext cx="3789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그룹 62"/>
              <p:cNvGrpSpPr/>
              <p:nvPr/>
            </p:nvGrpSpPr>
            <p:grpSpPr>
              <a:xfrm>
                <a:off x="4840341" y="4127872"/>
                <a:ext cx="673388" cy="1378025"/>
                <a:chOff x="5942819" y="1700808"/>
                <a:chExt cx="1491570" cy="2164945"/>
              </a:xfrm>
            </p:grpSpPr>
            <p:sp>
              <p:nvSpPr>
                <p:cNvPr id="85" name="자유형 84"/>
                <p:cNvSpPr/>
                <p:nvPr/>
              </p:nvSpPr>
              <p:spPr>
                <a:xfrm>
                  <a:off x="6318172" y="1700808"/>
                  <a:ext cx="745118" cy="2164111"/>
                </a:xfrm>
                <a:custGeom>
                  <a:avLst/>
                  <a:gdLst>
                    <a:gd name="connsiteX0" fmla="*/ 0 w 2164080"/>
                    <a:gd name="connsiteY0" fmla="*/ 2164111 h 2164111"/>
                    <a:gd name="connsiteX1" fmla="*/ 701040 w 2164080"/>
                    <a:gd name="connsiteY1" fmla="*/ 1729771 h 2164111"/>
                    <a:gd name="connsiteX2" fmla="*/ 1074420 w 2164080"/>
                    <a:gd name="connsiteY2" fmla="*/ 31 h 2164111"/>
                    <a:gd name="connsiteX3" fmla="*/ 1463040 w 2164080"/>
                    <a:gd name="connsiteY3" fmla="*/ 1775491 h 2164111"/>
                    <a:gd name="connsiteX4" fmla="*/ 2164080 w 2164080"/>
                    <a:gd name="connsiteY4" fmla="*/ 2164111 h 2164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4080" h="2164111">
                      <a:moveTo>
                        <a:pt x="0" y="2164111"/>
                      </a:moveTo>
                      <a:cubicBezTo>
                        <a:pt x="260985" y="2127281"/>
                        <a:pt x="521970" y="2090451"/>
                        <a:pt x="701040" y="1729771"/>
                      </a:cubicBezTo>
                      <a:cubicBezTo>
                        <a:pt x="880110" y="1369091"/>
                        <a:pt x="947420" y="-7589"/>
                        <a:pt x="1074420" y="31"/>
                      </a:cubicBezTo>
                      <a:cubicBezTo>
                        <a:pt x="1201420" y="7651"/>
                        <a:pt x="1281430" y="1414811"/>
                        <a:pt x="1463040" y="1775491"/>
                      </a:cubicBezTo>
                      <a:cubicBezTo>
                        <a:pt x="1644650" y="2136171"/>
                        <a:pt x="1904365" y="2150141"/>
                        <a:pt x="2164080" y="216411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6" name="직선 연결선 85"/>
                <p:cNvCxnSpPr/>
                <p:nvPr/>
              </p:nvCxnSpPr>
              <p:spPr>
                <a:xfrm>
                  <a:off x="7055434" y="3865753"/>
                  <a:ext cx="3789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>
                  <a:off x="5942819" y="3865753"/>
                  <a:ext cx="3789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직선 화살표 연결선 66"/>
              <p:cNvCxnSpPr/>
              <p:nvPr/>
            </p:nvCxnSpPr>
            <p:spPr>
              <a:xfrm>
                <a:off x="2844030" y="5553248"/>
                <a:ext cx="3132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/>
              <p:cNvCxnSpPr/>
              <p:nvPr/>
            </p:nvCxnSpPr>
            <p:spPr>
              <a:xfrm flipV="1">
                <a:off x="2844030" y="3861048"/>
                <a:ext cx="0" cy="16913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2516284" y="3777426"/>
                <a:ext cx="2755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ko-KR" altLang="en-US" sz="1600" b="1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926870" y="5383103"/>
                <a:ext cx="2755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ko-KR" altLang="en-US" sz="1600" b="1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970382" y="5587580"/>
                <a:ext cx="4475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ko-KR" sz="1400" b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m-1</a:t>
                </a:r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 flipV="1">
                <a:off x="3194162" y="5481248"/>
                <a:ext cx="0" cy="144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flipV="1">
                <a:off x="3858444" y="5481248"/>
                <a:ext cx="0" cy="144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V="1">
                <a:off x="4517307" y="5481248"/>
                <a:ext cx="0" cy="144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V="1">
                <a:off x="5177995" y="5481248"/>
                <a:ext cx="0" cy="144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3681728" y="5587580"/>
                <a:ext cx="340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ko-KR" sz="1400" b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75841" y="5587580"/>
                <a:ext cx="478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ko-KR" sz="1400" b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m+1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938987" y="5587580"/>
                <a:ext cx="478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ko-KR" sz="1400" b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m+2</a:t>
                </a:r>
              </a:p>
            </p:txBody>
          </p:sp>
        </p:grpSp>
        <p:cxnSp>
          <p:nvCxnSpPr>
            <p:cNvPr id="46" name="직선 화살표 연결선 45"/>
            <p:cNvCxnSpPr>
              <a:cxnSpLocks/>
            </p:cNvCxnSpPr>
            <p:nvPr/>
          </p:nvCxnSpPr>
          <p:spPr>
            <a:xfrm>
              <a:off x="3863635" y="4005064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cxnSpLocks/>
            </p:cNvCxnSpPr>
            <p:nvPr/>
          </p:nvCxnSpPr>
          <p:spPr>
            <a:xfrm rot="5400000" flipV="1">
              <a:off x="3763803" y="4005064"/>
              <a:ext cx="1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cxnSpLocks/>
            </p:cNvCxnSpPr>
            <p:nvPr/>
          </p:nvCxnSpPr>
          <p:spPr>
            <a:xfrm rot="5400000" flipV="1">
              <a:off x="4429656" y="4005064"/>
              <a:ext cx="1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918713" y="3688373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FSR</a:t>
              </a:r>
            </a:p>
          </p:txBody>
        </p:sp>
        <p:cxnSp>
          <p:nvCxnSpPr>
            <p:cNvPr id="57" name="직선 화살표 연결선 56"/>
            <p:cNvCxnSpPr>
              <a:cxnSpLocks/>
            </p:cNvCxnSpPr>
            <p:nvPr/>
          </p:nvCxnSpPr>
          <p:spPr>
            <a:xfrm>
              <a:off x="4562168" y="4826982"/>
              <a:ext cx="14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cxnSpLocks/>
            </p:cNvCxnSpPr>
            <p:nvPr/>
          </p:nvCxnSpPr>
          <p:spPr>
            <a:xfrm flipH="1">
              <a:off x="4328198" y="4826982"/>
              <a:ext cx="14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624344" y="4662730"/>
              <a:ext cx="354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l-GR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Δ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036501"/>
              </p:ext>
            </p:extLst>
          </p:nvPr>
        </p:nvGraphicFramePr>
        <p:xfrm>
          <a:off x="3251200" y="1289090"/>
          <a:ext cx="2641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0" name="Equation" r:id="rId8" imgW="2641320" imgH="660240" progId="Equation.DSMT4">
                  <p:embed/>
                </p:oleObj>
              </mc:Choice>
              <mc:Fallback>
                <p:oleObj name="Equation" r:id="rId8" imgW="2641320" imgH="660240" progId="Equation.DSMT4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1289090"/>
                        <a:ext cx="2641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331640" y="4227862"/>
            <a:ext cx="2808312" cy="1871956"/>
            <a:chOff x="1331640" y="4227862"/>
            <a:chExt cx="2808312" cy="1871956"/>
          </a:xfrm>
        </p:grpSpPr>
        <p:sp>
          <p:nvSpPr>
            <p:cNvPr id="80" name="직사각형 79"/>
            <p:cNvSpPr/>
            <p:nvPr/>
          </p:nvSpPr>
          <p:spPr>
            <a:xfrm>
              <a:off x="1995619" y="4536383"/>
              <a:ext cx="1584217" cy="12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635620" y="4536383"/>
              <a:ext cx="360000" cy="1260000"/>
            </a:xfrm>
            <a:prstGeom prst="rect">
              <a:avLst/>
            </a:prstGeom>
            <a:pattFill prst="narVert">
              <a:fgClr>
                <a:schemeClr val="tx2">
                  <a:lumMod val="60000"/>
                  <a:lumOff val="40000"/>
                </a:schemeClr>
              </a:fgClr>
              <a:bgClr>
                <a:schemeClr val="bg1">
                  <a:lumMod val="75000"/>
                </a:schemeClr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579836" y="4536383"/>
              <a:ext cx="360000" cy="1260000"/>
            </a:xfrm>
            <a:prstGeom prst="rect">
              <a:avLst/>
            </a:prstGeom>
            <a:pattFill prst="narVert">
              <a:fgClr>
                <a:schemeClr val="tx2">
                  <a:lumMod val="60000"/>
                  <a:lumOff val="40000"/>
                </a:schemeClr>
              </a:fgClr>
              <a:bgClr>
                <a:schemeClr val="bg1">
                  <a:lumMod val="75000"/>
                </a:schemeClr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34" name="직선 화살표 연결선 33"/>
            <p:cNvCxnSpPr>
              <a:cxnSpLocks/>
            </p:cNvCxnSpPr>
            <p:nvPr/>
          </p:nvCxnSpPr>
          <p:spPr>
            <a:xfrm>
              <a:off x="1995620" y="5923272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cxnSpLocks/>
            </p:cNvCxnSpPr>
            <p:nvPr/>
          </p:nvCxnSpPr>
          <p:spPr>
            <a:xfrm rot="5400000" flipV="1">
              <a:off x="1905620" y="5923272"/>
              <a:ext cx="1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cxnSpLocks/>
            </p:cNvCxnSpPr>
            <p:nvPr/>
          </p:nvCxnSpPr>
          <p:spPr>
            <a:xfrm flipH="1">
              <a:off x="2931836" y="5923272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cxnSpLocks/>
            </p:cNvCxnSpPr>
            <p:nvPr/>
          </p:nvCxnSpPr>
          <p:spPr>
            <a:xfrm rot="5400000" flipV="1">
              <a:off x="3489836" y="5923272"/>
              <a:ext cx="1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656277" y="5761264"/>
              <a:ext cx="275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ko-KR" altLang="en-US" sz="1600" b="1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직선 화살표 연결선 43"/>
            <p:cNvCxnSpPr>
              <a:cxnSpLocks/>
            </p:cNvCxnSpPr>
            <p:nvPr/>
          </p:nvCxnSpPr>
          <p:spPr>
            <a:xfrm flipH="1">
              <a:off x="2142778" y="5599164"/>
              <a:ext cx="4320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cxnSpLocks/>
            </p:cNvCxnSpPr>
            <p:nvPr/>
          </p:nvCxnSpPr>
          <p:spPr>
            <a:xfrm flipH="1">
              <a:off x="1331640" y="5599164"/>
              <a:ext cx="2808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/>
            <p:cNvGrpSpPr/>
            <p:nvPr/>
          </p:nvGrpSpPr>
          <p:grpSpPr>
            <a:xfrm>
              <a:off x="1435503" y="4951092"/>
              <a:ext cx="2033206" cy="0"/>
              <a:chOff x="3477670" y="4002869"/>
              <a:chExt cx="2033206" cy="0"/>
            </a:xfrm>
          </p:grpSpPr>
          <p:cxnSp>
            <p:nvCxnSpPr>
              <p:cNvPr id="42" name="직선 화살표 연결선 41"/>
              <p:cNvCxnSpPr>
                <a:cxnSpLocks/>
              </p:cNvCxnSpPr>
              <p:nvPr/>
            </p:nvCxnSpPr>
            <p:spPr>
              <a:xfrm flipH="1">
                <a:off x="3477670" y="4002869"/>
                <a:ext cx="203320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/>
              <p:cNvCxnSpPr>
                <a:cxnSpLocks/>
              </p:cNvCxnSpPr>
              <p:nvPr/>
            </p:nvCxnSpPr>
            <p:spPr>
              <a:xfrm>
                <a:off x="4740230" y="4002869"/>
                <a:ext cx="68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1435503" y="5383165"/>
              <a:ext cx="2033207" cy="0"/>
              <a:chOff x="3477670" y="4403303"/>
              <a:chExt cx="2033207" cy="0"/>
            </a:xfrm>
          </p:grpSpPr>
          <p:cxnSp>
            <p:nvCxnSpPr>
              <p:cNvPr id="48" name="직선 화살표 연결선 47"/>
              <p:cNvCxnSpPr>
                <a:cxnSpLocks/>
              </p:cNvCxnSpPr>
              <p:nvPr/>
            </p:nvCxnSpPr>
            <p:spPr>
              <a:xfrm flipH="1">
                <a:off x="3477670" y="4403303"/>
                <a:ext cx="203320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>
                <a:cxnSpLocks/>
              </p:cNvCxnSpPr>
              <p:nvPr/>
            </p:nvCxnSpPr>
            <p:spPr>
              <a:xfrm>
                <a:off x="4749755" y="4403303"/>
                <a:ext cx="68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/>
            <p:cNvGrpSpPr/>
            <p:nvPr/>
          </p:nvGrpSpPr>
          <p:grpSpPr>
            <a:xfrm>
              <a:off x="2100709" y="5167165"/>
              <a:ext cx="2039243" cy="0"/>
              <a:chOff x="4142876" y="4149080"/>
              <a:chExt cx="2039243" cy="0"/>
            </a:xfrm>
          </p:grpSpPr>
          <p:cxnSp>
            <p:nvCxnSpPr>
              <p:cNvPr id="47" name="직선 화살표 연결선 46"/>
              <p:cNvCxnSpPr>
                <a:cxnSpLocks/>
              </p:cNvCxnSpPr>
              <p:nvPr/>
            </p:nvCxnSpPr>
            <p:spPr>
              <a:xfrm flipH="1">
                <a:off x="4142876" y="4149080"/>
                <a:ext cx="203924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>
                <a:cxnSpLocks/>
              </p:cNvCxnSpPr>
              <p:nvPr/>
            </p:nvCxnSpPr>
            <p:spPr>
              <a:xfrm flipH="1">
                <a:off x="4181283" y="4149080"/>
                <a:ext cx="43204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원호 54"/>
            <p:cNvSpPr>
              <a:spLocks noChangeAspect="1"/>
            </p:cNvSpPr>
            <p:nvPr/>
          </p:nvSpPr>
          <p:spPr>
            <a:xfrm>
              <a:off x="1995620" y="5167165"/>
              <a:ext cx="216024" cy="216000"/>
            </a:xfrm>
            <a:prstGeom prst="arc">
              <a:avLst>
                <a:gd name="adj1" fmla="val 5378041"/>
                <a:gd name="adj2" fmla="val 16250501"/>
              </a:avLst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원호 63"/>
            <p:cNvSpPr>
              <a:spLocks noChangeAspect="1"/>
            </p:cNvSpPr>
            <p:nvPr/>
          </p:nvSpPr>
          <p:spPr>
            <a:xfrm rot="10800000">
              <a:off x="3358855" y="5383165"/>
              <a:ext cx="216024" cy="216000"/>
            </a:xfrm>
            <a:prstGeom prst="arc">
              <a:avLst>
                <a:gd name="adj1" fmla="val 5378041"/>
                <a:gd name="adj2" fmla="val 16250501"/>
              </a:avLst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원호 64"/>
            <p:cNvSpPr>
              <a:spLocks noChangeAspect="1"/>
            </p:cNvSpPr>
            <p:nvPr/>
          </p:nvSpPr>
          <p:spPr>
            <a:xfrm rot="10800000">
              <a:off x="3358855" y="4951092"/>
              <a:ext cx="216024" cy="216000"/>
            </a:xfrm>
            <a:prstGeom prst="arc">
              <a:avLst>
                <a:gd name="adj1" fmla="val 5378041"/>
                <a:gd name="adj2" fmla="val 16250501"/>
              </a:avLst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원호 65"/>
            <p:cNvSpPr>
              <a:spLocks noChangeAspect="1"/>
            </p:cNvSpPr>
            <p:nvPr/>
          </p:nvSpPr>
          <p:spPr>
            <a:xfrm>
              <a:off x="1995620" y="4735092"/>
              <a:ext cx="216024" cy="216000"/>
            </a:xfrm>
            <a:prstGeom prst="arc">
              <a:avLst>
                <a:gd name="adj1" fmla="val 5378041"/>
                <a:gd name="adj2" fmla="val 16250501"/>
              </a:avLst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화살표 연결선 67"/>
            <p:cNvCxnSpPr>
              <a:cxnSpLocks/>
            </p:cNvCxnSpPr>
            <p:nvPr/>
          </p:nvCxnSpPr>
          <p:spPr>
            <a:xfrm flipH="1">
              <a:off x="2100709" y="4735092"/>
              <a:ext cx="4320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435503" y="4229351"/>
              <a:ext cx="7602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DBR#1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79719" y="4227862"/>
              <a:ext cx="7602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DBR#2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77167" y="4547253"/>
              <a:ext cx="503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altLang="ko-KR" sz="1600" b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619219" y="4530732"/>
              <a:ext cx="503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ko-KR" sz="16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550340" y="4530732"/>
              <a:ext cx="503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ko-KR" sz="16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292425" y="3162844"/>
            <a:ext cx="2283021" cy="936000"/>
            <a:chOff x="3081067" y="2853040"/>
            <a:chExt cx="2283021" cy="9360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081067" y="2853040"/>
              <a:ext cx="2283021" cy="936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133176" y="2862890"/>
              <a:ext cx="2178802" cy="916301"/>
              <a:chOff x="3012844" y="2801043"/>
              <a:chExt cx="2178802" cy="916301"/>
            </a:xfrm>
          </p:grpSpPr>
          <p:graphicFrame>
            <p:nvGraphicFramePr>
              <p:cNvPr id="10" name="개체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3050951"/>
                  </p:ext>
                </p:extLst>
              </p:nvPr>
            </p:nvGraphicFramePr>
            <p:xfrm>
              <a:off x="3511695" y="3095044"/>
              <a:ext cx="1181100" cy="622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51" name="Equation" r:id="rId10" imgW="1180800" imgH="622080" progId="Equation.DSMT4">
                      <p:embed/>
                    </p:oleObj>
                  </mc:Choice>
                  <mc:Fallback>
                    <p:oleObj name="Equation" r:id="rId10" imgW="1180800" imgH="622080" progId="Equation.DSMT4">
                      <p:embed/>
                      <p:pic>
                        <p:nvPicPr>
                          <p:cNvPr id="0" name="개체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1695" y="3095044"/>
                            <a:ext cx="1181100" cy="622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" name="직사각형 99"/>
              <p:cNvSpPr/>
              <p:nvPr/>
            </p:nvSpPr>
            <p:spPr>
              <a:xfrm>
                <a:off x="3012844" y="2801043"/>
                <a:ext cx="217880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u="sng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Resonance frequency</a:t>
                </a:r>
                <a:endParaRPr lang="ko-KR" altLang="en-US" sz="1600" u="sng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822819" y="3162844"/>
            <a:ext cx="2052000" cy="936000"/>
            <a:chOff x="822819" y="2801043"/>
            <a:chExt cx="2052000" cy="936000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822819" y="2801043"/>
              <a:ext cx="2052000" cy="936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901284" y="2829943"/>
              <a:ext cx="1895071" cy="878201"/>
              <a:chOff x="906049" y="2801043"/>
              <a:chExt cx="1895071" cy="878201"/>
            </a:xfrm>
          </p:grpSpPr>
          <p:graphicFrame>
            <p:nvGraphicFramePr>
              <p:cNvPr id="22" name="개체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8140191"/>
                  </p:ext>
                </p:extLst>
              </p:nvPr>
            </p:nvGraphicFramePr>
            <p:xfrm>
              <a:off x="1282084" y="3133144"/>
              <a:ext cx="1143000" cy="546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52" name="Equation" r:id="rId12" imgW="1143000" imgH="545760" progId="Equation.DSMT4">
                      <p:embed/>
                    </p:oleObj>
                  </mc:Choice>
                  <mc:Fallback>
                    <p:oleObj name="Equation" r:id="rId12" imgW="1143000" imgH="545760" progId="Equation.DSMT4">
                      <p:embed/>
                      <p:pic>
                        <p:nvPicPr>
                          <p:cNvPr id="0" name="개체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2084" y="3133144"/>
                            <a:ext cx="1143000" cy="546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" name="직사각형 101"/>
              <p:cNvSpPr/>
              <p:nvPr/>
            </p:nvSpPr>
            <p:spPr>
              <a:xfrm>
                <a:off x="906049" y="2801043"/>
                <a:ext cx="189507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u="sng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Optical path length</a:t>
                </a:r>
                <a:endParaRPr lang="ko-KR" altLang="en-US" sz="1600" u="sng" dirty="0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99" name="TextBox 98"/>
          <p:cNvSpPr txBox="1"/>
          <p:nvPr/>
        </p:nvSpPr>
        <p:spPr>
          <a:xfrm>
            <a:off x="251520" y="1987562"/>
            <a:ext cx="8496944" cy="28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If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cavity is completely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symmetric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&amp;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lossless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transmittance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approaches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‘1’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29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5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Introduction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3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2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Planar </a:t>
            </a:r>
            <a:r>
              <a:rPr kumimoji="0" lang="en-US" altLang="ko-KR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Microcavity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1520" y="908720"/>
            <a:ext cx="8496944" cy="1737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56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in cavity</a:t>
            </a:r>
          </a:p>
          <a:p>
            <a:pPr marL="197100" lvl="1">
              <a:lnSpc>
                <a:spcPct val="80000"/>
              </a:lnSpc>
              <a:spcAft>
                <a:spcPts val="1000"/>
              </a:spcAft>
            </a:pP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for characterizing the losses in cavity</a:t>
            </a:r>
          </a:p>
        </p:txBody>
      </p:sp>
      <p:grpSp>
        <p:nvGrpSpPr>
          <p:cNvPr id="5134" name="그룹 5133"/>
          <p:cNvGrpSpPr/>
          <p:nvPr/>
        </p:nvGrpSpPr>
        <p:grpSpPr>
          <a:xfrm>
            <a:off x="2943863" y="2708976"/>
            <a:ext cx="3096344" cy="1008000"/>
            <a:chOff x="2843808" y="2479332"/>
            <a:chExt cx="3096344" cy="1008000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843808" y="2479332"/>
              <a:ext cx="3096344" cy="100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30" name="그룹 5129"/>
            <p:cNvGrpSpPr/>
            <p:nvPr/>
          </p:nvGrpSpPr>
          <p:grpSpPr>
            <a:xfrm>
              <a:off x="2963230" y="2504703"/>
              <a:ext cx="2857500" cy="957258"/>
              <a:chOff x="3021849" y="2531369"/>
              <a:chExt cx="2857500" cy="957258"/>
            </a:xfrm>
          </p:grpSpPr>
          <p:graphicFrame>
            <p:nvGraphicFramePr>
              <p:cNvPr id="109" name="개체 10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5677232"/>
                  </p:ext>
                </p:extLst>
              </p:nvPr>
            </p:nvGraphicFramePr>
            <p:xfrm>
              <a:off x="3021849" y="2879027"/>
              <a:ext cx="2857500" cy="609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54" name="Equation" r:id="rId4" imgW="2857320" imgH="609480" progId="Equation.DSMT4">
                      <p:embed/>
                    </p:oleObj>
                  </mc:Choice>
                  <mc:Fallback>
                    <p:oleObj name="Equation" r:id="rId4" imgW="2857320" imgH="609480" progId="Equation.DSMT4">
                      <p:embed/>
                      <p:pic>
                        <p:nvPicPr>
                          <p:cNvPr id="0" name="개체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1849" y="2879027"/>
                            <a:ext cx="2857500" cy="609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" name="직사각형 112"/>
              <p:cNvSpPr/>
              <p:nvPr/>
            </p:nvSpPr>
            <p:spPr>
              <a:xfrm>
                <a:off x="3986370" y="2531369"/>
                <a:ext cx="928459" cy="338554"/>
              </a:xfrm>
              <a:prstGeom prst="rect">
                <a:avLst/>
              </a:prstGeom>
            </p:spPr>
            <p:txBody>
              <a:bodyPr wrap="none" anchor="t">
                <a:spAutoFit/>
              </a:bodyPr>
              <a:lstStyle/>
              <a:p>
                <a:r>
                  <a:rPr lang="en-US" altLang="ko-KR" sz="1600" u="sng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Q-factor</a:t>
                </a:r>
                <a:endParaRPr lang="ko-KR" altLang="en-US" sz="1600" u="sng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5133" name="그룹 5132"/>
          <p:cNvGrpSpPr/>
          <p:nvPr/>
        </p:nvGrpSpPr>
        <p:grpSpPr>
          <a:xfrm>
            <a:off x="6631546" y="2708976"/>
            <a:ext cx="1973949" cy="1008000"/>
            <a:chOff x="6251408" y="2528453"/>
            <a:chExt cx="1973949" cy="1008000"/>
          </a:xfrm>
        </p:grpSpPr>
        <p:sp>
          <p:nvSpPr>
            <p:cNvPr id="203" name="모서리가 둥근 직사각형 202"/>
            <p:cNvSpPr/>
            <p:nvPr/>
          </p:nvSpPr>
          <p:spPr>
            <a:xfrm>
              <a:off x="6251408" y="2528453"/>
              <a:ext cx="1973949" cy="100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31" name="그룹 5130"/>
            <p:cNvGrpSpPr/>
            <p:nvPr/>
          </p:nvGrpSpPr>
          <p:grpSpPr>
            <a:xfrm>
              <a:off x="6323982" y="2550649"/>
              <a:ext cx="1828800" cy="963608"/>
              <a:chOff x="6323982" y="2531369"/>
              <a:chExt cx="1828800" cy="963608"/>
            </a:xfrm>
          </p:grpSpPr>
          <p:graphicFrame>
            <p:nvGraphicFramePr>
              <p:cNvPr id="108" name="개체 10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1680389"/>
                  </p:ext>
                </p:extLst>
              </p:nvPr>
            </p:nvGraphicFramePr>
            <p:xfrm>
              <a:off x="6323982" y="2872677"/>
              <a:ext cx="1828800" cy="622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55" name="Equation" r:id="rId6" imgW="1828800" imgH="622080" progId="Equation.DSMT4">
                      <p:embed/>
                    </p:oleObj>
                  </mc:Choice>
                  <mc:Fallback>
                    <p:oleObj name="Equation" r:id="rId6" imgW="1828800" imgH="622080" progId="Equation.DSMT4">
                      <p:embed/>
                      <p:pic>
                        <p:nvPicPr>
                          <p:cNvPr id="0" name="개체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3982" y="2872677"/>
                            <a:ext cx="1828800" cy="622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4" name="직사각형 113"/>
              <p:cNvSpPr/>
              <p:nvPr/>
            </p:nvSpPr>
            <p:spPr>
              <a:xfrm>
                <a:off x="6811022" y="2531369"/>
                <a:ext cx="854721" cy="338554"/>
              </a:xfrm>
              <a:prstGeom prst="rect">
                <a:avLst/>
              </a:prstGeom>
            </p:spPr>
            <p:txBody>
              <a:bodyPr wrap="none" anchor="t">
                <a:spAutoFit/>
              </a:bodyPr>
              <a:lstStyle/>
              <a:p>
                <a:r>
                  <a:rPr lang="en-US" altLang="ko-KR" sz="1600" u="sng" dirty="0" smtClean="0">
                    <a:solidFill>
                      <a:srgbClr val="0000FF"/>
                    </a:solidFill>
                  </a:rPr>
                  <a:t>Finesse</a:t>
                </a:r>
                <a:endParaRPr lang="ko-KR" altLang="en-US" sz="1600" u="sng" dirty="0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116" name="오른쪽 화살표 115"/>
          <p:cNvSpPr/>
          <p:nvPr/>
        </p:nvSpPr>
        <p:spPr>
          <a:xfrm>
            <a:off x="3062950" y="1383512"/>
            <a:ext cx="288031" cy="690584"/>
          </a:xfrm>
          <a:prstGeom prst="rightArrow">
            <a:avLst>
              <a:gd name="adj1" fmla="val 64959"/>
              <a:gd name="adj2" fmla="val 50000"/>
            </a:avLst>
          </a:prstGeom>
          <a:solidFill>
            <a:srgbClr val="FFCC00"/>
          </a:solidFill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472453" y="5140774"/>
            <a:ext cx="5107659" cy="39600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way</a:t>
            </a: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describe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cavity.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5" name="개체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578075"/>
              </p:ext>
            </p:extLst>
          </p:nvPr>
        </p:nvGraphicFramePr>
        <p:xfrm>
          <a:off x="582613" y="4437336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6" name="Equation" r:id="rId8" imgW="1130040" imgH="342720" progId="Equation.DSMT4">
                  <p:embed/>
                </p:oleObj>
              </mc:Choice>
              <mc:Fallback>
                <p:oleObj name="Equation" r:id="rId8" imgW="1130040" imgH="342720" progId="Equation.DSMT4">
                  <p:embed/>
                  <p:pic>
                    <p:nvPicPr>
                      <p:cNvPr id="0" name="개체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4437336"/>
                        <a:ext cx="1130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" name="개체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03843"/>
              </p:ext>
            </p:extLst>
          </p:nvPr>
        </p:nvGraphicFramePr>
        <p:xfrm>
          <a:off x="3635896" y="4323036"/>
          <a:ext cx="1231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7" name="Equation" r:id="rId10" imgW="1231560" imgH="571320" progId="Equation.DSMT4">
                  <p:embed/>
                </p:oleObj>
              </mc:Choice>
              <mc:Fallback>
                <p:oleObj name="Equation" r:id="rId10" imgW="1231560" imgH="571320" progId="Equation.DSMT4">
                  <p:embed/>
                  <p:pic>
                    <p:nvPicPr>
                      <p:cNvPr id="0" name="개체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323036"/>
                        <a:ext cx="1231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" name="TextBox 197"/>
          <p:cNvSpPr txBox="1"/>
          <p:nvPr/>
        </p:nvSpPr>
        <p:spPr>
          <a:xfrm>
            <a:off x="251520" y="3961631"/>
            <a:ext cx="8496944" cy="313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56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 between parameters </a:t>
            </a:r>
          </a:p>
        </p:txBody>
      </p:sp>
      <p:grpSp>
        <p:nvGrpSpPr>
          <p:cNvPr id="5132" name="그룹 5131"/>
          <p:cNvGrpSpPr/>
          <p:nvPr/>
        </p:nvGrpSpPr>
        <p:grpSpPr>
          <a:xfrm>
            <a:off x="611560" y="2708976"/>
            <a:ext cx="1740963" cy="1008000"/>
            <a:chOff x="670796" y="2528453"/>
            <a:chExt cx="1740963" cy="1008000"/>
          </a:xfrm>
        </p:grpSpPr>
        <p:sp>
          <p:nvSpPr>
            <p:cNvPr id="202" name="모서리가 둥근 직사각형 201"/>
            <p:cNvSpPr/>
            <p:nvPr/>
          </p:nvSpPr>
          <p:spPr>
            <a:xfrm>
              <a:off x="670796" y="2528453"/>
              <a:ext cx="1740963" cy="100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29" name="그룹 5128"/>
            <p:cNvGrpSpPr/>
            <p:nvPr/>
          </p:nvGrpSpPr>
          <p:grpSpPr>
            <a:xfrm>
              <a:off x="770874" y="2544299"/>
              <a:ext cx="1540806" cy="976308"/>
              <a:chOff x="770874" y="2531369"/>
              <a:chExt cx="1540806" cy="976308"/>
            </a:xfrm>
          </p:grpSpPr>
          <p:graphicFrame>
            <p:nvGraphicFramePr>
              <p:cNvPr id="107" name="개체 10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5018862"/>
                  </p:ext>
                </p:extLst>
              </p:nvPr>
            </p:nvGraphicFramePr>
            <p:xfrm>
              <a:off x="1065027" y="2859977"/>
              <a:ext cx="952500" cy="647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58" name="Equation" r:id="rId12" imgW="952200" imgH="647640" progId="Equation.DSMT4">
                      <p:embed/>
                    </p:oleObj>
                  </mc:Choice>
                  <mc:Fallback>
                    <p:oleObj name="Equation" r:id="rId12" imgW="952200" imgH="647640" progId="Equation.DSMT4">
                      <p:embed/>
                      <p:pic>
                        <p:nvPicPr>
                          <p:cNvPr id="0" name="개체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5027" y="2859977"/>
                            <a:ext cx="952500" cy="647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1" name="직사각형 210"/>
              <p:cNvSpPr/>
              <p:nvPr/>
            </p:nvSpPr>
            <p:spPr>
              <a:xfrm>
                <a:off x="770874" y="2531369"/>
                <a:ext cx="1540806" cy="338554"/>
              </a:xfrm>
              <a:prstGeom prst="rect">
                <a:avLst/>
              </a:prstGeom>
            </p:spPr>
            <p:txBody>
              <a:bodyPr wrap="none" anchor="t">
                <a:spAutoFit/>
              </a:bodyPr>
              <a:lstStyle/>
              <a:p>
                <a:r>
                  <a:rPr lang="en-US" altLang="ko-KR" sz="1600" u="sng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Photon lifetime</a:t>
                </a:r>
                <a:endParaRPr lang="ko-KR" altLang="en-US" sz="1600" u="sng" dirty="0">
                  <a:solidFill>
                    <a:srgbClr val="0000FF"/>
                  </a:solidFill>
                </a:endParaRPr>
              </a:p>
            </p:txBody>
          </p:sp>
        </p:grpSp>
      </p:grpSp>
      <p:graphicFrame>
        <p:nvGraphicFramePr>
          <p:cNvPr id="5135" name="개체 5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985218"/>
              </p:ext>
            </p:extLst>
          </p:nvPr>
        </p:nvGraphicFramePr>
        <p:xfrm>
          <a:off x="2115605" y="4323036"/>
          <a:ext cx="1117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9" name="Equation" r:id="rId14" imgW="1117440" imgH="571320" progId="Equation.DSMT4">
                  <p:embed/>
                </p:oleObj>
              </mc:Choice>
              <mc:Fallback>
                <p:oleObj name="Equation" r:id="rId14" imgW="1117440" imgH="571320" progId="Equation.DSMT4">
                  <p:embed/>
                  <p:pic>
                    <p:nvPicPr>
                      <p:cNvPr id="0" name="개체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605" y="4323036"/>
                        <a:ext cx="1117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5712571" y="4144668"/>
            <a:ext cx="3317277" cy="1980000"/>
            <a:chOff x="5712571" y="4144668"/>
            <a:chExt cx="3317277" cy="1980000"/>
          </a:xfrm>
        </p:grpSpPr>
        <p:grpSp>
          <p:nvGrpSpPr>
            <p:cNvPr id="220" name="그룹 219"/>
            <p:cNvGrpSpPr/>
            <p:nvPr/>
          </p:nvGrpSpPr>
          <p:grpSpPr>
            <a:xfrm>
              <a:off x="5712571" y="4224562"/>
              <a:ext cx="3317277" cy="1900106"/>
              <a:chOff x="2516284" y="3777426"/>
              <a:chExt cx="3686145" cy="2117931"/>
            </a:xfrm>
          </p:grpSpPr>
          <p:grpSp>
            <p:nvGrpSpPr>
              <p:cNvPr id="228" name="그룹 227"/>
              <p:cNvGrpSpPr/>
              <p:nvPr/>
            </p:nvGrpSpPr>
            <p:grpSpPr>
              <a:xfrm>
                <a:off x="2856508" y="4128934"/>
                <a:ext cx="673388" cy="1378025"/>
                <a:chOff x="5942819" y="1700808"/>
                <a:chExt cx="1491570" cy="2164945"/>
              </a:xfrm>
            </p:grpSpPr>
            <p:sp>
              <p:nvSpPr>
                <p:cNvPr id="253" name="자유형 252"/>
                <p:cNvSpPr/>
                <p:nvPr/>
              </p:nvSpPr>
              <p:spPr>
                <a:xfrm>
                  <a:off x="6318172" y="1700808"/>
                  <a:ext cx="745118" cy="2164111"/>
                </a:xfrm>
                <a:custGeom>
                  <a:avLst/>
                  <a:gdLst>
                    <a:gd name="connsiteX0" fmla="*/ 0 w 2164080"/>
                    <a:gd name="connsiteY0" fmla="*/ 2164111 h 2164111"/>
                    <a:gd name="connsiteX1" fmla="*/ 701040 w 2164080"/>
                    <a:gd name="connsiteY1" fmla="*/ 1729771 h 2164111"/>
                    <a:gd name="connsiteX2" fmla="*/ 1074420 w 2164080"/>
                    <a:gd name="connsiteY2" fmla="*/ 31 h 2164111"/>
                    <a:gd name="connsiteX3" fmla="*/ 1463040 w 2164080"/>
                    <a:gd name="connsiteY3" fmla="*/ 1775491 h 2164111"/>
                    <a:gd name="connsiteX4" fmla="*/ 2164080 w 2164080"/>
                    <a:gd name="connsiteY4" fmla="*/ 2164111 h 2164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4080" h="2164111">
                      <a:moveTo>
                        <a:pt x="0" y="2164111"/>
                      </a:moveTo>
                      <a:cubicBezTo>
                        <a:pt x="260985" y="2127281"/>
                        <a:pt x="521970" y="2090451"/>
                        <a:pt x="701040" y="1729771"/>
                      </a:cubicBezTo>
                      <a:cubicBezTo>
                        <a:pt x="880110" y="1369091"/>
                        <a:pt x="947420" y="-7589"/>
                        <a:pt x="1074420" y="31"/>
                      </a:cubicBezTo>
                      <a:cubicBezTo>
                        <a:pt x="1201420" y="7651"/>
                        <a:pt x="1281430" y="1414811"/>
                        <a:pt x="1463040" y="1775491"/>
                      </a:cubicBezTo>
                      <a:cubicBezTo>
                        <a:pt x="1644650" y="2136171"/>
                        <a:pt x="1904365" y="2150141"/>
                        <a:pt x="2164080" y="216411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54" name="직선 연결선 253"/>
                <p:cNvCxnSpPr/>
                <p:nvPr/>
              </p:nvCxnSpPr>
              <p:spPr>
                <a:xfrm>
                  <a:off x="7055434" y="3865753"/>
                  <a:ext cx="3789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직선 연결선 254"/>
                <p:cNvCxnSpPr/>
                <p:nvPr/>
              </p:nvCxnSpPr>
              <p:spPr>
                <a:xfrm>
                  <a:off x="5942819" y="3865753"/>
                  <a:ext cx="3789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그룹 228"/>
              <p:cNvGrpSpPr/>
              <p:nvPr/>
            </p:nvGrpSpPr>
            <p:grpSpPr>
              <a:xfrm>
                <a:off x="3517196" y="4128403"/>
                <a:ext cx="673388" cy="1378025"/>
                <a:chOff x="5942819" y="1700808"/>
                <a:chExt cx="1491570" cy="2164945"/>
              </a:xfrm>
            </p:grpSpPr>
            <p:sp>
              <p:nvSpPr>
                <p:cNvPr id="250" name="자유형 249"/>
                <p:cNvSpPr/>
                <p:nvPr/>
              </p:nvSpPr>
              <p:spPr>
                <a:xfrm>
                  <a:off x="6318172" y="1700808"/>
                  <a:ext cx="745118" cy="2164111"/>
                </a:xfrm>
                <a:custGeom>
                  <a:avLst/>
                  <a:gdLst>
                    <a:gd name="connsiteX0" fmla="*/ 0 w 2164080"/>
                    <a:gd name="connsiteY0" fmla="*/ 2164111 h 2164111"/>
                    <a:gd name="connsiteX1" fmla="*/ 701040 w 2164080"/>
                    <a:gd name="connsiteY1" fmla="*/ 1729771 h 2164111"/>
                    <a:gd name="connsiteX2" fmla="*/ 1074420 w 2164080"/>
                    <a:gd name="connsiteY2" fmla="*/ 31 h 2164111"/>
                    <a:gd name="connsiteX3" fmla="*/ 1463040 w 2164080"/>
                    <a:gd name="connsiteY3" fmla="*/ 1775491 h 2164111"/>
                    <a:gd name="connsiteX4" fmla="*/ 2164080 w 2164080"/>
                    <a:gd name="connsiteY4" fmla="*/ 2164111 h 2164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4080" h="2164111">
                      <a:moveTo>
                        <a:pt x="0" y="2164111"/>
                      </a:moveTo>
                      <a:cubicBezTo>
                        <a:pt x="260985" y="2127281"/>
                        <a:pt x="521970" y="2090451"/>
                        <a:pt x="701040" y="1729771"/>
                      </a:cubicBezTo>
                      <a:cubicBezTo>
                        <a:pt x="880110" y="1369091"/>
                        <a:pt x="947420" y="-7589"/>
                        <a:pt x="1074420" y="31"/>
                      </a:cubicBezTo>
                      <a:cubicBezTo>
                        <a:pt x="1201420" y="7651"/>
                        <a:pt x="1281430" y="1414811"/>
                        <a:pt x="1463040" y="1775491"/>
                      </a:cubicBezTo>
                      <a:cubicBezTo>
                        <a:pt x="1644650" y="2136171"/>
                        <a:pt x="1904365" y="2150141"/>
                        <a:pt x="2164080" y="216411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51" name="직선 연결선 250"/>
                <p:cNvCxnSpPr/>
                <p:nvPr/>
              </p:nvCxnSpPr>
              <p:spPr>
                <a:xfrm>
                  <a:off x="7055434" y="3865753"/>
                  <a:ext cx="3789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/>
                <p:cNvCxnSpPr/>
                <p:nvPr/>
              </p:nvCxnSpPr>
              <p:spPr>
                <a:xfrm>
                  <a:off x="5942819" y="3865753"/>
                  <a:ext cx="3789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그룹 229"/>
              <p:cNvGrpSpPr/>
              <p:nvPr/>
            </p:nvGrpSpPr>
            <p:grpSpPr>
              <a:xfrm>
                <a:off x="4179653" y="4128403"/>
                <a:ext cx="673388" cy="1378025"/>
                <a:chOff x="5942819" y="1700808"/>
                <a:chExt cx="1491570" cy="2164945"/>
              </a:xfrm>
            </p:grpSpPr>
            <p:sp>
              <p:nvSpPr>
                <p:cNvPr id="247" name="자유형 246"/>
                <p:cNvSpPr/>
                <p:nvPr/>
              </p:nvSpPr>
              <p:spPr>
                <a:xfrm>
                  <a:off x="6318172" y="1700808"/>
                  <a:ext cx="745118" cy="2164111"/>
                </a:xfrm>
                <a:custGeom>
                  <a:avLst/>
                  <a:gdLst>
                    <a:gd name="connsiteX0" fmla="*/ 0 w 2164080"/>
                    <a:gd name="connsiteY0" fmla="*/ 2164111 h 2164111"/>
                    <a:gd name="connsiteX1" fmla="*/ 701040 w 2164080"/>
                    <a:gd name="connsiteY1" fmla="*/ 1729771 h 2164111"/>
                    <a:gd name="connsiteX2" fmla="*/ 1074420 w 2164080"/>
                    <a:gd name="connsiteY2" fmla="*/ 31 h 2164111"/>
                    <a:gd name="connsiteX3" fmla="*/ 1463040 w 2164080"/>
                    <a:gd name="connsiteY3" fmla="*/ 1775491 h 2164111"/>
                    <a:gd name="connsiteX4" fmla="*/ 2164080 w 2164080"/>
                    <a:gd name="connsiteY4" fmla="*/ 2164111 h 2164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4080" h="2164111">
                      <a:moveTo>
                        <a:pt x="0" y="2164111"/>
                      </a:moveTo>
                      <a:cubicBezTo>
                        <a:pt x="260985" y="2127281"/>
                        <a:pt x="521970" y="2090451"/>
                        <a:pt x="701040" y="1729771"/>
                      </a:cubicBezTo>
                      <a:cubicBezTo>
                        <a:pt x="880110" y="1369091"/>
                        <a:pt x="947420" y="-7589"/>
                        <a:pt x="1074420" y="31"/>
                      </a:cubicBezTo>
                      <a:cubicBezTo>
                        <a:pt x="1201420" y="7651"/>
                        <a:pt x="1281430" y="1414811"/>
                        <a:pt x="1463040" y="1775491"/>
                      </a:cubicBezTo>
                      <a:cubicBezTo>
                        <a:pt x="1644650" y="2136171"/>
                        <a:pt x="1904365" y="2150141"/>
                        <a:pt x="2164080" y="216411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8" name="직선 연결선 247"/>
                <p:cNvCxnSpPr/>
                <p:nvPr/>
              </p:nvCxnSpPr>
              <p:spPr>
                <a:xfrm>
                  <a:off x="7055434" y="3865753"/>
                  <a:ext cx="3789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/>
                <p:cNvCxnSpPr/>
                <p:nvPr/>
              </p:nvCxnSpPr>
              <p:spPr>
                <a:xfrm>
                  <a:off x="5942819" y="3865753"/>
                  <a:ext cx="3789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그룹 230"/>
              <p:cNvGrpSpPr/>
              <p:nvPr/>
            </p:nvGrpSpPr>
            <p:grpSpPr>
              <a:xfrm>
                <a:off x="4840341" y="4127872"/>
                <a:ext cx="673388" cy="1378025"/>
                <a:chOff x="5942819" y="1700808"/>
                <a:chExt cx="1491570" cy="2164945"/>
              </a:xfrm>
            </p:grpSpPr>
            <p:sp>
              <p:nvSpPr>
                <p:cNvPr id="244" name="자유형 243"/>
                <p:cNvSpPr/>
                <p:nvPr/>
              </p:nvSpPr>
              <p:spPr>
                <a:xfrm>
                  <a:off x="6318172" y="1700808"/>
                  <a:ext cx="745118" cy="2164111"/>
                </a:xfrm>
                <a:custGeom>
                  <a:avLst/>
                  <a:gdLst>
                    <a:gd name="connsiteX0" fmla="*/ 0 w 2164080"/>
                    <a:gd name="connsiteY0" fmla="*/ 2164111 h 2164111"/>
                    <a:gd name="connsiteX1" fmla="*/ 701040 w 2164080"/>
                    <a:gd name="connsiteY1" fmla="*/ 1729771 h 2164111"/>
                    <a:gd name="connsiteX2" fmla="*/ 1074420 w 2164080"/>
                    <a:gd name="connsiteY2" fmla="*/ 31 h 2164111"/>
                    <a:gd name="connsiteX3" fmla="*/ 1463040 w 2164080"/>
                    <a:gd name="connsiteY3" fmla="*/ 1775491 h 2164111"/>
                    <a:gd name="connsiteX4" fmla="*/ 2164080 w 2164080"/>
                    <a:gd name="connsiteY4" fmla="*/ 2164111 h 2164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4080" h="2164111">
                      <a:moveTo>
                        <a:pt x="0" y="2164111"/>
                      </a:moveTo>
                      <a:cubicBezTo>
                        <a:pt x="260985" y="2127281"/>
                        <a:pt x="521970" y="2090451"/>
                        <a:pt x="701040" y="1729771"/>
                      </a:cubicBezTo>
                      <a:cubicBezTo>
                        <a:pt x="880110" y="1369091"/>
                        <a:pt x="947420" y="-7589"/>
                        <a:pt x="1074420" y="31"/>
                      </a:cubicBezTo>
                      <a:cubicBezTo>
                        <a:pt x="1201420" y="7651"/>
                        <a:pt x="1281430" y="1414811"/>
                        <a:pt x="1463040" y="1775491"/>
                      </a:cubicBezTo>
                      <a:cubicBezTo>
                        <a:pt x="1644650" y="2136171"/>
                        <a:pt x="1904365" y="2150141"/>
                        <a:pt x="2164080" y="216411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5" name="직선 연결선 244"/>
                <p:cNvCxnSpPr/>
                <p:nvPr/>
              </p:nvCxnSpPr>
              <p:spPr>
                <a:xfrm>
                  <a:off x="7055434" y="3865753"/>
                  <a:ext cx="3789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직선 연결선 245"/>
                <p:cNvCxnSpPr/>
                <p:nvPr/>
              </p:nvCxnSpPr>
              <p:spPr>
                <a:xfrm>
                  <a:off x="5942819" y="3865753"/>
                  <a:ext cx="3789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2" name="직선 화살표 연결선 231"/>
              <p:cNvCxnSpPr/>
              <p:nvPr/>
            </p:nvCxnSpPr>
            <p:spPr>
              <a:xfrm>
                <a:off x="2844030" y="5553248"/>
                <a:ext cx="3132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화살표 연결선 232"/>
              <p:cNvCxnSpPr/>
              <p:nvPr/>
            </p:nvCxnSpPr>
            <p:spPr>
              <a:xfrm flipV="1">
                <a:off x="2844030" y="3861048"/>
                <a:ext cx="0" cy="16913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TextBox 233"/>
              <p:cNvSpPr txBox="1"/>
              <p:nvPr/>
            </p:nvSpPr>
            <p:spPr>
              <a:xfrm>
                <a:off x="2516284" y="3777426"/>
                <a:ext cx="2755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ko-KR" altLang="en-US" sz="1600" b="1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5926870" y="5383103"/>
                <a:ext cx="2755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ko-KR" altLang="en-US" sz="1600" b="1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2970382" y="5587580"/>
                <a:ext cx="4475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ko-KR" sz="1400" b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m-1</a:t>
                </a:r>
              </a:p>
            </p:txBody>
          </p:sp>
          <p:cxnSp>
            <p:nvCxnSpPr>
              <p:cNvPr id="237" name="직선 연결선 236"/>
              <p:cNvCxnSpPr/>
              <p:nvPr/>
            </p:nvCxnSpPr>
            <p:spPr>
              <a:xfrm flipV="1">
                <a:off x="3194162" y="5481248"/>
                <a:ext cx="0" cy="144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직선 연결선 237"/>
              <p:cNvCxnSpPr/>
              <p:nvPr/>
            </p:nvCxnSpPr>
            <p:spPr>
              <a:xfrm flipV="1">
                <a:off x="3858444" y="5481248"/>
                <a:ext cx="0" cy="144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/>
              <p:cNvCxnSpPr/>
              <p:nvPr/>
            </p:nvCxnSpPr>
            <p:spPr>
              <a:xfrm flipV="1">
                <a:off x="4517307" y="5481248"/>
                <a:ext cx="0" cy="144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/>
              <p:cNvCxnSpPr/>
              <p:nvPr/>
            </p:nvCxnSpPr>
            <p:spPr>
              <a:xfrm flipV="1">
                <a:off x="5177995" y="5481248"/>
                <a:ext cx="0" cy="144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1" name="TextBox 240"/>
              <p:cNvSpPr txBox="1"/>
              <p:nvPr/>
            </p:nvSpPr>
            <p:spPr>
              <a:xfrm>
                <a:off x="3681728" y="5587580"/>
                <a:ext cx="340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ko-KR" sz="1400" b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en-US" altLang="ko-KR" sz="1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4275841" y="5587580"/>
                <a:ext cx="478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ko-KR" sz="1400" b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m+1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4938987" y="5587580"/>
                <a:ext cx="478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ko-KR" sz="1400" b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m+2</a:t>
                </a:r>
              </a:p>
            </p:txBody>
          </p:sp>
        </p:grpSp>
        <p:cxnSp>
          <p:nvCxnSpPr>
            <p:cNvPr id="221" name="직선 화살표 연결선 220"/>
            <p:cNvCxnSpPr>
              <a:cxnSpLocks/>
            </p:cNvCxnSpPr>
            <p:nvPr/>
          </p:nvCxnSpPr>
          <p:spPr>
            <a:xfrm>
              <a:off x="6925094" y="4428788"/>
              <a:ext cx="583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화살표 연결선 221"/>
            <p:cNvCxnSpPr>
              <a:cxnSpLocks/>
            </p:cNvCxnSpPr>
            <p:nvPr/>
          </p:nvCxnSpPr>
          <p:spPr>
            <a:xfrm rot="5400000" flipV="1">
              <a:off x="6835502" y="4428788"/>
              <a:ext cx="1614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화살표 연결선 222"/>
            <p:cNvCxnSpPr>
              <a:cxnSpLocks/>
            </p:cNvCxnSpPr>
            <p:nvPr/>
          </p:nvCxnSpPr>
          <p:spPr>
            <a:xfrm rot="5400000" flipV="1">
              <a:off x="7434724" y="4428788"/>
              <a:ext cx="1614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/>
            <p:cNvSpPr txBox="1"/>
            <p:nvPr/>
          </p:nvSpPr>
          <p:spPr>
            <a:xfrm>
              <a:off x="6974661" y="4144668"/>
              <a:ext cx="489329" cy="276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FSR</a:t>
              </a:r>
            </a:p>
          </p:txBody>
        </p:sp>
        <p:cxnSp>
          <p:nvCxnSpPr>
            <p:cNvPr id="225" name="직선 화살표 연결선 224"/>
            <p:cNvCxnSpPr>
              <a:cxnSpLocks/>
            </p:cNvCxnSpPr>
            <p:nvPr/>
          </p:nvCxnSpPr>
          <p:spPr>
            <a:xfrm>
              <a:off x="7553726" y="5166173"/>
              <a:ext cx="129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화살표 연결선 225"/>
            <p:cNvCxnSpPr>
              <a:cxnSpLocks/>
            </p:cNvCxnSpPr>
            <p:nvPr/>
          </p:nvCxnSpPr>
          <p:spPr>
            <a:xfrm flipH="1">
              <a:off x="7343169" y="5166173"/>
              <a:ext cx="129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/>
            <p:cNvSpPr txBox="1"/>
            <p:nvPr/>
          </p:nvSpPr>
          <p:spPr>
            <a:xfrm>
              <a:off x="7609680" y="5018814"/>
              <a:ext cx="319101" cy="276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l-GR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Δ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1290313" y="5664432"/>
            <a:ext cx="3471939" cy="39600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Criterion</a:t>
            </a:r>
            <a:r>
              <a: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how  “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cavity is. 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11560" y="1304856"/>
            <a:ext cx="2332303" cy="828000"/>
            <a:chOff x="611560" y="1304856"/>
            <a:chExt cx="2332303" cy="828000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611560" y="1304856"/>
              <a:ext cx="2332303" cy="828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686812" y="1304856"/>
              <a:ext cx="2184400" cy="717619"/>
              <a:chOff x="609600" y="1320328"/>
              <a:chExt cx="2184400" cy="717619"/>
            </a:xfrm>
          </p:grpSpPr>
          <p:graphicFrame>
            <p:nvGraphicFramePr>
              <p:cNvPr id="111" name="개체 1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9995878"/>
                  </p:ext>
                </p:extLst>
              </p:nvPr>
            </p:nvGraphicFramePr>
            <p:xfrm>
              <a:off x="609600" y="1720447"/>
              <a:ext cx="218440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60" name="Equation" r:id="rId16" imgW="2184120" imgH="317160" progId="Equation.DSMT4">
                      <p:embed/>
                    </p:oleObj>
                  </mc:Choice>
                  <mc:Fallback>
                    <p:oleObj name="Equation" r:id="rId16" imgW="2184120" imgH="317160" progId="Equation.DSMT4">
                      <p:embed/>
                      <p:pic>
                        <p:nvPicPr>
                          <p:cNvPr id="0" name="개체 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9600" y="1720447"/>
                            <a:ext cx="2184400" cy="317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" name="직사각형 67"/>
              <p:cNvSpPr/>
              <p:nvPr/>
            </p:nvSpPr>
            <p:spPr>
              <a:xfrm>
                <a:off x="656256" y="1320328"/>
                <a:ext cx="2090637" cy="338554"/>
              </a:xfrm>
              <a:prstGeom prst="rect">
                <a:avLst/>
              </a:prstGeom>
            </p:spPr>
            <p:txBody>
              <a:bodyPr wrap="none" anchor="t">
                <a:spAutoFit/>
              </a:bodyPr>
              <a:lstStyle/>
              <a:p>
                <a:r>
                  <a:rPr lang="en-US" altLang="ko-KR" sz="1600" u="sng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Intensity in round trip</a:t>
                </a:r>
                <a:endParaRPr lang="ko-KR" altLang="en-US" sz="1600" u="sng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3470068" y="1282554"/>
            <a:ext cx="3024000" cy="864143"/>
            <a:chOff x="3502698" y="1282554"/>
            <a:chExt cx="3024000" cy="864143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3502698" y="1304856"/>
              <a:ext cx="3024000" cy="828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534678" y="1282554"/>
              <a:ext cx="2960041" cy="864143"/>
              <a:chOff x="3534678" y="1298026"/>
              <a:chExt cx="2960041" cy="864143"/>
            </a:xfrm>
          </p:grpSpPr>
          <p:graphicFrame>
            <p:nvGraphicFramePr>
              <p:cNvPr id="110" name="개체 10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5174473"/>
                  </p:ext>
                </p:extLst>
              </p:nvPr>
            </p:nvGraphicFramePr>
            <p:xfrm>
              <a:off x="3973655" y="1552569"/>
              <a:ext cx="2082800" cy="609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61" name="Equation" r:id="rId18" imgW="2082600" imgH="609480" progId="Equation.DSMT4">
                      <p:embed/>
                    </p:oleObj>
                  </mc:Choice>
                  <mc:Fallback>
                    <p:oleObj name="Equation" r:id="rId18" imgW="2082600" imgH="609480" progId="Equation.DSMT4">
                      <p:embed/>
                      <p:pic>
                        <p:nvPicPr>
                          <p:cNvPr id="0" name="개체 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3655" y="1552569"/>
                            <a:ext cx="2082800" cy="609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" name="직사각형 68"/>
              <p:cNvSpPr/>
              <p:nvPr/>
            </p:nvSpPr>
            <p:spPr>
              <a:xfrm>
                <a:off x="3534678" y="1298026"/>
                <a:ext cx="2960041" cy="338554"/>
              </a:xfrm>
              <a:prstGeom prst="rect">
                <a:avLst/>
              </a:prstGeom>
            </p:spPr>
            <p:txBody>
              <a:bodyPr wrap="none" anchor="t">
                <a:spAutoFit/>
              </a:bodyPr>
              <a:lstStyle/>
              <a:p>
                <a:r>
                  <a:rPr lang="en-US" altLang="ko-KR" sz="1600" u="sng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Effective absorption coefficient</a:t>
                </a:r>
                <a:endParaRPr lang="ko-KR" altLang="en-US" sz="1600" u="sng" dirty="0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30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75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23528" y="788096"/>
            <a:ext cx="8496944" cy="46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6302" y="2996952"/>
            <a:ext cx="8271395" cy="21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6303" y="836712"/>
            <a:ext cx="8271395" cy="2160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Spectral Distribution of Photon DOS in </a:t>
            </a:r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Cavity 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1610" y="5583424"/>
            <a:ext cx="7254806" cy="5652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Photon DOS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center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stop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band (resonance frequency)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 # of pairs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Q-factor &amp; photon DOS at resonance become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largely 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6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09" y="3015106"/>
            <a:ext cx="33432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7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09" y="846440"/>
            <a:ext cx="33432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7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15106"/>
            <a:ext cx="33432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72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46440"/>
            <a:ext cx="33432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3969413" y="2646640"/>
            <a:ext cx="1154671" cy="660456"/>
            <a:chOff x="3969413" y="2840552"/>
            <a:chExt cx="1154671" cy="660456"/>
          </a:xfrm>
        </p:grpSpPr>
        <p:grpSp>
          <p:nvGrpSpPr>
            <p:cNvPr id="3" name="그룹 2"/>
            <p:cNvGrpSpPr/>
            <p:nvPr/>
          </p:nvGrpSpPr>
          <p:grpSpPr>
            <a:xfrm>
              <a:off x="4019917" y="2856790"/>
              <a:ext cx="1104167" cy="644218"/>
              <a:chOff x="8364377" y="4393542"/>
              <a:chExt cx="1104167" cy="644218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8616665" y="4577151"/>
                <a:ext cx="8518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7.5 pairs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616665" y="4393542"/>
                <a:ext cx="8518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5.5 pairs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8364377" y="4709618"/>
                <a:ext cx="288000" cy="0"/>
              </a:xfrm>
              <a:prstGeom prst="line">
                <a:avLst/>
              </a:prstGeom>
              <a:ln w="28575">
                <a:solidFill>
                  <a:srgbClr val="39F6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8364377" y="4535494"/>
                <a:ext cx="28800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8364377" y="4902713"/>
                <a:ext cx="288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616665" y="4760761"/>
                <a:ext cx="8518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9.5 </a:t>
                </a:r>
                <a:r>
                  <a:rPr lang="en-US" altLang="ko-K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pairs</a:t>
                </a: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3969413" y="2840552"/>
              <a:ext cx="1072465" cy="6507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331640" y="5110606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u="sng" dirty="0" smtClean="0"/>
              <a:t>&lt; Number of pairs dependence of Transmittance &amp; photon DOS&gt;</a:t>
            </a:r>
            <a:endParaRPr lang="ko-KR" altLang="en-US" sz="1600" u="sng" baseline="-25000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8436"/>
              </p:ext>
            </p:extLst>
          </p:nvPr>
        </p:nvGraphicFramePr>
        <p:xfrm>
          <a:off x="3707904" y="1352768"/>
          <a:ext cx="153892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605"/>
                <a:gridCol w="762318"/>
              </a:tblGrid>
              <a:tr h="12978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Q-factor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rgbClr val="0000FF"/>
                          </a:solidFill>
                        </a:rPr>
                        <a:t>5.5 </a:t>
                      </a:r>
                      <a:r>
                        <a:rPr lang="en-US" altLang="ko-KR" sz="1050" b="1" baseline="0" dirty="0" smtClean="0">
                          <a:solidFill>
                            <a:srgbClr val="0000FF"/>
                          </a:solidFill>
                        </a:rPr>
                        <a:t>pairs</a:t>
                      </a:r>
                      <a:endParaRPr lang="ko-KR" altLang="en-US" sz="105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rgbClr val="00B050"/>
                          </a:solidFill>
                        </a:rPr>
                        <a:t>7.5 </a:t>
                      </a:r>
                      <a:r>
                        <a:rPr lang="en-US" altLang="ko-KR" sz="1050" b="1" baseline="0" dirty="0" smtClean="0">
                          <a:solidFill>
                            <a:srgbClr val="00B050"/>
                          </a:solidFill>
                        </a:rPr>
                        <a:t>pairs</a:t>
                      </a:r>
                      <a:endParaRPr lang="ko-KR" altLang="en-US" sz="105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</a:rPr>
                        <a:t>9.5 </a:t>
                      </a:r>
                      <a:r>
                        <a:rPr lang="en-US" altLang="ko-KR" sz="1050" b="1" baseline="0" dirty="0" smtClean="0">
                          <a:solidFill>
                            <a:srgbClr val="FF0000"/>
                          </a:solidFill>
                        </a:rPr>
                        <a:t>pairs</a:t>
                      </a:r>
                      <a:endParaRPr lang="ko-KR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383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38951"/>
              </p:ext>
            </p:extLst>
          </p:nvPr>
        </p:nvGraphicFramePr>
        <p:xfrm>
          <a:off x="3703437" y="3522736"/>
          <a:ext cx="158496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605"/>
                <a:gridCol w="808355"/>
              </a:tblGrid>
              <a:tr h="19745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max.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DOS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4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rgbClr val="0000FF"/>
                          </a:solidFill>
                        </a:rPr>
                        <a:t>5.5 </a:t>
                      </a:r>
                      <a:r>
                        <a:rPr lang="en-US" altLang="ko-KR" sz="1050" b="1" baseline="0" dirty="0" smtClean="0">
                          <a:solidFill>
                            <a:srgbClr val="0000FF"/>
                          </a:solidFill>
                        </a:rPr>
                        <a:t>pairs</a:t>
                      </a:r>
                      <a:endParaRPr lang="ko-KR" altLang="en-US" sz="105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4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rgbClr val="00B050"/>
                          </a:solidFill>
                        </a:rPr>
                        <a:t>7.5 </a:t>
                      </a:r>
                      <a:r>
                        <a:rPr lang="en-US" altLang="ko-KR" sz="1050" b="1" baseline="0" dirty="0" smtClean="0">
                          <a:solidFill>
                            <a:srgbClr val="00B050"/>
                          </a:solidFill>
                        </a:rPr>
                        <a:t>pairs</a:t>
                      </a:r>
                      <a:endParaRPr lang="ko-KR" altLang="en-US" sz="105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4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</a:rPr>
                        <a:t>9.5 </a:t>
                      </a:r>
                      <a:r>
                        <a:rPr lang="en-US" altLang="ko-KR" sz="1050" b="1" baseline="0" dirty="0" smtClean="0">
                          <a:solidFill>
                            <a:srgbClr val="FF0000"/>
                          </a:solidFill>
                        </a:rPr>
                        <a:t>pairs</a:t>
                      </a:r>
                      <a:endParaRPr lang="ko-KR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31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2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449542" y="903434"/>
            <a:ext cx="8244916" cy="33796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Spatial </a:t>
            </a: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Distribution of </a:t>
            </a:r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E-field in Cavity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8" r="3806" b="10876"/>
          <a:stretch/>
        </p:blipFill>
        <p:spPr bwMode="auto">
          <a:xfrm>
            <a:off x="932733" y="1125342"/>
            <a:ext cx="6439711" cy="2591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1344274" y="980728"/>
            <a:ext cx="5605682" cy="288032"/>
            <a:chOff x="1504838" y="980728"/>
            <a:chExt cx="5605682" cy="288032"/>
          </a:xfrm>
        </p:grpSpPr>
        <p:sp>
          <p:nvSpPr>
            <p:cNvPr id="34" name="직사각형 33"/>
            <p:cNvSpPr/>
            <p:nvPr/>
          </p:nvSpPr>
          <p:spPr>
            <a:xfrm>
              <a:off x="1504838" y="980728"/>
              <a:ext cx="560568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504839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75535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29366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80606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744166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73193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243889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797720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348960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912520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673192" y="980728"/>
              <a:ext cx="2437328" cy="2880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702254" y="3625082"/>
            <a:ext cx="97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 [mm]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-257955" y="2218022"/>
            <a:ext cx="2044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Normalized E-field</a:t>
            </a:r>
            <a:endParaRPr lang="ko-KR" altLang="en-US" sz="1600" b="1" baseline="-250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7114330" y="980728"/>
            <a:ext cx="1291820" cy="288000"/>
            <a:chOff x="8244407" y="2427450"/>
            <a:chExt cx="1291820" cy="288000"/>
          </a:xfrm>
        </p:grpSpPr>
        <p:sp>
          <p:nvSpPr>
            <p:cNvPr id="48" name="직사각형 47"/>
            <p:cNvSpPr/>
            <p:nvPr/>
          </p:nvSpPr>
          <p:spPr>
            <a:xfrm>
              <a:off x="8888227" y="2427450"/>
              <a:ext cx="648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Air gap</a:t>
              </a:r>
              <a:endParaRPr lang="ko-KR" alt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244408" y="2427450"/>
              <a:ext cx="6480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Quartz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244407" y="2427450"/>
              <a:ext cx="1291819" cy="287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481" name="그룹 20480"/>
          <p:cNvGrpSpPr/>
          <p:nvPr/>
        </p:nvGrpSpPr>
        <p:grpSpPr>
          <a:xfrm>
            <a:off x="7094836" y="1619072"/>
            <a:ext cx="1545616" cy="1584176"/>
            <a:chOff x="7341378" y="1628800"/>
            <a:chExt cx="1545616" cy="1584176"/>
          </a:xfrm>
        </p:grpSpPr>
        <p:sp>
          <p:nvSpPr>
            <p:cNvPr id="55" name="직사각형 54"/>
            <p:cNvSpPr/>
            <p:nvPr/>
          </p:nvSpPr>
          <p:spPr>
            <a:xfrm>
              <a:off x="7341378" y="1628800"/>
              <a:ext cx="1512000" cy="15841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480" name="그룹 20479"/>
            <p:cNvGrpSpPr/>
            <p:nvPr/>
          </p:nvGrpSpPr>
          <p:grpSpPr>
            <a:xfrm>
              <a:off x="7391882" y="1708927"/>
              <a:ext cx="1495112" cy="1423922"/>
              <a:chOff x="7391882" y="1645038"/>
              <a:chExt cx="1495112" cy="1423922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7644170" y="1645038"/>
                <a:ext cx="12428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Resonance Frequency</a:t>
                </a:r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7392650" y="2838127"/>
                <a:ext cx="288000" cy="0"/>
              </a:xfrm>
              <a:prstGeom prst="line">
                <a:avLst/>
              </a:prstGeom>
              <a:ln w="285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7391882" y="1875870"/>
                <a:ext cx="288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7392650" y="2342191"/>
                <a:ext cx="28800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7644170" y="2607295"/>
                <a:ext cx="1151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High Freq. </a:t>
                </a:r>
              </a:p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Band Edge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644170" y="2111359"/>
                <a:ext cx="1151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Low Freq. </a:t>
                </a:r>
              </a:p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Band Edge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1083693" y="4447893"/>
            <a:ext cx="6976615" cy="5652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resonance freq.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E-field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center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of medium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two mirrors</a:t>
            </a: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 band edge, E-field is small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Cavity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is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improper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band edge lasing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64817" y="3944494"/>
            <a:ext cx="6814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u="sng" dirty="0" smtClean="0"/>
              <a:t>&lt; Spatial Distribution of E-field normalized by </a:t>
            </a:r>
            <a:r>
              <a:rPr lang="en-US" altLang="ko-KR" sz="1600" u="sng" dirty="0" err="1" smtClean="0"/>
              <a:t>E</a:t>
            </a:r>
            <a:r>
              <a:rPr lang="en-US" altLang="ko-KR" sz="1600" b="1" u="sng" baseline="-25000" dirty="0" err="1" smtClean="0"/>
              <a:t>in</a:t>
            </a:r>
            <a:r>
              <a:rPr lang="en-US" altLang="ko-KR" sz="1600" u="sng" baseline="-25000" dirty="0" smtClean="0"/>
              <a:t> </a:t>
            </a:r>
            <a:r>
              <a:rPr lang="en-US" altLang="ko-KR" sz="1600" u="sng" dirty="0" smtClean="0"/>
              <a:t>in 9.5 pairs Cavity&gt;</a:t>
            </a:r>
            <a:endParaRPr lang="ko-KR" altLang="en-US" sz="1600" u="sng" baseline="-25000" dirty="0"/>
          </a:p>
        </p:txBody>
      </p:sp>
      <p:sp>
        <p:nvSpPr>
          <p:cNvPr id="20484" name="타원 20483"/>
          <p:cNvSpPr>
            <a:spLocks noChangeAspect="1"/>
          </p:cNvSpPr>
          <p:nvPr/>
        </p:nvSpPr>
        <p:spPr>
          <a:xfrm>
            <a:off x="3998860" y="1297911"/>
            <a:ext cx="288000" cy="288000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66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1972752" y="5229200"/>
            <a:ext cx="5198497" cy="845392"/>
            <a:chOff x="915914" y="5157192"/>
            <a:chExt cx="5198497" cy="950335"/>
          </a:xfrm>
        </p:grpSpPr>
        <p:sp>
          <p:nvSpPr>
            <p:cNvPr id="78" name="직사각형 77"/>
            <p:cNvSpPr/>
            <p:nvPr/>
          </p:nvSpPr>
          <p:spPr>
            <a:xfrm>
              <a:off x="915914" y="5157192"/>
              <a:ext cx="2391875" cy="95033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  <a:spcAft>
                  <a:spcPts val="1000"/>
                </a:spcAft>
              </a:pPr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If </a:t>
              </a:r>
              <a:r>
                <a:rPr lang="en-US" altLang="ko-KR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thin film with gain</a:t>
              </a:r>
              <a:r>
                <a:rPr lang="en-US" altLang="ko-K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 </a:t>
              </a:r>
            </a:p>
            <a:p>
              <a:pPr algn="ctr">
                <a:lnSpc>
                  <a:spcPct val="80000"/>
                </a:lnSpc>
                <a:spcAft>
                  <a:spcPts val="1000"/>
                </a:spcAft>
              </a:pPr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located in</a:t>
              </a:r>
              <a:r>
                <a:rPr lang="en-US" altLang="ko-KR" sz="16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맑은 고딕"/>
                  <a:cs typeface="Arial" panose="020B0604020202020204" pitchFamily="34" charset="0"/>
                </a:rPr>
                <a:t>①, ②, ③ </a:t>
              </a:r>
              <a:endPara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오른쪽 화살표 78"/>
            <p:cNvSpPr/>
            <p:nvPr/>
          </p:nvSpPr>
          <p:spPr>
            <a:xfrm>
              <a:off x="3450114" y="5211198"/>
              <a:ext cx="459133" cy="842322"/>
            </a:xfrm>
            <a:prstGeom prst="rightArrow">
              <a:avLst>
                <a:gd name="adj1" fmla="val 64959"/>
                <a:gd name="adj2" fmla="val 50000"/>
              </a:avLst>
            </a:prstGeom>
            <a:solidFill>
              <a:srgbClr val="FF9900"/>
            </a:solidFill>
            <a:ln>
              <a:solidFill>
                <a:schemeClr val="bg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057209" y="5157192"/>
              <a:ext cx="2057202" cy="95033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  <a:spcAft>
                  <a:spcPts val="1000"/>
                </a:spcAft>
              </a:pPr>
              <a:r>
                <a:rPr lang="en-US" altLang="ko-KR" sz="16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Lasing is possible  </a:t>
              </a:r>
            </a:p>
          </p:txBody>
        </p:sp>
      </p:grpSp>
      <p:sp>
        <p:nvSpPr>
          <p:cNvPr id="20487" name="TextBox 20486"/>
          <p:cNvSpPr txBox="1"/>
          <p:nvPr/>
        </p:nvSpPr>
        <p:spPr>
          <a:xfrm>
            <a:off x="4198316" y="1374300"/>
            <a:ext cx="44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endParaRPr lang="ko-KR" alt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43468" y="2003432"/>
            <a:ext cx="44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endParaRPr lang="ko-KR" alt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741284" y="2003432"/>
            <a:ext cx="44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</a:t>
            </a:r>
            <a:endParaRPr lang="ko-KR" alt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타원 85"/>
          <p:cNvSpPr>
            <a:spLocks noChangeAspect="1"/>
          </p:cNvSpPr>
          <p:nvPr/>
        </p:nvSpPr>
        <p:spPr>
          <a:xfrm>
            <a:off x="4572032" y="2220094"/>
            <a:ext cx="288000" cy="288000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66"/>
              </a:solidFill>
            </a:endParaRPr>
          </a:p>
        </p:txBody>
      </p:sp>
      <p:sp>
        <p:nvSpPr>
          <p:cNvPr id="87" name="타원 86"/>
          <p:cNvSpPr>
            <a:spLocks noChangeAspect="1"/>
          </p:cNvSpPr>
          <p:nvPr/>
        </p:nvSpPr>
        <p:spPr>
          <a:xfrm>
            <a:off x="3439602" y="2220094"/>
            <a:ext cx="288000" cy="288000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66"/>
              </a:solidFill>
            </a:endParaRPr>
          </a:p>
        </p:txBody>
      </p:sp>
      <p:grpSp>
        <p:nvGrpSpPr>
          <p:cNvPr id="20490" name="그룹 20489"/>
          <p:cNvGrpSpPr/>
          <p:nvPr/>
        </p:nvGrpSpPr>
        <p:grpSpPr>
          <a:xfrm>
            <a:off x="1356513" y="1334351"/>
            <a:ext cx="2424135" cy="307777"/>
            <a:chOff x="1356513" y="1327933"/>
            <a:chExt cx="2424135" cy="307777"/>
          </a:xfrm>
        </p:grpSpPr>
        <p:cxnSp>
          <p:nvCxnSpPr>
            <p:cNvPr id="91" name="직선 화살표 연결선 90"/>
            <p:cNvCxnSpPr>
              <a:cxnSpLocks/>
            </p:cNvCxnSpPr>
            <p:nvPr/>
          </p:nvCxnSpPr>
          <p:spPr>
            <a:xfrm>
              <a:off x="1356513" y="1475859"/>
              <a:ext cx="828000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cxnSpLocks/>
            </p:cNvCxnSpPr>
            <p:nvPr/>
          </p:nvCxnSpPr>
          <p:spPr>
            <a:xfrm flipH="1">
              <a:off x="2952648" y="1475859"/>
              <a:ext cx="828000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2206935" y="1327933"/>
              <a:ext cx="704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Mirror</a:t>
              </a:r>
              <a:endParaRPr lang="en-US" altLang="ko-KR" sz="1400" b="1" baseline="-25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536531" y="1334351"/>
            <a:ext cx="2424135" cy="307777"/>
            <a:chOff x="1356513" y="1327933"/>
            <a:chExt cx="2424135" cy="307777"/>
          </a:xfrm>
        </p:grpSpPr>
        <p:cxnSp>
          <p:nvCxnSpPr>
            <p:cNvPr id="100" name="직선 화살표 연결선 99"/>
            <p:cNvCxnSpPr>
              <a:cxnSpLocks/>
            </p:cNvCxnSpPr>
            <p:nvPr/>
          </p:nvCxnSpPr>
          <p:spPr>
            <a:xfrm>
              <a:off x="1356513" y="1475859"/>
              <a:ext cx="828000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cxnSpLocks/>
            </p:cNvCxnSpPr>
            <p:nvPr/>
          </p:nvCxnSpPr>
          <p:spPr>
            <a:xfrm flipH="1">
              <a:off x="2952648" y="1475859"/>
              <a:ext cx="828000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2206935" y="1327933"/>
              <a:ext cx="704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Mirror</a:t>
              </a:r>
              <a:endParaRPr lang="en-US" altLang="ko-KR" sz="1400" b="1" baseline="-25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32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for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</a:t>
            </a:r>
            <a:r>
              <a:rPr lang="en-US" altLang="ko-KR" sz="2800" b="1" noProof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asing in Medium bet. </a:t>
            </a:r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Mirrors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600" y="876320"/>
            <a:ext cx="72008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Aft>
                <a:spcPts val="1000"/>
              </a:spcAft>
            </a:pPr>
            <a:r>
              <a: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ko-KR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thin gain film </a:t>
            </a:r>
            <a:r>
              <a:rPr lang="en-US" altLang="ko-KR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medium bet. mirrors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Arial" panose="020B0604020202020204" pitchFamily="34" charset="0"/>
              </a:rPr>
              <a:t>,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/>
                <a:ea typeface="맑은 고딕"/>
                <a:cs typeface="Arial" panose="020B0604020202020204" pitchFamily="34" charset="0"/>
              </a:rPr>
              <a:t>substrate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altLang="ko-KR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endParaRPr lang="en-US" altLang="ko-KR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971600" y="1308368"/>
            <a:ext cx="7200800" cy="3560792"/>
            <a:chOff x="1187624" y="1308368"/>
            <a:chExt cx="7200800" cy="3560792"/>
          </a:xfrm>
        </p:grpSpPr>
        <p:sp>
          <p:nvSpPr>
            <p:cNvPr id="52" name="직사각형 51"/>
            <p:cNvSpPr/>
            <p:nvPr/>
          </p:nvSpPr>
          <p:spPr>
            <a:xfrm>
              <a:off x="1187624" y="1345530"/>
              <a:ext cx="7200800" cy="35236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861549" y="2093563"/>
              <a:ext cx="5677690" cy="288032"/>
              <a:chOff x="1504838" y="980728"/>
              <a:chExt cx="5605682" cy="28803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504838" y="980728"/>
                <a:ext cx="5605682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504839" y="980728"/>
                <a:ext cx="198000" cy="2880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085140" y="980728"/>
                <a:ext cx="198000" cy="2880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658180" y="980728"/>
                <a:ext cx="198000" cy="2880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234803" y="980728"/>
                <a:ext cx="198000" cy="2880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803561" y="980728"/>
                <a:ext cx="198000" cy="2880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612599" y="980728"/>
                <a:ext cx="198000" cy="2880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186261" y="980728"/>
                <a:ext cx="198000" cy="2880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759301" y="980728"/>
                <a:ext cx="198000" cy="2880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329750" y="980728"/>
                <a:ext cx="198000" cy="2880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912520" y="980728"/>
                <a:ext cx="198000" cy="2880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673192" y="980728"/>
                <a:ext cx="2437328" cy="2880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861549" y="1456328"/>
              <a:ext cx="1291820" cy="288000"/>
              <a:chOff x="8244407" y="2427450"/>
              <a:chExt cx="1291820" cy="28800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8888227" y="2427450"/>
                <a:ext cx="648000" cy="28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Air gap</a:t>
                </a:r>
                <a:endParaRPr lang="ko-KR" alt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8244408" y="2427450"/>
                <a:ext cx="6480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Quartz</a:t>
                </a:r>
                <a:endPara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8244407" y="2427450"/>
                <a:ext cx="1291819" cy="287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4760119" y="2093563"/>
              <a:ext cx="90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/>
            <p:cNvCxnSpPr>
              <a:cxnSpLocks/>
            </p:cNvCxnSpPr>
            <p:nvPr/>
          </p:nvCxnSpPr>
          <p:spPr>
            <a:xfrm rot="5400000" flipV="1">
              <a:off x="4725591" y="1794392"/>
              <a:ext cx="5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cxnSpLocks/>
            </p:cNvCxnSpPr>
            <p:nvPr/>
          </p:nvCxnSpPr>
          <p:spPr>
            <a:xfrm rot="5400000" flipV="1">
              <a:off x="4118298" y="1794392"/>
              <a:ext cx="5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368096" y="1308368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400 µm</a:t>
              </a:r>
              <a:endParaRPr lang="en-US" altLang="ko-KR" sz="1200" b="1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직선 화살표 연결선 32"/>
            <p:cNvCxnSpPr>
              <a:cxnSpLocks/>
            </p:cNvCxnSpPr>
            <p:nvPr/>
          </p:nvCxnSpPr>
          <p:spPr>
            <a:xfrm>
              <a:off x="4844658" y="1773512"/>
              <a:ext cx="75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cxnSpLocks/>
            </p:cNvCxnSpPr>
            <p:nvPr/>
          </p:nvCxnSpPr>
          <p:spPr>
            <a:xfrm flipH="1">
              <a:off x="4630369" y="1773512"/>
              <a:ext cx="129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cxnSpLocks/>
            </p:cNvCxnSpPr>
            <p:nvPr/>
          </p:nvCxnSpPr>
          <p:spPr>
            <a:xfrm flipH="1">
              <a:off x="4396157" y="1559757"/>
              <a:ext cx="59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cxnSpLocks/>
            </p:cNvCxnSpPr>
            <p:nvPr/>
          </p:nvCxnSpPr>
          <p:spPr>
            <a:xfrm rot="5400000" flipV="1">
              <a:off x="4561959" y="1846936"/>
              <a:ext cx="39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cxnSpLocks/>
            </p:cNvCxnSpPr>
            <p:nvPr/>
          </p:nvCxnSpPr>
          <p:spPr>
            <a:xfrm rot="5400000" flipV="1">
              <a:off x="4643687" y="1846936"/>
              <a:ext cx="39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cxnSpLocks/>
            </p:cNvCxnSpPr>
            <p:nvPr/>
          </p:nvCxnSpPr>
          <p:spPr>
            <a:xfrm flipH="1">
              <a:off x="4401273" y="190684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745788" y="1744328"/>
              <a:ext cx="707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246 µm</a:t>
              </a:r>
              <a:endParaRPr lang="en-US" altLang="ko-KR" sz="1200" b="1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71511" y="1532884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µm</a:t>
              </a:r>
              <a:endParaRPr lang="en-US" altLang="ko-KR" sz="1200" b="1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506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16" r="6198" b="11823"/>
            <a:stretch/>
          </p:blipFill>
          <p:spPr bwMode="auto">
            <a:xfrm>
              <a:off x="1605065" y="2227851"/>
              <a:ext cx="6177064" cy="2353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4082651" y="4499828"/>
              <a:ext cx="978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x [mm]</a:t>
              </a:r>
              <a:endParaRPr lang="ko-KR" altLang="en-US" b="1" dirty="0"/>
            </a:p>
          </p:txBody>
        </p:sp>
        <p:sp>
          <p:nvSpPr>
            <p:cNvPr id="54" name="TextBox 53"/>
            <p:cNvSpPr txBox="1"/>
            <p:nvPr/>
          </p:nvSpPr>
          <p:spPr>
            <a:xfrm rot="16200000">
              <a:off x="425180" y="3129840"/>
              <a:ext cx="2044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Normalized E-field</a:t>
              </a:r>
              <a:endParaRPr lang="ko-KR" altLang="en-US" sz="1600" b="1" baseline="-25000" dirty="0"/>
            </a:p>
          </p:txBody>
        </p:sp>
        <p:sp>
          <p:nvSpPr>
            <p:cNvPr id="61" name="오른쪽 중괄호 60"/>
            <p:cNvSpPr/>
            <p:nvPr/>
          </p:nvSpPr>
          <p:spPr>
            <a:xfrm>
              <a:off x="5613208" y="1446867"/>
              <a:ext cx="221355" cy="574460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48353" y="1581063"/>
              <a:ext cx="2736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Optimization Values</a:t>
              </a:r>
            </a:p>
          </p:txBody>
        </p:sp>
      </p:grpSp>
      <p:cxnSp>
        <p:nvCxnSpPr>
          <p:cNvPr id="21507" name="직선 연결선 21506"/>
          <p:cNvCxnSpPr/>
          <p:nvPr/>
        </p:nvCxnSpPr>
        <p:spPr>
          <a:xfrm>
            <a:off x="4542118" y="2419401"/>
            <a:ext cx="0" cy="1872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71601" y="4941168"/>
            <a:ext cx="7200799" cy="8658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From optimization values, we can confine max. E-field </a:t>
            </a:r>
            <a:r>
              <a:rPr lang="en-US" altLang="ko-KR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substrate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ko-KR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line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If we assume that thin gain film has 3.8 [Å] thickness,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threshold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6" name="개체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621554"/>
              </p:ext>
            </p:extLst>
          </p:nvPr>
        </p:nvGraphicFramePr>
        <p:xfrm>
          <a:off x="2940050" y="5556250"/>
          <a:ext cx="3263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9" name="Equation" r:id="rId5" imgW="3263760" imgH="609480" progId="Equation.DSMT4">
                  <p:embed/>
                </p:oleObj>
              </mc:Choice>
              <mc:Fallback>
                <p:oleObj name="Equation" r:id="rId5" imgW="32637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5556250"/>
                        <a:ext cx="3263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6" name="그룹 21515"/>
          <p:cNvGrpSpPr/>
          <p:nvPr/>
        </p:nvGrpSpPr>
        <p:grpSpPr>
          <a:xfrm>
            <a:off x="1654952" y="2382009"/>
            <a:ext cx="2513281" cy="307777"/>
            <a:chOff x="1654952" y="2464615"/>
            <a:chExt cx="2513281" cy="307777"/>
          </a:xfrm>
        </p:grpSpPr>
        <p:cxnSp>
          <p:nvCxnSpPr>
            <p:cNvPr id="78" name="직선 화살표 연결선 77"/>
            <p:cNvCxnSpPr>
              <a:cxnSpLocks/>
            </p:cNvCxnSpPr>
            <p:nvPr/>
          </p:nvCxnSpPr>
          <p:spPr>
            <a:xfrm>
              <a:off x="1654952" y="2621968"/>
              <a:ext cx="936000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cxnSpLocks/>
            </p:cNvCxnSpPr>
            <p:nvPr/>
          </p:nvCxnSpPr>
          <p:spPr>
            <a:xfrm flipH="1">
              <a:off x="3232233" y="2621968"/>
              <a:ext cx="936000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561936" y="2464615"/>
              <a:ext cx="704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Mirror</a:t>
              </a:r>
              <a:endParaRPr lang="en-US" altLang="ko-KR" sz="1400" b="1" baseline="-25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515" name="그룹 21514"/>
          <p:cNvGrpSpPr/>
          <p:nvPr/>
        </p:nvGrpSpPr>
        <p:grpSpPr>
          <a:xfrm>
            <a:off x="4810469" y="2382009"/>
            <a:ext cx="2513281" cy="307777"/>
            <a:chOff x="4810469" y="2469088"/>
            <a:chExt cx="2513281" cy="307777"/>
          </a:xfrm>
        </p:grpSpPr>
        <p:cxnSp>
          <p:nvCxnSpPr>
            <p:cNvPr id="86" name="직선 화살표 연결선 85"/>
            <p:cNvCxnSpPr>
              <a:cxnSpLocks/>
            </p:cNvCxnSpPr>
            <p:nvPr/>
          </p:nvCxnSpPr>
          <p:spPr>
            <a:xfrm>
              <a:off x="4810469" y="2626441"/>
              <a:ext cx="936000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cxnSpLocks/>
            </p:cNvCxnSpPr>
            <p:nvPr/>
          </p:nvCxnSpPr>
          <p:spPr>
            <a:xfrm flipH="1">
              <a:off x="6387750" y="2626441"/>
              <a:ext cx="936000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717453" y="2469088"/>
              <a:ext cx="704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Mirror</a:t>
              </a:r>
              <a:endParaRPr lang="en-US" altLang="ko-KR" sz="1400" b="1" baseline="-25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33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547617" y="2088216"/>
            <a:ext cx="0" cy="2933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0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533533" y="826792"/>
            <a:ext cx="8076934" cy="32595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for Lasing in </a:t>
            </a:r>
            <a:r>
              <a:rPr kumimoji="0" lang="en-US" altLang="ko-KR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Microcavity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87729" y="1298821"/>
            <a:ext cx="5004000" cy="288032"/>
            <a:chOff x="1504838" y="980728"/>
            <a:chExt cx="5605682" cy="288032"/>
          </a:xfrm>
        </p:grpSpPr>
        <p:sp>
          <p:nvSpPr>
            <p:cNvPr id="7" name="직사각형 6"/>
            <p:cNvSpPr/>
            <p:nvPr/>
          </p:nvSpPr>
          <p:spPr>
            <a:xfrm>
              <a:off x="1504838" y="980728"/>
              <a:ext cx="560568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504839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075535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18806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180606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44166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73193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43889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97720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348960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912520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73192" y="980728"/>
              <a:ext cx="2437328" cy="2880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1" r="5428" b="10383"/>
          <a:stretch/>
        </p:blipFill>
        <p:spPr bwMode="auto">
          <a:xfrm>
            <a:off x="1555094" y="1484784"/>
            <a:ext cx="5599522" cy="232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연결선 19"/>
          <p:cNvCxnSpPr/>
          <p:nvPr/>
        </p:nvCxnSpPr>
        <p:spPr>
          <a:xfrm>
            <a:off x="4092023" y="1290672"/>
            <a:ext cx="0" cy="303828"/>
          </a:xfrm>
          <a:prstGeom prst="line">
            <a:avLst/>
          </a:prstGeom>
          <a:ln w="571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87435" y="1290672"/>
            <a:ext cx="0" cy="303828"/>
          </a:xfrm>
          <a:prstGeom prst="line">
            <a:avLst/>
          </a:prstGeom>
          <a:ln w="571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1887730" y="908720"/>
            <a:ext cx="5004000" cy="288032"/>
            <a:chOff x="1504838" y="980728"/>
            <a:chExt cx="5605682" cy="288032"/>
          </a:xfrm>
        </p:grpSpPr>
        <p:sp>
          <p:nvSpPr>
            <p:cNvPr id="24" name="직사각형 23"/>
            <p:cNvSpPr/>
            <p:nvPr/>
          </p:nvSpPr>
          <p:spPr>
            <a:xfrm>
              <a:off x="1504838" y="980728"/>
              <a:ext cx="560568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504839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075535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618806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0606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744166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73193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43889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97720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348960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912520" y="980728"/>
              <a:ext cx="19800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73192" y="980728"/>
              <a:ext cx="2437328" cy="2880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121760" y="908720"/>
            <a:ext cx="1291820" cy="288000"/>
            <a:chOff x="8244407" y="2427450"/>
            <a:chExt cx="1291820" cy="288000"/>
          </a:xfrm>
        </p:grpSpPr>
        <p:sp>
          <p:nvSpPr>
            <p:cNvPr id="37" name="직사각형 36"/>
            <p:cNvSpPr/>
            <p:nvPr/>
          </p:nvSpPr>
          <p:spPr>
            <a:xfrm>
              <a:off x="8888227" y="2427450"/>
              <a:ext cx="648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Air gap</a:t>
              </a:r>
              <a:endParaRPr lang="ko-KR" alt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244408" y="2427450"/>
              <a:ext cx="6480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Quartz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244407" y="2427450"/>
              <a:ext cx="1291819" cy="287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102266" y="2022839"/>
            <a:ext cx="1381042" cy="1118129"/>
            <a:chOff x="7341378" y="1628800"/>
            <a:chExt cx="1381042" cy="1118129"/>
          </a:xfrm>
        </p:grpSpPr>
        <p:sp>
          <p:nvSpPr>
            <p:cNvPr id="41" name="직사각형 40"/>
            <p:cNvSpPr/>
            <p:nvPr/>
          </p:nvSpPr>
          <p:spPr>
            <a:xfrm>
              <a:off x="7341378" y="1628800"/>
              <a:ext cx="1311313" cy="11181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7463823" y="1708927"/>
              <a:ext cx="1258597" cy="927986"/>
              <a:chOff x="7463823" y="1645038"/>
              <a:chExt cx="1258597" cy="92798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7788119" y="1645038"/>
                <a:ext cx="8467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Basic </a:t>
                </a:r>
              </a:p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Cavity</a:t>
                </a: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7463823" y="1875870"/>
                <a:ext cx="28800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7464591" y="2342191"/>
                <a:ext cx="288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7788119" y="2111359"/>
                <a:ext cx="934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Designed Cavity</a:t>
                </a:r>
              </a:p>
            </p:txBody>
          </p:sp>
        </p:grpSp>
      </p:grpSp>
      <p:cxnSp>
        <p:nvCxnSpPr>
          <p:cNvPr id="49" name="직선 연결선 48"/>
          <p:cNvCxnSpPr/>
          <p:nvPr/>
        </p:nvCxnSpPr>
        <p:spPr>
          <a:xfrm>
            <a:off x="7364866" y="1348000"/>
            <a:ext cx="0" cy="216000"/>
          </a:xfrm>
          <a:prstGeom prst="line">
            <a:avLst/>
          </a:prstGeom>
          <a:ln w="571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88872" y="3399964"/>
            <a:ext cx="15181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/>
                <a:ea typeface="맑은 고딕"/>
                <a:cs typeface="Arial" panose="020B0604020202020204" pitchFamily="34" charset="0"/>
              </a:rPr>
              <a:t>※ </a:t>
            </a:r>
            <a:r>
              <a:rPr lang="en-US" altLang="ko-K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Graphene</a:t>
            </a:r>
            <a:endParaRPr lang="en-US" altLang="ko-K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Thickness : 3.8 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[Å]</a:t>
            </a:r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l-GR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: 2x10</a:t>
            </a:r>
            <a:r>
              <a:rPr lang="en-US" altLang="ko-KR" sz="12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[1/</a:t>
            </a:r>
            <a:r>
              <a:rPr lang="el-GR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Ω·</a:t>
            </a:r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m]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3873025" y="1699175"/>
            <a:ext cx="0" cy="1782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59350" y="3717032"/>
            <a:ext cx="97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 [mm]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363573" y="2476932"/>
            <a:ext cx="2044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Normalized E-field</a:t>
            </a:r>
            <a:endParaRPr lang="ko-KR" altLang="en-US" sz="1600" b="1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820410" y="910326"/>
            <a:ext cx="1181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Basic Cavity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0125" y="1298647"/>
            <a:ext cx="1425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Designed Cavity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887729" y="4211757"/>
            <a:ext cx="5214537" cy="63521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Aft>
                <a:spcPts val="1000"/>
              </a:spcAft>
            </a:pPr>
            <a:r>
              <a:rPr lang="en-US" altLang="ko-KR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E-field at green line </a:t>
            </a:r>
            <a:r>
              <a: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</a:t>
            </a:r>
            <a:r>
              <a:rPr lang="en-US" altLang="ko-KR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designed cavity </a:t>
            </a:r>
          </a:p>
          <a:p>
            <a:pPr algn="ctr">
              <a:lnSpc>
                <a:spcPct val="80000"/>
              </a:lnSpc>
              <a:spcAft>
                <a:spcPts val="1000"/>
              </a:spcAft>
            </a:pPr>
            <a:r>
              <a: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attached </a:t>
            </a:r>
            <a:r>
              <a:rPr lang="en-US" altLang="ko-KR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graphene</a:t>
            </a:r>
            <a:r>
              <a: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both mirrors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99792" y="5011614"/>
            <a:ext cx="3744416" cy="413344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Aft>
                <a:spcPts val="1000"/>
              </a:spcAft>
            </a:pPr>
            <a:r>
              <a:rPr lang="en-US" altLang="ko-K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get better lasing operation </a:t>
            </a:r>
          </a:p>
        </p:txBody>
      </p:sp>
      <p:sp>
        <p:nvSpPr>
          <p:cNvPr id="63" name="오른쪽 화살표 62"/>
          <p:cNvSpPr/>
          <p:nvPr/>
        </p:nvSpPr>
        <p:spPr>
          <a:xfrm>
            <a:off x="2142582" y="4959830"/>
            <a:ext cx="364230" cy="516911"/>
          </a:xfrm>
          <a:prstGeom prst="rightArrow">
            <a:avLst>
              <a:gd name="adj1" fmla="val 64959"/>
              <a:gd name="adj2" fmla="val 50000"/>
            </a:avLst>
          </a:prstGeom>
          <a:solidFill>
            <a:srgbClr val="FF9900"/>
          </a:solidFill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474371" y="1317501"/>
            <a:ext cx="93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Graphene</a:t>
            </a:r>
            <a:endParaRPr lang="en-US" altLang="ko-K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128485" y="1290672"/>
            <a:ext cx="1285485" cy="3332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190068"/>
              </p:ext>
            </p:extLst>
          </p:nvPr>
        </p:nvGraphicFramePr>
        <p:xfrm>
          <a:off x="2246630" y="5589240"/>
          <a:ext cx="465074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667"/>
                <a:gridCol w="1510030"/>
                <a:gridCol w="1610043"/>
              </a:tblGrid>
              <a:tr h="26668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Cavity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Designed Cavity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66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Threshold Gain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9.74 x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</a:t>
                      </a:r>
                      <a:r>
                        <a:rPr lang="en-US" altLang="ko-KR" sz="1400" b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[1/cm]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8.17 x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</a:t>
                      </a:r>
                      <a:r>
                        <a:rPr lang="en-US" altLang="ko-KR" sz="1400" b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[1/cm]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34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3880495" y="1299717"/>
            <a:ext cx="0" cy="28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880495" y="911102"/>
            <a:ext cx="0" cy="28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99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Summary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35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8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Summary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9804" y="940653"/>
            <a:ext cx="8144393" cy="42165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fabricated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Distributed Bragg Reflector (DBR)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microcavity</a:t>
            </a: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THz laser.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DBR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 be used for </a:t>
            </a: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reflective mirror in cavity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 edge lasing.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DBR structure, if </a:t>
            </a: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 film with gain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is located in the </a:t>
            </a: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 of low or high index region, </a:t>
            </a: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 edge lasing for laser operation is possible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Lasing at resonance frequency is possible in designed </a:t>
            </a:r>
            <a:r>
              <a:rPr lang="en-US" altLang="ko-K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microcavities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  such as the structures </a:t>
            </a: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inserted substrate between two mirrors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 </a:t>
            </a:r>
            <a:r>
              <a:rPr lang="en-US" altLang="ko-KR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graphene</a:t>
            </a: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layer on both mirrors.</a:t>
            </a:r>
            <a:endParaRPr lang="en-US" altLang="ko-KR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36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  <p:sp>
        <p:nvSpPr>
          <p:cNvPr id="6" name="직사각형 4"/>
          <p:cNvSpPr>
            <a:spLocks noChangeArrowheads="1"/>
          </p:cNvSpPr>
          <p:nvPr/>
        </p:nvSpPr>
        <p:spPr bwMode="auto">
          <a:xfrm>
            <a:off x="917594" y="5445224"/>
            <a:ext cx="7308812" cy="492443"/>
          </a:xfrm>
          <a:prstGeom prst="rect">
            <a:avLst/>
          </a:prstGeom>
          <a:solidFill>
            <a:srgbClr val="FFCC0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extLst/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ko-KR" sz="6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defRPr/>
            </a:pPr>
            <a:r>
              <a:rPr lang="en-US" altLang="ko-KR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Designed DBR &amp; </a:t>
            </a:r>
            <a:r>
              <a:rPr lang="en-US" altLang="ko-KR" sz="2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Microcavity</a:t>
            </a:r>
            <a:r>
              <a:rPr lang="en-US" altLang="ko-KR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can be used for THz laser</a:t>
            </a:r>
            <a:endParaRPr lang="en-US" altLang="ko-KR" sz="6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6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3" name="직선 연결선 1052"/>
          <p:cNvCxnSpPr/>
          <p:nvPr/>
        </p:nvCxnSpPr>
        <p:spPr>
          <a:xfrm>
            <a:off x="5177187" y="2996952"/>
            <a:ext cx="595849" cy="981214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/>
          <p:nvPr/>
        </p:nvCxnSpPr>
        <p:spPr>
          <a:xfrm flipH="1">
            <a:off x="3525451" y="2996952"/>
            <a:ext cx="587871" cy="984748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What’s the THz waves?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1049" name="그룹 1048"/>
          <p:cNvGrpSpPr/>
          <p:nvPr/>
        </p:nvGrpSpPr>
        <p:grpSpPr>
          <a:xfrm>
            <a:off x="973536" y="2204864"/>
            <a:ext cx="7196929" cy="792088"/>
            <a:chOff x="937691" y="2001540"/>
            <a:chExt cx="7196929" cy="792088"/>
          </a:xfrm>
        </p:grpSpPr>
        <p:sp>
          <p:nvSpPr>
            <p:cNvPr id="54" name="직사각형 53"/>
            <p:cNvSpPr/>
            <p:nvPr/>
          </p:nvSpPr>
          <p:spPr>
            <a:xfrm>
              <a:off x="5145726" y="2163584"/>
              <a:ext cx="760518" cy="4680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230002" y="2163584"/>
              <a:ext cx="821834" cy="468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9966FF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UV</a:t>
              </a:r>
              <a:endPara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051837" y="2163584"/>
              <a:ext cx="1082783" cy="4680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X-ray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593877" y="2163584"/>
              <a:ext cx="1483600" cy="4680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92D050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Microwaves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37691" y="2163584"/>
              <a:ext cx="1656185" cy="46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Radio frequency</a:t>
              </a:r>
              <a:endPara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906244" y="2163584"/>
              <a:ext cx="326124" cy="468000"/>
            </a:xfrm>
            <a:prstGeom prst="rect">
              <a:avLst/>
            </a:prstGeom>
            <a:gradFill>
              <a:gsLst>
                <a:gs pos="84000">
                  <a:srgbClr val="002060"/>
                </a:gs>
                <a:gs pos="67000">
                  <a:srgbClr val="0000FF"/>
                </a:gs>
                <a:gs pos="50000">
                  <a:srgbClr val="00B050"/>
                </a:gs>
                <a:gs pos="33000">
                  <a:srgbClr val="FFFF00"/>
                </a:gs>
                <a:gs pos="16000">
                  <a:srgbClr val="FF6600"/>
                </a:gs>
                <a:gs pos="0">
                  <a:srgbClr val="FF0000"/>
                </a:gs>
                <a:gs pos="100000">
                  <a:srgbClr val="7030A0"/>
                </a:gs>
              </a:gsLst>
              <a:lin ang="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083049" y="2001540"/>
              <a:ext cx="1026000" cy="79208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</a:t>
              </a:r>
              <a:br>
                <a:rPr lang="en-US" altLang="ko-KR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wave</a:t>
              </a:r>
              <a:endParaRPr lang="en-US" altLang="ko-KR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1" name="직사각형 150"/>
          <p:cNvSpPr/>
          <p:nvPr/>
        </p:nvSpPr>
        <p:spPr>
          <a:xfrm>
            <a:off x="3525252" y="3978166"/>
            <a:ext cx="2256807" cy="735384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THz-wave</a:t>
            </a:r>
            <a:endParaRPr lang="en-US" altLang="ko-K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458007" y="3978166"/>
            <a:ext cx="2067245" cy="735384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Electronics</a:t>
            </a:r>
            <a:endParaRPr lang="en-US" altLang="ko-K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5782059" y="3978166"/>
            <a:ext cx="1908309" cy="735384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Photonics</a:t>
            </a:r>
            <a:endParaRPr lang="en-US" altLang="ko-K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1458006" y="3975675"/>
            <a:ext cx="623236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/>
          <p:cNvGrpSpPr/>
          <p:nvPr/>
        </p:nvGrpSpPr>
        <p:grpSpPr>
          <a:xfrm>
            <a:off x="3125946" y="3429000"/>
            <a:ext cx="798617" cy="642700"/>
            <a:chOff x="2063166" y="1313109"/>
            <a:chExt cx="798617" cy="642700"/>
          </a:xfrm>
        </p:grpSpPr>
        <p:cxnSp>
          <p:nvCxnSpPr>
            <p:cNvPr id="136" name="직선 연결선 135"/>
            <p:cNvCxnSpPr/>
            <p:nvPr/>
          </p:nvCxnSpPr>
          <p:spPr>
            <a:xfrm>
              <a:off x="2462472" y="1775809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2063166" y="1313109"/>
              <a:ext cx="7986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0.1 THz</a:t>
              </a:r>
            </a:p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3000 </a:t>
              </a:r>
              <a:r>
                <a:rPr lang="el-GR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5442064" y="3429000"/>
            <a:ext cx="679994" cy="642700"/>
            <a:chOff x="2122477" y="1313109"/>
            <a:chExt cx="679994" cy="642700"/>
          </a:xfrm>
        </p:grpSpPr>
        <p:cxnSp>
          <p:nvCxnSpPr>
            <p:cNvPr id="139" name="직선 연결선 138"/>
            <p:cNvCxnSpPr/>
            <p:nvPr/>
          </p:nvCxnSpPr>
          <p:spPr>
            <a:xfrm>
              <a:off x="2462472" y="1775809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2122477" y="1313109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 THz</a:t>
              </a:r>
            </a:p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30 </a:t>
              </a:r>
              <a:r>
                <a:rPr lang="el-GR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4274218" y="3429000"/>
            <a:ext cx="713657" cy="642700"/>
            <a:chOff x="2105646" y="1313109"/>
            <a:chExt cx="713657" cy="642700"/>
          </a:xfrm>
        </p:grpSpPr>
        <p:cxnSp>
          <p:nvCxnSpPr>
            <p:cNvPr id="149" name="직선 연결선 148"/>
            <p:cNvCxnSpPr/>
            <p:nvPr/>
          </p:nvCxnSpPr>
          <p:spPr>
            <a:xfrm>
              <a:off x="2462472" y="1775809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2105646" y="1313109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 THz</a:t>
              </a:r>
            </a:p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300 </a:t>
              </a:r>
              <a:r>
                <a:rPr lang="el-GR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3" name="오른쪽 화살표 1032"/>
          <p:cNvSpPr/>
          <p:nvPr/>
        </p:nvSpPr>
        <p:spPr>
          <a:xfrm>
            <a:off x="3403104" y="4091160"/>
            <a:ext cx="415016" cy="509396"/>
          </a:xfrm>
          <a:prstGeom prst="rightArrow">
            <a:avLst>
              <a:gd name="adj1" fmla="val 64959"/>
              <a:gd name="adj2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오른쪽 화살표 154"/>
          <p:cNvSpPr/>
          <p:nvPr/>
        </p:nvSpPr>
        <p:spPr>
          <a:xfrm rot="10800000">
            <a:off x="5491182" y="4091160"/>
            <a:ext cx="415016" cy="509396"/>
          </a:xfrm>
          <a:prstGeom prst="rightArrow">
            <a:avLst>
              <a:gd name="adj1" fmla="val 64959"/>
              <a:gd name="adj2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7" name="직사각형 1036"/>
          <p:cNvSpPr/>
          <p:nvPr/>
        </p:nvSpPr>
        <p:spPr>
          <a:xfrm>
            <a:off x="1455820" y="5238795"/>
            <a:ext cx="6232361" cy="504056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THz = 300 µm = 1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4.1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meV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33.3 cm</a:t>
            </a:r>
            <a:r>
              <a:rPr lang="en-US" altLang="ko-KR" sz="2200" b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3923928" y="1124744"/>
            <a:ext cx="1476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 [Hz]</a:t>
            </a:r>
          </a:p>
        </p:txBody>
      </p:sp>
      <p:grpSp>
        <p:nvGrpSpPr>
          <p:cNvPr id="1051" name="그룹 1050"/>
          <p:cNvGrpSpPr/>
          <p:nvPr/>
        </p:nvGrpSpPr>
        <p:grpSpPr>
          <a:xfrm>
            <a:off x="760656" y="1526132"/>
            <a:ext cx="7666756" cy="472042"/>
            <a:chOff x="760656" y="1288074"/>
            <a:chExt cx="7666756" cy="472042"/>
          </a:xfrm>
        </p:grpSpPr>
        <p:sp>
          <p:nvSpPr>
            <p:cNvPr id="179" name="TextBox 178"/>
            <p:cNvSpPr txBox="1"/>
            <p:nvPr/>
          </p:nvSpPr>
          <p:spPr>
            <a:xfrm>
              <a:off x="1727415" y="1288074"/>
              <a:ext cx="4507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altLang="ko-KR" sz="1400" b="1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4" name="직선 화살표 연결선 183"/>
            <p:cNvCxnSpPr/>
            <p:nvPr/>
          </p:nvCxnSpPr>
          <p:spPr>
            <a:xfrm>
              <a:off x="760656" y="1670116"/>
              <a:ext cx="76667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1927485" y="1580116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>
              <a:off x="2469102" y="1580116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3010719" y="1580116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>
              <a:off x="3552336" y="1580116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4093953" y="1580116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4635570" y="1580116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5177187" y="1580116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5718804" y="1580116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6260421" y="1580116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6802038" y="1580116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>
              <a:off x="7343655" y="1580116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7885267" y="1580116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2810203" y="1288074"/>
              <a:ext cx="4507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altLang="ko-KR" sz="1400" b="1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268809" y="1288074"/>
              <a:ext cx="4507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altLang="ko-KR" sz="1400" b="1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348414" y="1288074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altLang="ko-KR" sz="1400" b="1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893110" y="1288074"/>
              <a:ext cx="511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altLang="ko-KR" sz="1400" b="1" baseline="30000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ko-KR" sz="14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972597" y="1288074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altLang="ko-KR" sz="1400" b="1" baseline="30000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altLang="ko-KR" sz="14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431203" y="1288074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altLang="ko-KR" sz="1400" b="1" baseline="30000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altLang="ko-KR" sz="14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513991" y="1288074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altLang="ko-KR" sz="1400" b="1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6055385" y="1288074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altLang="ko-KR" sz="1400" b="1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138172" y="1288074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altLang="ko-KR" sz="1400" b="1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596778" y="1288074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altLang="ko-KR" sz="1400" b="1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679562" y="1288074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altLang="ko-KR" sz="1400" b="1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183346" y="1288074"/>
              <a:ext cx="4507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altLang="ko-KR" sz="1400" b="1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2" name="직선 연결선 211"/>
            <p:cNvCxnSpPr/>
            <p:nvPr/>
          </p:nvCxnSpPr>
          <p:spPr>
            <a:xfrm>
              <a:off x="1385868" y="1580116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4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03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Advantages of THz-Wave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4573" y="908720"/>
            <a:ext cx="8094854" cy="22847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Non-ionizing &amp; Non-invasive</a:t>
            </a:r>
          </a:p>
          <a:p>
            <a:pPr marL="197100" lvl="1">
              <a:lnSpc>
                <a:spcPct val="80000"/>
              </a:lnSpc>
              <a:spcAft>
                <a:spcPts val="1000"/>
              </a:spcAft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Safe for bio-samples</a:t>
            </a: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Penetrable </a:t>
            </a:r>
            <a:r>
              <a:rPr lang="en-US" altLang="ko-KR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Non-conductors</a:t>
            </a:r>
          </a:p>
          <a:p>
            <a:pPr marL="197100" lvl="1">
              <a:lnSpc>
                <a:spcPct val="80000"/>
              </a:lnSpc>
              <a:spcAft>
                <a:spcPts val="1000"/>
              </a:spcAft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Suitable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inspection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tasks  </a:t>
            </a:r>
            <a:endParaRPr lang="ko-KR" alt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spectral fingerprints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interesting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</a:p>
          <a:p>
            <a:pPr marL="197100" lvl="1">
              <a:lnSpc>
                <a:spcPct val="80000"/>
              </a:lnSpc>
              <a:spcAft>
                <a:spcPts val="1000"/>
              </a:spcAft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Imaging, identification,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of many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common materials and living tissues</a:t>
            </a:r>
            <a:endParaRPr lang="ko-KR" alt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64817" y="3342502"/>
            <a:ext cx="6814366" cy="2790035"/>
            <a:chOff x="1164817" y="3342502"/>
            <a:chExt cx="6814366" cy="2790035"/>
          </a:xfrm>
        </p:grpSpPr>
        <p:sp>
          <p:nvSpPr>
            <p:cNvPr id="52" name="직사각형 51"/>
            <p:cNvSpPr/>
            <p:nvPr/>
          </p:nvSpPr>
          <p:spPr>
            <a:xfrm>
              <a:off x="3132000" y="3342502"/>
              <a:ext cx="2880000" cy="3600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100000">
                  <a:srgbClr val="A87C00"/>
                </a:gs>
                <a:gs pos="50000">
                  <a:srgbClr val="FFC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</a:t>
              </a: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1224000" y="3342502"/>
              <a:ext cx="1908002" cy="360000"/>
              <a:chOff x="1259633" y="4169623"/>
              <a:chExt cx="1908002" cy="288032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727635" y="4169623"/>
                <a:ext cx="1440000" cy="288032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92D050"/>
                  </a:gs>
                </a:gsLst>
                <a:lin ang="108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ko-KR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Microwaves</a:t>
                </a:r>
              </a:p>
            </p:txBody>
          </p:sp>
          <p:sp>
            <p:nvSpPr>
              <p:cNvPr id="14" name="이등변 삼각형 13"/>
              <p:cNvSpPr/>
              <p:nvPr/>
            </p:nvSpPr>
            <p:spPr>
              <a:xfrm rot="16200000">
                <a:off x="1349617" y="4079639"/>
                <a:ext cx="288032" cy="468000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6012000" y="3342502"/>
              <a:ext cx="1908000" cy="360000"/>
              <a:chOff x="5181571" y="4169623"/>
              <a:chExt cx="1908000" cy="288032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5181571" y="4169623"/>
                <a:ext cx="1440000" cy="288032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IR</a:t>
                </a: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 rot="5400000" flipH="1">
                <a:off x="6711555" y="4079639"/>
                <a:ext cx="288032" cy="4680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ln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1692543" y="3742981"/>
              <a:ext cx="1440000" cy="1573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012885" y="3742981"/>
              <a:ext cx="1440000" cy="15729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132542" y="3743157"/>
              <a:ext cx="2880000" cy="15729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직선 화살표 연결선 61"/>
            <p:cNvCxnSpPr/>
            <p:nvPr/>
          </p:nvCxnSpPr>
          <p:spPr>
            <a:xfrm flipH="1">
              <a:off x="1692543" y="3864655"/>
              <a:ext cx="343778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5489919" y="3942553"/>
              <a:ext cx="1962966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3132001" y="4199450"/>
              <a:ext cx="2286358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>
              <a:off x="4410247" y="4559490"/>
              <a:ext cx="1601753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>
              <a:off x="3780587" y="4929392"/>
              <a:ext cx="2004439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689816" y="3947696"/>
              <a:ext cx="15488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Bonding vibration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15918" y="3864655"/>
              <a:ext cx="1973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Molecular rotation (gas)</a:t>
              </a:r>
              <a:endParaRPr lang="ko-KR" alt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40251" y="4940387"/>
              <a:ext cx="38363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Intermolecular bonding : stretching and torsion  </a:t>
              </a:r>
              <a:endParaRPr lang="ko-KR" alt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422808" y="4210847"/>
              <a:ext cx="17075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Crystalline vibration</a:t>
              </a:r>
              <a:endParaRPr lang="ko-KR" alt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370559" y="4566032"/>
              <a:ext cx="2985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 frequency  torsional deformation</a:t>
              </a:r>
              <a:endParaRPr lang="ko-KR" alt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876938" y="5550830"/>
              <a:ext cx="1390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Frequency [THz]</a:t>
              </a:r>
            </a:p>
          </p:txBody>
        </p:sp>
        <p:cxnSp>
          <p:nvCxnSpPr>
            <p:cNvPr id="102" name="직선 화살표 연결선 101"/>
            <p:cNvCxnSpPr/>
            <p:nvPr/>
          </p:nvCxnSpPr>
          <p:spPr>
            <a:xfrm>
              <a:off x="1692000" y="5307424"/>
              <a:ext cx="57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1692000" y="5217424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3132000" y="5217424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572000" y="5217424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6012000" y="5217424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7452000" y="5217424"/>
              <a:ext cx="0" cy="18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1426283" y="5327905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0.01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915816" y="5327905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427984" y="532790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823726" y="5327905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211473" y="5327905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64817" y="5793983"/>
              <a:ext cx="68143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u="sng" dirty="0" smtClean="0"/>
                <a:t>&lt;Molecular modes and activity in THz region&gt;</a:t>
              </a:r>
              <a:endParaRPr lang="ko-KR" altLang="en-US" sz="1600" b="1" u="sng" baseline="-250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541912" y="4716352"/>
            <a:ext cx="1512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맑은 고딕"/>
                <a:ea typeface="맑은 고딕"/>
                <a:cs typeface="Arial" panose="020B0604020202020204" pitchFamily="34" charset="0"/>
              </a:rPr>
              <a:t>※ </a:t>
            </a:r>
            <a:r>
              <a:rPr lang="en-US" altLang="ko-KR" sz="1100" dirty="0" smtClean="0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Ref)</a:t>
            </a:r>
          </a:p>
          <a:p>
            <a:r>
              <a:rPr lang="en-US" altLang="ko-KR" sz="1100" i="1" dirty="0" smtClean="0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Chem. Soc. Rev., </a:t>
            </a:r>
          </a:p>
          <a:p>
            <a:r>
              <a:rPr lang="en-US" altLang="ko-KR" sz="1100" dirty="0" smtClean="0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2012, </a:t>
            </a:r>
            <a:r>
              <a:rPr lang="en-US" altLang="ko-KR" sz="1100" b="1" dirty="0" smtClean="0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41</a:t>
            </a:r>
            <a:r>
              <a:rPr lang="en-US" altLang="ko-KR" sz="1100" dirty="0" smtClean="0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, 2072-2082</a:t>
            </a:r>
            <a:endParaRPr lang="en-US" altLang="ko-KR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5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3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itchFamily="34" charset="0"/>
              </a:rPr>
              <a:t>Applications of THz Technology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35251" y="3623171"/>
            <a:ext cx="4284000" cy="2531542"/>
            <a:chOff x="235251" y="3623171"/>
            <a:chExt cx="4284000" cy="253154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28" y="4109224"/>
              <a:ext cx="3979846" cy="155202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5" name="직사각형 14"/>
            <p:cNvSpPr/>
            <p:nvPr/>
          </p:nvSpPr>
          <p:spPr>
            <a:xfrm>
              <a:off x="433035" y="5733256"/>
              <a:ext cx="38884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Screening to detect metal and non-metal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35251" y="3814713"/>
              <a:ext cx="4284000" cy="2340000"/>
            </a:xfrm>
            <a:prstGeom prst="roundRect">
              <a:avLst>
                <a:gd name="adj" fmla="val 2657"/>
              </a:avLst>
            </a:prstGeom>
            <a:noFill/>
            <a:ln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 bwMode="auto">
            <a:xfrm>
              <a:off x="1722420" y="3623171"/>
              <a:ext cx="1309663" cy="360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66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HY헤드라인M" panose="02030600000101010101" pitchFamily="18" charset="-127"/>
                  <a:cs typeface="Arial" panose="020B0604020202020204" pitchFamily="34" charset="0"/>
                </a:rPr>
                <a:t>Security</a:t>
              </a:r>
              <a:endPara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35251" y="902554"/>
            <a:ext cx="4284000" cy="2526446"/>
            <a:chOff x="235251" y="826202"/>
            <a:chExt cx="4284000" cy="252644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59" y="1258767"/>
              <a:ext cx="3943985" cy="1666177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365062" y="2924944"/>
              <a:ext cx="402437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Non-invasive molecular imaging of cancer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35251" y="1012648"/>
              <a:ext cx="4284000" cy="2340000"/>
            </a:xfrm>
            <a:prstGeom prst="roundRect">
              <a:avLst>
                <a:gd name="adj" fmla="val 2657"/>
              </a:avLst>
            </a:prstGeom>
            <a:noFill/>
            <a:ln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 bwMode="auto">
            <a:xfrm>
              <a:off x="1117111" y="826202"/>
              <a:ext cx="252028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FF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HY헤드라인M" panose="02030600000101010101" pitchFamily="18" charset="-127"/>
                  <a:cs typeface="Arial" panose="020B0604020202020204" pitchFamily="34" charset="0"/>
                </a:rPr>
                <a:t>Bio-medical Imaging</a:t>
              </a:r>
              <a:endPara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680488" y="911489"/>
            <a:ext cx="4284000" cy="2517511"/>
            <a:chOff x="4680488" y="830670"/>
            <a:chExt cx="4284000" cy="2517511"/>
          </a:xfrm>
        </p:grpSpPr>
        <p:grpSp>
          <p:nvGrpSpPr>
            <p:cNvPr id="50" name="그룹 49"/>
            <p:cNvGrpSpPr/>
            <p:nvPr/>
          </p:nvGrpSpPr>
          <p:grpSpPr>
            <a:xfrm>
              <a:off x="5015499" y="1328423"/>
              <a:ext cx="3613979" cy="1596522"/>
              <a:chOff x="4971625" y="1325219"/>
              <a:chExt cx="3613979" cy="1796221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0660" y="1325219"/>
                <a:ext cx="1654944" cy="1796221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1625" y="1325219"/>
                <a:ext cx="1616599" cy="1796221"/>
              </a:xfrm>
              <a:prstGeom prst="rect">
                <a:avLst/>
              </a:prstGeom>
            </p:spPr>
          </p:pic>
        </p:grpSp>
        <p:sp>
          <p:nvSpPr>
            <p:cNvPr id="12" name="직사각형 11"/>
            <p:cNvSpPr/>
            <p:nvPr/>
          </p:nvSpPr>
          <p:spPr>
            <a:xfrm>
              <a:off x="5117598" y="2924944"/>
              <a:ext cx="34097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Integrated Circuit Package Analysis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4680488" y="1008181"/>
              <a:ext cx="4284000" cy="2340000"/>
            </a:xfrm>
            <a:prstGeom prst="roundRect">
              <a:avLst>
                <a:gd name="adj" fmla="val 2657"/>
              </a:avLst>
            </a:prstGeom>
            <a:noFill/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 bwMode="auto">
            <a:xfrm>
              <a:off x="5346324" y="830670"/>
              <a:ext cx="2952328" cy="35877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HY헤드라인M" panose="02030600000101010101" pitchFamily="18" charset="-127"/>
                  <a:cs typeface="Arial" panose="020B0604020202020204" pitchFamily="34" charset="0"/>
                </a:rPr>
                <a:t>Semiconductor industry</a:t>
              </a:r>
              <a:endPara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680488" y="3623784"/>
            <a:ext cx="4284000" cy="2530929"/>
            <a:chOff x="4680488" y="3623784"/>
            <a:chExt cx="4284000" cy="2530929"/>
          </a:xfrm>
        </p:grpSpPr>
        <p:grpSp>
          <p:nvGrpSpPr>
            <p:cNvPr id="53" name="그룹 52"/>
            <p:cNvGrpSpPr/>
            <p:nvPr/>
          </p:nvGrpSpPr>
          <p:grpSpPr>
            <a:xfrm>
              <a:off x="4922442" y="4106407"/>
              <a:ext cx="3800092" cy="1554841"/>
              <a:chOff x="4826046" y="4106407"/>
              <a:chExt cx="3800092" cy="1554841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6046" y="4116053"/>
                <a:ext cx="2338241" cy="1545195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8304" y="4106407"/>
                <a:ext cx="1317834" cy="1554841"/>
              </a:xfrm>
              <a:prstGeom prst="rect">
                <a:avLst/>
              </a:prstGeom>
            </p:spPr>
          </p:pic>
        </p:grpSp>
        <p:sp>
          <p:nvSpPr>
            <p:cNvPr id="10" name="직사각형 9"/>
            <p:cNvSpPr/>
            <p:nvPr/>
          </p:nvSpPr>
          <p:spPr>
            <a:xfrm>
              <a:off x="4700297" y="5733256"/>
              <a:ext cx="42443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Imaging of illicit drugs hidden 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in an </a:t>
              </a:r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envelope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680488" y="3814713"/>
              <a:ext cx="4284000" cy="2340000"/>
            </a:xfrm>
            <a:prstGeom prst="roundRect">
              <a:avLst>
                <a:gd name="adj" fmla="val 2657"/>
              </a:avLst>
            </a:prstGeom>
            <a:noFill/>
            <a:ln>
              <a:solidFill>
                <a:schemeClr val="tx1"/>
              </a:solidFill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5718943" y="3623784"/>
              <a:ext cx="2207090" cy="35877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HY헤드라인M" panose="02030600000101010101" pitchFamily="18" charset="-127"/>
                  <a:cs typeface="Arial" panose="020B0604020202020204" pitchFamily="34" charset="0"/>
                </a:rPr>
                <a:t>Material Analysis</a:t>
              </a:r>
              <a:endPara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6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3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Types and Properties of THz Sources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533" y="980728"/>
            <a:ext cx="8424935" cy="1989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Pumped by Short-Pulse Laser</a:t>
            </a:r>
          </a:p>
          <a:p>
            <a:pPr marL="482850" lvl="1" indent="-285750">
              <a:lnSpc>
                <a:spcPct val="80000"/>
              </a:lnSpc>
              <a:spcAft>
                <a:spcPts val="1000"/>
              </a:spcAft>
              <a:buFont typeface="Wingdings"/>
              <a:buChar char="è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Use photoconductive antenna, optical rectification and semiconductor surface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 Cascade Laser (QCL)</a:t>
            </a:r>
          </a:p>
          <a:p>
            <a:pPr marL="197100" lvl="1">
              <a:lnSpc>
                <a:spcPct val="80000"/>
              </a:lnSpc>
              <a:spcAft>
                <a:spcPts val="1000"/>
              </a:spcAft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Use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intersubband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transition in semiconductor multiple quantum well hetero-structures</a:t>
            </a:r>
            <a:endParaRPr lang="ko-KR" alt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8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</a:t>
            </a:r>
            <a:r>
              <a:rPr lang="en-US" altLang="ko-KR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 Laser (FEL)</a:t>
            </a:r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7100" lvl="1">
              <a:lnSpc>
                <a:spcPct val="80000"/>
              </a:lnSpc>
              <a:spcAft>
                <a:spcPts val="1000"/>
              </a:spcAft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 very-high-speed electrons that move freely through magnetic structure</a:t>
            </a:r>
            <a:endParaRPr lang="ko-KR" alt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51426"/>
              </p:ext>
            </p:extLst>
          </p:nvPr>
        </p:nvGraphicFramePr>
        <p:xfrm>
          <a:off x="435928" y="3389600"/>
          <a:ext cx="8272144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7"/>
                <a:gridCol w="2949893"/>
                <a:gridCol w="2305367"/>
                <a:gridCol w="1695767"/>
              </a:tblGrid>
              <a:tr h="22174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Pumped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by Short-Pulse Laser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QCL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1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100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/>
                        <a:buNone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kW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Bandwidth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 ~ 50THz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~ 10 THz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range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Facility Size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scale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size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Lab. scale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Limitations</a:t>
                      </a:r>
                      <a:endParaRPr lang="ko-KR" altLang="en-US" sz="1600" b="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</a:t>
                      </a:r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low power &amp; </a:t>
                      </a:r>
                    </a:p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 pulsed output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power &amp; operating </a:t>
                      </a:r>
                    </a:p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temperature (~117 K)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Huge &amp; complex</a:t>
                      </a:r>
                    </a:p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433103" y="3388522"/>
            <a:ext cx="8244000" cy="2196000"/>
            <a:chOff x="509584" y="3742770"/>
            <a:chExt cx="8244000" cy="2196000"/>
          </a:xfrm>
        </p:grpSpPr>
        <p:cxnSp>
          <p:nvCxnSpPr>
            <p:cNvPr id="15" name="직선 연결선 14"/>
            <p:cNvCxnSpPr/>
            <p:nvPr/>
          </p:nvCxnSpPr>
          <p:spPr>
            <a:xfrm flipH="1">
              <a:off x="509584" y="4077072"/>
              <a:ext cx="82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1835696" y="3742770"/>
              <a:ext cx="0" cy="219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794963" y="5713511"/>
            <a:ext cx="3554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&lt; Comparison of THz Sources &gt;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7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Limitations of THz Technology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572" y="1054477"/>
            <a:ext cx="77048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Producing high efficiency, high power, compact, </a:t>
            </a: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broadband and room-temperature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THz sources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remains technically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challenging</a:t>
            </a:r>
            <a:endParaRPr lang="en-US" altLang="ko-KR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434639" y="3140968"/>
            <a:ext cx="4274722" cy="2736304"/>
            <a:chOff x="4794866" y="3258937"/>
            <a:chExt cx="4274722" cy="2736304"/>
          </a:xfrm>
        </p:grpSpPr>
        <p:grpSp>
          <p:nvGrpSpPr>
            <p:cNvPr id="13" name="그룹 12"/>
            <p:cNvGrpSpPr/>
            <p:nvPr/>
          </p:nvGrpSpPr>
          <p:grpSpPr>
            <a:xfrm>
              <a:off x="4794866" y="3258937"/>
              <a:ext cx="3954366" cy="2423499"/>
              <a:chOff x="4427983" y="3393069"/>
              <a:chExt cx="3954366" cy="2423499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3752"/>
              <a:stretch/>
            </p:blipFill>
            <p:spPr>
              <a:xfrm>
                <a:off x="4427983" y="3393069"/>
                <a:ext cx="3954366" cy="2323398"/>
              </a:xfrm>
              <a:prstGeom prst="rect">
                <a:avLst/>
              </a:prstGeom>
            </p:spPr>
          </p:pic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499" t="71174" r="45493" b="24128"/>
              <a:stretch/>
            </p:blipFill>
            <p:spPr bwMode="auto">
              <a:xfrm>
                <a:off x="5967675" y="5511266"/>
                <a:ext cx="1040525" cy="305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4855298" y="5687464"/>
              <a:ext cx="4214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performance of sources around THz gap</a:t>
              </a:r>
            </a:p>
          </p:txBody>
        </p:sp>
      </p:grpSp>
      <p:sp>
        <p:nvSpPr>
          <p:cNvPr id="23" name="직사각형 4"/>
          <p:cNvSpPr>
            <a:spLocks noChangeArrowheads="1"/>
          </p:cNvSpPr>
          <p:nvPr/>
        </p:nvSpPr>
        <p:spPr bwMode="auto">
          <a:xfrm>
            <a:off x="1871700" y="1988840"/>
            <a:ext cx="5400600" cy="707886"/>
          </a:xfrm>
          <a:prstGeom prst="rect">
            <a:avLst/>
          </a:prstGeom>
          <a:solidFill>
            <a:srgbClr val="FFCC0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extLst/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ko-KR" sz="10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defRPr/>
            </a:pPr>
            <a:r>
              <a:rPr lang="en-US" altLang="ko-KR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Require High-performance THz Source</a:t>
            </a:r>
          </a:p>
          <a:p>
            <a:pPr algn="ctr">
              <a:defRPr/>
            </a:pPr>
            <a:endParaRPr lang="en-US" altLang="ko-KR" sz="10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8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3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Fundamentals of Laser</a:t>
            </a:r>
            <a:endParaRPr lang="en-US" altLang="ko-KR" sz="3600" b="1" dirty="0">
              <a:solidFill>
                <a:schemeClr val="bg1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C6FE-110F-4D6C-AEB9-2D9E3D8B288A}" type="slidenum">
              <a:rPr lang="ko-KR" altLang="en-US" smtClean="0"/>
              <a:pPr/>
              <a:t>9</a:t>
            </a:fld>
            <a:r>
              <a:rPr lang="en-US" altLang="ko-KR" smtClean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5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28226</TotalTime>
  <Words>5207</Words>
  <Application>Microsoft Office PowerPoint</Application>
  <PresentationFormat>화면 슬라이드 쇼(4:3)</PresentationFormat>
  <Paragraphs>833</Paragraphs>
  <Slides>36</Slides>
  <Notes>36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8" baseType="lpstr"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</dc:creator>
  <cp:lastModifiedBy>kwon</cp:lastModifiedBy>
  <cp:revision>709</cp:revision>
  <cp:lastPrinted>2014-06-25T12:34:05Z</cp:lastPrinted>
  <dcterms:created xsi:type="dcterms:W3CDTF">2014-06-02T07:57:56Z</dcterms:created>
  <dcterms:modified xsi:type="dcterms:W3CDTF">2014-07-09T13:17:49Z</dcterms:modified>
</cp:coreProperties>
</file>