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7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9" r:id="rId16"/>
    <p:sldId id="294" r:id="rId17"/>
    <p:sldId id="295" r:id="rId18"/>
    <p:sldId id="296" r:id="rId19"/>
    <p:sldId id="273" r:id="rId20"/>
    <p:sldId id="274" r:id="rId21"/>
    <p:sldId id="275" r:id="rId22"/>
    <p:sldId id="297" r:id="rId23"/>
    <p:sldId id="29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13" d="100"/>
          <a:sy n="113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14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2.wmf"/><Relationship Id="rId1" Type="http://schemas.openxmlformats.org/officeDocument/2006/relationships/image" Target="../media/image53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20" Type="http://schemas.openxmlformats.org/officeDocument/2006/relationships/image" Target="../media/image91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image" Target="../media/image90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92.wmf"/><Relationship Id="rId17" Type="http://schemas.openxmlformats.org/officeDocument/2006/relationships/image" Target="../media/image89.wmf"/><Relationship Id="rId2" Type="http://schemas.openxmlformats.org/officeDocument/2006/relationships/image" Target="../media/image74.wmf"/><Relationship Id="rId16" Type="http://schemas.openxmlformats.org/officeDocument/2006/relationships/image" Target="../media/image88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19" Type="http://schemas.openxmlformats.org/officeDocument/2006/relationships/image" Target="../media/image93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1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087CB-A646-447B-8AA3-6F7DCB96EEB8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62D0E-36C4-4551-9D80-8F9416EEE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0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EE32-1296-4818-A725-9A8D01B30C0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15AA-89EF-4FC1-BEA2-D0222C7919B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D78-61BF-474C-B8EC-4C5E2B6E57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15AA-89EF-4FC1-BEA2-D0222C7919B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D78-61BF-474C-B8EC-4C5E2B6E57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BAF0-A111-419B-AFE9-39E93E54B124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66B-F76F-4CE5-970A-304E95CA9E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BAF0-A111-419B-AFE9-39E93E54B124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66B-F76F-4CE5-970A-304E95CA9E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345363" y="6129338"/>
            <a:ext cx="1655762" cy="530225"/>
            <a:chOff x="4536" y="3935"/>
            <a:chExt cx="1043" cy="334"/>
          </a:xfrm>
        </p:grpSpPr>
        <p:sp>
          <p:nvSpPr>
            <p:cNvPr id="8" name="Text Box 9"/>
            <p:cNvSpPr txBox="1">
              <a:spLocks noChangeArrowheads="1"/>
            </p:cNvSpPr>
            <p:nvPr userDrawn="1"/>
          </p:nvSpPr>
          <p:spPr bwMode="auto">
            <a:xfrm>
              <a:off x="4536" y="3935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CE9D6C"/>
                  </a:solidFill>
                  <a:latin typeface="Arial Narrow" pitchFamily="34" charset="0"/>
                  <a:ea typeface="굴림" charset="-127"/>
                </a:rPr>
                <a:t>Nano-THz Photonics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auto">
            <a:xfrm>
              <a:off x="4536" y="4038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P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O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S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T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E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C</a:t>
              </a:r>
              <a:r>
                <a:rPr lang="en-US" altLang="ko-KR" sz="10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 </a:t>
              </a:r>
              <a:r>
                <a:rPr lang="en-US" altLang="ko-KR" sz="1800" b="1" dirty="0">
                  <a:solidFill>
                    <a:srgbClr val="CE9D6C"/>
                  </a:solidFill>
                  <a:latin typeface="Verdana" pitchFamily="34" charset="0"/>
                  <a:ea typeface="MD아트체" pitchFamily="18" charset="-127"/>
                </a:rPr>
                <a:t>H</a:t>
              </a: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15AA-89EF-4FC1-BEA2-D0222C7919B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D78-61BF-474C-B8EC-4C5E2B6E57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15AA-89EF-4FC1-BEA2-D0222C7919B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6D78-61BF-474C-B8EC-4C5E2B6E57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45.wmf"/><Relationship Id="rId9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7.wmf"/><Relationship Id="rId42" Type="http://schemas.openxmlformats.org/officeDocument/2006/relationships/image" Target="../media/image91.wmf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90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4.wmf"/><Relationship Id="rId36" Type="http://schemas.openxmlformats.org/officeDocument/2006/relationships/image" Target="../media/image88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9" Type="http://schemas.openxmlformats.org/officeDocument/2006/relationships/image" Target="../media/image89.wmf"/><Relationship Id="rId21" Type="http://schemas.openxmlformats.org/officeDocument/2006/relationships/image" Target="../media/image80.wmf"/><Relationship Id="rId34" Type="http://schemas.openxmlformats.org/officeDocument/2006/relationships/oleObject" Target="../embeddings/oleObject109.bin"/><Relationship Id="rId42" Type="http://schemas.openxmlformats.org/officeDocument/2006/relationships/oleObject" Target="../embeddings/oleObject113.bin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92.wmf"/><Relationship Id="rId41" Type="http://schemas.openxmlformats.org/officeDocument/2006/relationships/image" Target="../media/image90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88.wmf"/><Relationship Id="rId40" Type="http://schemas.openxmlformats.org/officeDocument/2006/relationships/oleObject" Target="../embeddings/oleObject112.bin"/><Relationship Id="rId5" Type="http://schemas.openxmlformats.org/officeDocument/2006/relationships/image" Target="../media/image96.e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79.wmf"/><Relationship Id="rId31" Type="http://schemas.openxmlformats.org/officeDocument/2006/relationships/image" Target="../media/image85.wmf"/><Relationship Id="rId4" Type="http://schemas.openxmlformats.org/officeDocument/2006/relationships/image" Target="../media/image95.emf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87.wmf"/><Relationship Id="rId43" Type="http://schemas.openxmlformats.org/officeDocument/2006/relationships/image" Target="../media/image93.wmf"/><Relationship Id="rId8" Type="http://schemas.openxmlformats.org/officeDocument/2006/relationships/oleObject" Target="../embeddings/oleObject96.bin"/><Relationship Id="rId3" Type="http://schemas.openxmlformats.org/officeDocument/2006/relationships/image" Target="../media/image94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86.wmf"/><Relationship Id="rId38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image" Target="../media/image14.wmf"/><Relationship Id="rId21" Type="http://schemas.openxmlformats.org/officeDocument/2006/relationships/oleObject" Target="../embeddings/oleObject26.bin"/><Relationship Id="rId34" Type="http://schemas.openxmlformats.org/officeDocument/2006/relationships/oleObject" Target="../embeddings/oleObject33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image" Target="../media/image3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2.wmf"/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Arial" pitchFamily="34" charset="0"/>
                <a:cs typeface="Arial" pitchFamily="34" charset="0"/>
              </a:rPr>
              <a:t>FDTD </a:t>
            </a:r>
            <a:r>
              <a:rPr lang="ko-KR" altLang="en-US" sz="2400" smtClean="0">
                <a:latin typeface="Arial" pitchFamily="34" charset="0"/>
                <a:cs typeface="Arial" pitchFamily="34" charset="0"/>
              </a:rPr>
              <a:t>전수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Check List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122983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457200">
              <a:buAutoNum type="arabicPeriod"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FDTD Basics</a:t>
            </a:r>
          </a:p>
          <a:p>
            <a:pPr marL="171450" indent="-171450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Finite Difference Concept</a:t>
            </a:r>
          </a:p>
          <a:p>
            <a:pPr marL="171450" indent="-171450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Yee Cell</a:t>
            </a:r>
          </a:p>
          <a:p>
            <a:pPr marL="171450" indent="-171450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Courant (Stability) Condition</a:t>
            </a:r>
          </a:p>
          <a:p>
            <a:pPr marL="180975" indent="-180975" defTabSz="457200"/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180975" indent="-180975" defTabSz="457200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2.	</a:t>
            </a: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FDTD Solutions </a:t>
            </a:r>
            <a:r>
              <a:rPr lang="ko-KR" altLang="en-US" sz="1200" b="1" dirty="0" smtClean="0">
                <a:latin typeface="Arial" pitchFamily="34" charset="0"/>
                <a:cs typeface="Arial" pitchFamily="34" charset="0"/>
              </a:rPr>
              <a:t>사용법</a:t>
            </a:r>
            <a:endParaRPr lang="en-US" altLang="ko-KR" sz="1200" b="1" dirty="0" smtClean="0">
              <a:latin typeface="Arial" pitchFamily="34" charset="0"/>
              <a:cs typeface="Arial" pitchFamily="34" charset="0"/>
            </a:endParaRPr>
          </a:p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Basic Options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Material Parameters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Data Import &amp; Export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Curve Fitting, Weighting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Meshing </a:t>
            </a: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Convergence Test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Mesh Override Region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Mesh Oder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Courant (Stability) Condition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Auto Shutoff</a:t>
            </a:r>
          </a:p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Boundary Condition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Periodic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Bloch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Perfectly Matched Layer (PML) </a:t>
            </a:r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Convergence Test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Symmetry, Anti-Symmetry</a:t>
            </a:r>
          </a:p>
          <a:p>
            <a:pPr marL="180975" indent="-180975" defTabSz="457200"/>
            <a:r>
              <a:rPr lang="en-US" altLang="ko-KR" sz="1200" dirty="0">
                <a:latin typeface="Arial" pitchFamily="34" charset="0"/>
                <a:cs typeface="Arial" pitchFamily="34" charset="0"/>
              </a:rPr>
              <a:t>	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5676" y="843389"/>
            <a:ext cx="5832648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Workstation-NBTP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IP:	141.223.166.50 (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라이선스 서버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Workstation-NBTP2 IP:	141.223.166.51</a:t>
            </a:r>
          </a:p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NBTP_FDTD IP:		141.223.166.163 (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실습용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272" y="2122983"/>
            <a:ext cx="43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Source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Source Setting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Plane Wave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Gaussian Source</a:t>
            </a:r>
          </a:p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Monitors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Power Transmittance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Field Intensity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Vector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Far-Field Injection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Power Absorption (Power Conservation Law)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Movie Monitor</a:t>
            </a:r>
          </a:p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Script</a:t>
            </a:r>
          </a:p>
          <a:p>
            <a:pPr marL="638175" lvl="1" indent="-180975" defTabSz="457200">
              <a:buFontTx/>
              <a:buChar char="-"/>
            </a:pP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각종 명령어 숙지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638175" lvl="1" indent="-180975" defTabSz="457200">
              <a:buFontTx/>
              <a:buChar char="-"/>
            </a:pP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구조 그리기 자동화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추출 자동화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180975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처리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(Image &amp; Plot)</a:t>
            </a: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Efficiency &amp; Crosstalk 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계산방법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Image Plot Format 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숙지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  <a:p>
            <a:pPr marL="638175" lvl="1" indent="-180975" defTabSz="457200">
              <a:buFontTx/>
              <a:buChar char="-"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MATLAB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을 이용한 자동화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작성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252" y="2854546"/>
            <a:ext cx="423028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Yee Cell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70297" y="2783111"/>
          <a:ext cx="461486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4" imgW="2997000" imgH="787320" progId="Equation.DSMT4">
                  <p:embed/>
                </p:oleObj>
              </mc:Choice>
              <mc:Fallback>
                <p:oleObj name="Equation" r:id="rId4" imgW="299700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97" y="2783111"/>
                        <a:ext cx="4614863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11560" y="1052736"/>
          <a:ext cx="639921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6" imgW="3873240" imgH="787320" progId="Equation.DSMT4">
                  <p:embed/>
                </p:oleObj>
              </mc:Choice>
              <mc:Fallback>
                <p:oleObj name="Equation" r:id="rId6" imgW="387324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6"/>
                        <a:ext cx="639921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Finite Difference of Maxwell’s Equations in 3D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71472" y="2189565"/>
          <a:ext cx="7920063" cy="166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3" imgW="5803560" imgH="1218960" progId="Equation.DSMT4">
                  <p:embed/>
                </p:oleObj>
              </mc:Choice>
              <mc:Fallback>
                <p:oleObj name="Equation" r:id="rId3" imgW="5803560" imgH="1218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89565"/>
                        <a:ext cx="7920063" cy="166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051319"/>
              </p:ext>
            </p:extLst>
          </p:nvPr>
        </p:nvGraphicFramePr>
        <p:xfrm>
          <a:off x="2919413" y="908050"/>
          <a:ext cx="3035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5" imgW="1815840" imgH="482400" progId="Equation.DSMT4">
                  <p:embed/>
                </p:oleObj>
              </mc:Choice>
              <mc:Fallback>
                <p:oleObj name="Equation" r:id="rId5" imgW="18158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908050"/>
                        <a:ext cx="3035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55649" y="4564190"/>
          <a:ext cx="75168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7" imgW="5333760" imgH="965160" progId="Equation.DSMT4">
                  <p:embed/>
                </p:oleObj>
              </mc:Choice>
              <mc:Fallback>
                <p:oleObj name="Equation" r:id="rId7" imgW="533376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49" y="4564190"/>
                        <a:ext cx="7516813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169453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General Case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406413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Free Space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42910" y="1364332"/>
          <a:ext cx="23304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364332"/>
                        <a:ext cx="23304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31752" y="2385096"/>
          <a:ext cx="7783586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5" imgW="5740200" imgH="736560" progId="Equation.DSMT4">
                  <p:embed/>
                </p:oleObj>
              </mc:Choice>
              <mc:Fallback>
                <p:oleObj name="Equation" r:id="rId5" imgW="57402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52" y="2385096"/>
                        <a:ext cx="7783586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69926" y="3599540"/>
          <a:ext cx="78882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7" imgW="5790960" imgH="787320" progId="Equation.DSMT4">
                  <p:embed/>
                </p:oleObj>
              </mc:Choice>
              <mc:Fallback>
                <p:oleObj name="Equation" r:id="rId7" imgW="579096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26" y="3599540"/>
                        <a:ext cx="788828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Ampere’s Law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43306" y="764704"/>
            <a:ext cx="5002055" cy="190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5849" name="Object 5"/>
          <p:cNvGraphicFramePr>
            <a:graphicFrameLocks noChangeAspect="1"/>
          </p:cNvGraphicFramePr>
          <p:nvPr/>
        </p:nvGraphicFramePr>
        <p:xfrm>
          <a:off x="458810" y="4885415"/>
          <a:ext cx="739933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0" imgW="5562360" imgH="965160" progId="Equation.DSMT4">
                  <p:embed/>
                </p:oleObj>
              </mc:Choice>
              <mc:Fallback>
                <p:oleObj name="Equation" r:id="rId10" imgW="556236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10" y="4885415"/>
                        <a:ext cx="739933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57158" y="4742550"/>
            <a:ext cx="7786742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One-Dimensional Free Space Formulation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5273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Normalization</a:t>
            </a:r>
            <a:endParaRPr lang="ko-KR" altLang="en-US" dirty="0"/>
          </a:p>
        </p:txBody>
      </p:sp>
      <p:graphicFrame>
        <p:nvGraphicFramePr>
          <p:cNvPr id="87" name="Object 5"/>
          <p:cNvGraphicFramePr>
            <a:graphicFrameLocks noChangeAspect="1"/>
          </p:cNvGraphicFramePr>
          <p:nvPr/>
        </p:nvGraphicFramePr>
        <p:xfrm>
          <a:off x="785787" y="2456393"/>
          <a:ext cx="5500725" cy="131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3" imgW="3733560" imgH="888840" progId="Equation.DSMT4">
                  <p:embed/>
                </p:oleObj>
              </mc:Choice>
              <mc:Fallback>
                <p:oleObj name="Equation" r:id="rId3" imgW="373356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7" y="2456393"/>
                        <a:ext cx="5500725" cy="131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85786" y="1624240"/>
          <a:ext cx="10223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5" imgW="698400" imgH="482400" progId="Equation.DSMT4">
                  <p:embed/>
                </p:oleObj>
              </mc:Choice>
              <mc:Fallback>
                <p:oleObj name="Equation" r:id="rId5" imgW="6984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624240"/>
                        <a:ext cx="10223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85786" y="4400799"/>
          <a:ext cx="2794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7" imgW="190440" imgH="152280" progId="Equation.DSMT4">
                  <p:embed/>
                </p:oleObj>
              </mc:Choice>
              <mc:Fallback>
                <p:oleObj name="Equation" r:id="rId7" imgW="19044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400799"/>
                        <a:ext cx="279400" cy="22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214414" y="3888040"/>
          <a:ext cx="5902325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9" imgW="4025880" imgH="939600" progId="Equation.DSMT4">
                  <p:embed/>
                </p:oleObj>
              </mc:Choice>
              <mc:Fallback>
                <p:oleObj name="Equation" r:id="rId9" imgW="402588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888040"/>
                        <a:ext cx="5902325" cy="137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Courant (Stability) Condition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5273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Courant Condition</a:t>
            </a:r>
            <a:endParaRPr lang="ko-KR" altLang="en-US" dirty="0"/>
          </a:p>
        </p:txBody>
      </p:sp>
      <p:graphicFrame>
        <p:nvGraphicFramePr>
          <p:cNvPr id="64519" name="Object 21"/>
          <p:cNvGraphicFramePr>
            <a:graphicFrameLocks noChangeAspect="1"/>
          </p:cNvGraphicFramePr>
          <p:nvPr/>
        </p:nvGraphicFramePr>
        <p:xfrm>
          <a:off x="784230" y="1624240"/>
          <a:ext cx="4573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4" imgW="3111480" imgH="431640" progId="Equation.DSMT4">
                  <p:embed/>
                </p:oleObj>
              </mc:Choice>
              <mc:Fallback>
                <p:oleObj name="Equation" r:id="rId4" imgW="311148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30" y="1624240"/>
                        <a:ext cx="45735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812815" y="2459281"/>
          <a:ext cx="590232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6" imgW="4025880" imgH="939600" progId="Equation.DSMT4">
                  <p:embed/>
                </p:oleObj>
              </mc:Choice>
              <mc:Fallback>
                <p:oleObj name="Equation" r:id="rId6" imgW="402588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15" y="2459281"/>
                        <a:ext cx="5902325" cy="137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792138" y="4410322"/>
          <a:ext cx="27940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8" imgW="190440" imgH="152280" progId="Equation.DSMT4">
                  <p:embed/>
                </p:oleObj>
              </mc:Choice>
              <mc:Fallback>
                <p:oleObj name="Equation" r:id="rId8" imgW="19044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38" y="4410322"/>
                        <a:ext cx="27940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285852" y="3981694"/>
          <a:ext cx="5429288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0" imgW="3504960" imgH="812520" progId="Equation.DSMT4">
                  <p:embed/>
                </p:oleObj>
              </mc:Choice>
              <mc:Fallback>
                <p:oleObj name="Equation" r:id="rId10" imgW="3504960" imgH="812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981694"/>
                        <a:ext cx="5429288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87891" y="3860852"/>
            <a:ext cx="5857916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681536"/>
            <a:ext cx="7056784" cy="14675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rial" pitchFamily="34" charset="0"/>
                <a:cs typeface="Arial" pitchFamily="34" charset="0"/>
              </a:rPr>
              <a:t>EM Theory for Data Analysis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11753" y="1840278"/>
          <a:ext cx="34401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3" imgW="2438280" imgH="812520" progId="Equation.DSMT4">
                  <p:embed/>
                </p:oleObj>
              </mc:Choice>
              <mc:Fallback>
                <p:oleObj name="Equation" r:id="rId3" imgW="2438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753" y="1840278"/>
                        <a:ext cx="3440112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02240" y="3048365"/>
          <a:ext cx="44465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5" imgW="3149280" imgH="812520" progId="Equation.DSMT4">
                  <p:embed/>
                </p:oleObj>
              </mc:Choice>
              <mc:Fallback>
                <p:oleObj name="Equation" r:id="rId5" imgW="3149280" imgH="812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240" y="3048365"/>
                        <a:ext cx="444658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Time-Average </a:t>
            </a:r>
            <a:r>
              <a:rPr lang="en-US" altLang="ko-KR" sz="24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Poynting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Vector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768" y="4858174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: Time-average </a:t>
            </a:r>
            <a:r>
              <a:rPr lang="en-US" altLang="ko-KR" sz="1600" dirty="0" err="1" smtClean="0"/>
              <a:t>Poynting</a:t>
            </a:r>
            <a:r>
              <a:rPr lang="en-US" altLang="ko-KR" sz="1600" dirty="0" smtClean="0"/>
              <a:t> vector [W/m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521256" y="4773779"/>
          <a:ext cx="15954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7" imgW="1130040" imgH="393480" progId="Equation.DSMT4">
                  <p:embed/>
                </p:oleObj>
              </mc:Choice>
              <mc:Fallback>
                <p:oleObj name="Equation" r:id="rId7" imgW="1130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256" y="4773779"/>
                        <a:ext cx="15954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5438" y="1268760"/>
            <a:ext cx="472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• Using </a:t>
            </a:r>
            <a:r>
              <a:rPr lang="en-US" altLang="ko-KR" sz="1400" dirty="0" err="1" smtClean="0"/>
              <a:t>phasor</a:t>
            </a:r>
            <a:r>
              <a:rPr lang="en-US" altLang="ko-KR" sz="1400" dirty="0" smtClean="0"/>
              <a:t> method and Euler’s formula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6876" y="4336031"/>
            <a:ext cx="306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• Time-average </a:t>
            </a:r>
            <a:r>
              <a:rPr lang="en-US" altLang="ko-KR" sz="1400" dirty="0" err="1" smtClean="0"/>
              <a:t>Poynting</a:t>
            </a:r>
            <a:r>
              <a:rPr lang="en-US" altLang="ko-KR" sz="1400" dirty="0" smtClean="0"/>
              <a:t> vector</a:t>
            </a:r>
            <a:endParaRPr lang="ko-KR" altLang="en-US" sz="14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519089" y="5696382"/>
          <a:ext cx="9858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9" imgW="698400" imgH="190440" progId="Equation.DSMT4">
                  <p:embed/>
                </p:oleObj>
              </mc:Choice>
              <mc:Fallback>
                <p:oleObj name="Equation" r:id="rId9" imgW="69840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89" y="5696382"/>
                        <a:ext cx="985838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27201" y="566124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: FDTD Solutions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Power Monitor </a:t>
            </a:r>
            <a:r>
              <a:rPr lang="ko-KR" altLang="en-US" sz="1600" dirty="0" smtClean="0"/>
              <a:t>출력 </a:t>
            </a:r>
            <a:r>
              <a:rPr lang="ko-KR" altLang="en-US" sz="1600" dirty="0" err="1" smtClean="0"/>
              <a:t>물리량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Power Absorption from Power Conservation Law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023541" y="3105721"/>
          <a:ext cx="51847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3" imgW="3670200" imgH="279360" progId="Equation.DSMT4">
                  <p:embed/>
                </p:oleObj>
              </mc:Choice>
              <mc:Fallback>
                <p:oleObj name="Equation" r:id="rId3" imgW="36702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3105721"/>
                        <a:ext cx="518477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23541" y="1161505"/>
          <a:ext cx="17033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5" imgW="1206360" imgH="406080" progId="Equation.DSMT4">
                  <p:embed/>
                </p:oleObj>
              </mc:Choice>
              <mc:Fallback>
                <p:oleObj name="Equation" r:id="rId5" imgW="12063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1161505"/>
                        <a:ext cx="17033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023541" y="2276872"/>
          <a:ext cx="2116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7" imgW="1498320" imgH="253800" progId="Equation.DSMT4">
                  <p:embed/>
                </p:oleObj>
              </mc:Choice>
              <mc:Fallback>
                <p:oleObj name="Equation" r:id="rId7" imgW="14983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2276872"/>
                        <a:ext cx="21161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023541" y="2673673"/>
          <a:ext cx="2832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9" imgW="2006280" imgH="279360" progId="Equation.DSMT4">
                  <p:embed/>
                </p:oleObj>
              </mc:Choice>
              <mc:Fallback>
                <p:oleObj name="Equation" r:id="rId9" imgW="200628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2673673"/>
                        <a:ext cx="28321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23541" y="4111997"/>
          <a:ext cx="45021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11" imgW="3187440" imgH="431640" progId="Equation.DSMT4">
                  <p:embed/>
                </p:oleObj>
              </mc:Choice>
              <mc:Fallback>
                <p:oleObj name="Equation" r:id="rId11" imgW="31874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4111997"/>
                        <a:ext cx="45021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0879" y="3697287"/>
            <a:ext cx="50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• Using the vector identity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435" y="1916832"/>
            <a:ext cx="50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• Using scalar multiplication</a:t>
            </a:r>
            <a:endParaRPr lang="ko-KR" altLang="en-US" sz="1400" dirty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1023541" y="4821262"/>
          <a:ext cx="2708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13" imgW="1917360" imgH="457200" progId="Equation.DSMT4">
                  <p:embed/>
                </p:oleObj>
              </mc:Choice>
              <mc:Fallback>
                <p:oleObj name="Equation" r:id="rId13" imgW="19173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4821262"/>
                        <a:ext cx="2708275" cy="647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75199" y="5768908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: Absorption power per unit volume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023541" y="5678512"/>
          <a:ext cx="1684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15" imgW="1193760" imgH="393480" progId="Equation.DSMT4">
                  <p:embed/>
                </p:oleObj>
              </mc:Choice>
              <mc:Fallback>
                <p:oleObj name="Equation" r:id="rId15" imgW="11937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5678512"/>
                        <a:ext cx="1684338" cy="55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801465"/>
            <a:ext cx="50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• Maxwell’s Equation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411760" y="1268760"/>
          <a:ext cx="401955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3" imgW="2844720" imgH="1295280" progId="Equation.DSMT4">
                  <p:embed/>
                </p:oleObj>
              </mc:Choice>
              <mc:Fallback>
                <p:oleObj name="Equation" r:id="rId3" imgW="2844720" imgH="1295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68760"/>
                        <a:ext cx="4019550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376844" y="3168427"/>
          <a:ext cx="22780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5" imgW="1612800" imgH="279360" progId="Equation.DSMT4">
                  <p:embed/>
                </p:oleObj>
              </mc:Choice>
              <mc:Fallback>
                <p:oleObj name="Equation" r:id="rId5" imgW="16128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844" y="3168427"/>
                        <a:ext cx="2278063" cy="395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170907" y="3816499"/>
          <a:ext cx="48021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7" imgW="3403440" imgH="393480" progId="Equation.DSMT4">
                  <p:embed/>
                </p:oleObj>
              </mc:Choice>
              <mc:Fallback>
                <p:oleObj name="Equation" r:id="rId7" imgW="34034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07" y="3816499"/>
                        <a:ext cx="4802187" cy="55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Power Absorption Calculation in FDTD Solutions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6096" y="3817615"/>
            <a:ext cx="1512168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4437112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/>
              <a:t>실제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계산에 적용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55576" y="1072481"/>
          <a:ext cx="212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2120760" imgH="876240" progId="Equation.DSMT4">
                  <p:embed/>
                </p:oleObj>
              </mc:Choice>
              <mc:Fallback>
                <p:oleObj name="Equation" r:id="rId3" imgW="212076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72481"/>
                        <a:ext cx="2120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23900" y="2492375"/>
          <a:ext cx="32258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3225600" imgH="2120760" progId="Equation.DSMT4">
                  <p:embed/>
                </p:oleObj>
              </mc:Choice>
              <mc:Fallback>
                <p:oleObj name="Equation" r:id="rId5" imgW="3225600" imgH="2120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492375"/>
                        <a:ext cx="32258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1436062" y="4634086"/>
            <a:ext cx="116807" cy="188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3079127" y="4625977"/>
            <a:ext cx="72008" cy="2160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77750" y="4610745"/>
            <a:ext cx="100811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29878" y="4606528"/>
            <a:ext cx="151216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731" y="4869160"/>
            <a:ext cx="1350563" cy="276999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Net Power Flow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5907" y="4869160"/>
            <a:ext cx="2289409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Non-propagating Resonance</a:t>
            </a:r>
          </a:p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(Interference) 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4999038" y="2492375"/>
          <a:ext cx="3022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3022560" imgH="1054080" progId="Equation.DSMT4">
                  <p:embed/>
                </p:oleObj>
              </mc:Choice>
              <mc:Fallback>
                <p:oleObj name="Equation" r:id="rId7" imgW="3022560" imgH="1054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492375"/>
                        <a:ext cx="3022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V="1">
            <a:off x="5865218" y="3594300"/>
            <a:ext cx="0" cy="2160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69174" y="3549451"/>
            <a:ext cx="79208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514" y="3837483"/>
            <a:ext cx="1663148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Sum of Each Plane </a:t>
            </a:r>
          </a:p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Wave Intensity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179418" y="3612822"/>
            <a:ext cx="99217" cy="2156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59338" y="3558504"/>
            <a:ext cx="1224136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2109" y="3839463"/>
            <a:ext cx="106311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Interference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Vector vs. E-Field Intensity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2132856"/>
            <a:ext cx="1546963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u="sng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u="sng" dirty="0" smtClean="0">
                <a:latin typeface="Arial" pitchFamily="34" charset="0"/>
                <a:cs typeface="Arial" pitchFamily="34" charset="0"/>
              </a:rPr>
              <a:t> Vector</a:t>
            </a:r>
            <a:endParaRPr lang="ko-KR" alt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3154" y="2132856"/>
            <a:ext cx="156485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Arial" pitchFamily="34" charset="0"/>
                <a:cs typeface="Arial" pitchFamily="34" charset="0"/>
              </a:rPr>
              <a:t>E-Field Intensity</a:t>
            </a:r>
            <a:endParaRPr lang="ko-KR" alt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2" y="692696"/>
            <a:ext cx="1064459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Arial" pitchFamily="34" charset="0"/>
                <a:cs typeface="Arial" pitchFamily="34" charset="0"/>
              </a:rPr>
              <a:t>EM Waves</a:t>
            </a:r>
            <a:endParaRPr lang="ko-KR" alt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3246" y="5858108"/>
            <a:ext cx="3012108" cy="58477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기존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Vector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Real Part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만 고려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6147" y="5733256"/>
            <a:ext cx="3888950" cy="800219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향후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sz="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Interference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현상의 이해를 위해 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Vector Imaginary Part </a:t>
            </a:r>
            <a:r>
              <a:rPr lang="ko-KR" altLang="en-US" sz="1400" b="1" dirty="0" smtClean="0">
                <a:latin typeface="Arial" pitchFamily="34" charset="0"/>
                <a:cs typeface="Arial" pitchFamily="34" charset="0"/>
              </a:rPr>
              <a:t>도 함께 고려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9592" y="2708920"/>
            <a:ext cx="7344816" cy="144016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Finite-Difference Time-Domain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Electromagnetic Waves in Dielectric Slab (1D)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/>
        </p:nvGraphicFramePr>
        <p:xfrm>
          <a:off x="5419576" y="1668463"/>
          <a:ext cx="29464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3" imgW="2946240" imgH="2679480" progId="Equation.DSMT4">
                  <p:embed/>
                </p:oleObj>
              </mc:Choice>
              <mc:Fallback>
                <p:oleObj name="Equation" r:id="rId3" imgW="2946240" imgH="2679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576" y="1668463"/>
                        <a:ext cx="2946400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56"/>
          <p:cNvGrpSpPr/>
          <p:nvPr/>
        </p:nvGrpSpPr>
        <p:grpSpPr>
          <a:xfrm>
            <a:off x="971600" y="1946002"/>
            <a:ext cx="3906852" cy="2389710"/>
            <a:chOff x="899592" y="1573213"/>
            <a:chExt cx="3906852" cy="2389710"/>
          </a:xfrm>
        </p:grpSpPr>
        <p:sp>
          <p:nvSpPr>
            <p:cNvPr id="5" name="직사각형 4"/>
            <p:cNvSpPr/>
            <p:nvPr/>
          </p:nvSpPr>
          <p:spPr>
            <a:xfrm>
              <a:off x="1763688" y="2349351"/>
              <a:ext cx="2376264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33"/>
            <p:cNvGrpSpPr/>
            <p:nvPr/>
          </p:nvGrpSpPr>
          <p:grpSpPr>
            <a:xfrm>
              <a:off x="899592" y="2421359"/>
              <a:ext cx="560125" cy="688796"/>
              <a:chOff x="244475" y="2015808"/>
              <a:chExt cx="560125" cy="688796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395536" y="220486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395536" y="2204864"/>
                <a:ext cx="3600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개체 27"/>
              <p:cNvGraphicFramePr>
                <a:graphicFrameLocks noChangeAspect="1"/>
              </p:cNvGraphicFramePr>
              <p:nvPr/>
            </p:nvGraphicFramePr>
            <p:xfrm>
              <a:off x="664900" y="2019320"/>
              <a:ext cx="139700" cy="152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1" name="Equation" r:id="rId5" imgW="139680" imgH="152280" progId="Equation.DSMT4">
                      <p:embed/>
                    </p:oleObj>
                  </mc:Choice>
                  <mc:Fallback>
                    <p:oleObj name="Equation" r:id="rId5" imgW="139680" imgH="1522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900" y="2019320"/>
                            <a:ext cx="139700" cy="152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개체 28"/>
              <p:cNvGraphicFramePr>
                <a:graphicFrameLocks noChangeAspect="1"/>
              </p:cNvGraphicFramePr>
              <p:nvPr/>
            </p:nvGraphicFramePr>
            <p:xfrm>
              <a:off x="330200" y="2564904"/>
              <a:ext cx="1270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2" name="Equation" r:id="rId7" imgW="126720" imgH="139680" progId="Equation.DSMT4">
                      <p:embed/>
                    </p:oleObj>
                  </mc:Choice>
                  <mc:Fallback>
                    <p:oleObj name="Equation" r:id="rId7" imgW="126720" imgH="1396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200" y="2564904"/>
                            <a:ext cx="1270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" name="그룹 29"/>
              <p:cNvGrpSpPr/>
              <p:nvPr/>
            </p:nvGrpSpPr>
            <p:grpSpPr>
              <a:xfrm>
                <a:off x="346388" y="2155716"/>
                <a:ext cx="93017" cy="93017"/>
                <a:chOff x="1547663" y="1607791"/>
                <a:chExt cx="93017" cy="93017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33" name="개체 32"/>
              <p:cNvGraphicFramePr>
                <a:graphicFrameLocks noChangeAspect="1"/>
              </p:cNvGraphicFramePr>
              <p:nvPr/>
            </p:nvGraphicFramePr>
            <p:xfrm>
              <a:off x="244475" y="2015808"/>
              <a:ext cx="1524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3" name="Equation" r:id="rId9" imgW="152280" imgH="190440" progId="Equation.DSMT4">
                      <p:embed/>
                    </p:oleObj>
                  </mc:Choice>
                  <mc:Fallback>
                    <p:oleObj name="Equation" r:id="rId9" imgW="152280" imgH="19044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475" y="2015808"/>
                            <a:ext cx="152400" cy="190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그룹 77"/>
            <p:cNvGrpSpPr/>
            <p:nvPr/>
          </p:nvGrpSpPr>
          <p:grpSpPr>
            <a:xfrm>
              <a:off x="2170460" y="1573213"/>
              <a:ext cx="1825476" cy="741040"/>
              <a:chOff x="2123728" y="1573213"/>
              <a:chExt cx="1825476" cy="741040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2679473" y="181910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V="1">
                <a:off x="3397246" y="1700808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H="1">
                <a:off x="2392390" y="1827197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3401588" y="2060848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18"/>
              <p:cNvGrpSpPr/>
              <p:nvPr/>
            </p:nvGrpSpPr>
            <p:grpSpPr>
              <a:xfrm>
                <a:off x="2631274" y="1779047"/>
                <a:ext cx="93017" cy="93017"/>
                <a:chOff x="1547663" y="1607791"/>
                <a:chExt cx="93017" cy="93017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9"/>
              <p:cNvGrpSpPr/>
              <p:nvPr/>
            </p:nvGrpSpPr>
            <p:grpSpPr>
              <a:xfrm>
                <a:off x="3351429" y="2013648"/>
                <a:ext cx="93017" cy="93017"/>
                <a:chOff x="1547663" y="1607791"/>
                <a:chExt cx="93017" cy="93017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40" name="개체 39"/>
              <p:cNvGraphicFramePr>
                <a:graphicFrameLocks noChangeAspect="1"/>
              </p:cNvGraphicFramePr>
              <p:nvPr/>
            </p:nvGraphicFramePr>
            <p:xfrm>
              <a:off x="2749550" y="1706563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4" name="Equation" r:id="rId11" imgW="190440" imgH="241200" progId="Equation.DSMT4">
                      <p:embed/>
                    </p:oleObj>
                  </mc:Choice>
                  <mc:Fallback>
                    <p:oleObj name="Equation" r:id="rId11" imgW="190440" imgH="241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9550" y="1706563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개체 40"/>
              <p:cNvGraphicFramePr>
                <a:graphicFrameLocks noChangeAspect="1"/>
              </p:cNvGraphicFramePr>
              <p:nvPr/>
            </p:nvGraphicFramePr>
            <p:xfrm>
              <a:off x="3141663" y="1957934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5" name="Equation" r:id="rId13" imgW="190440" imgH="241200" progId="Equation.DSMT4">
                      <p:embed/>
                    </p:oleObj>
                  </mc:Choice>
                  <mc:Fallback>
                    <p:oleObj name="Equation" r:id="rId13" imgW="190440" imgH="241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663" y="1957934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개체 41"/>
              <p:cNvGraphicFramePr>
                <a:graphicFrameLocks noChangeAspect="1"/>
              </p:cNvGraphicFramePr>
              <p:nvPr/>
            </p:nvGraphicFramePr>
            <p:xfrm>
              <a:off x="2123728" y="1573213"/>
              <a:ext cx="2413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6" name="Equation" r:id="rId15" imgW="241200" imgH="495000" progId="Equation.DSMT4">
                      <p:embed/>
                    </p:oleObj>
                  </mc:Choice>
                  <mc:Fallback>
                    <p:oleObj name="Equation" r:id="rId15" imgW="241200" imgH="4950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3728" y="1573213"/>
                            <a:ext cx="2413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개체 42"/>
              <p:cNvGraphicFramePr>
                <a:graphicFrameLocks noChangeAspect="1"/>
              </p:cNvGraphicFramePr>
              <p:nvPr/>
            </p:nvGraphicFramePr>
            <p:xfrm>
              <a:off x="3707904" y="1818953"/>
              <a:ext cx="2413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7" name="Equation" r:id="rId17" imgW="241200" imgH="495000" progId="Equation.DSMT4">
                      <p:embed/>
                    </p:oleObj>
                  </mc:Choice>
                  <mc:Fallback>
                    <p:oleObj name="Equation" r:id="rId17" imgW="241200" imgH="4950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1818953"/>
                            <a:ext cx="2413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" name="개체 74"/>
            <p:cNvGraphicFramePr>
              <a:graphicFrameLocks noChangeAspect="1"/>
            </p:cNvGraphicFramePr>
            <p:nvPr/>
          </p:nvGraphicFramePr>
          <p:xfrm>
            <a:off x="1823393" y="2088158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" name="Equation" r:id="rId19" imgW="164880" imgH="241200" progId="Equation.DSMT4">
                    <p:embed/>
                  </p:oleObj>
                </mc:Choice>
                <mc:Fallback>
                  <p:oleObj name="Equation" r:id="rId19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393" y="2088158"/>
                          <a:ext cx="165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개체 75"/>
            <p:cNvGraphicFramePr>
              <a:graphicFrameLocks noChangeAspect="1"/>
            </p:cNvGraphicFramePr>
            <p:nvPr/>
          </p:nvGraphicFramePr>
          <p:xfrm>
            <a:off x="1823393" y="2660749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" name="Equation" r:id="rId21" imgW="190440" imgH="241200" progId="Equation.DSMT4">
                    <p:embed/>
                  </p:oleObj>
                </mc:Choice>
                <mc:Fallback>
                  <p:oleObj name="Equation" r:id="rId21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393" y="2660749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개체 76"/>
            <p:cNvGraphicFramePr>
              <a:graphicFrameLocks noChangeAspect="1"/>
            </p:cNvGraphicFramePr>
            <p:nvPr/>
          </p:nvGraphicFramePr>
          <p:xfrm>
            <a:off x="1835696" y="3285133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" name="Equation" r:id="rId23" imgW="177480" imgH="241200" progId="Equation.DSMT4">
                    <p:embed/>
                  </p:oleObj>
                </mc:Choice>
                <mc:Fallback>
                  <p:oleObj name="Equation" r:id="rId23" imgW="1774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285133"/>
                          <a:ext cx="1778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6" name="직선 화살표 연결선 65"/>
            <p:cNvCxnSpPr/>
            <p:nvPr/>
          </p:nvCxnSpPr>
          <p:spPr>
            <a:xfrm>
              <a:off x="4139952" y="2348880"/>
              <a:ext cx="21602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개체 69"/>
            <p:cNvGraphicFramePr>
              <a:graphicFrameLocks noChangeAspect="1"/>
            </p:cNvGraphicFramePr>
            <p:nvPr/>
          </p:nvGraphicFramePr>
          <p:xfrm>
            <a:off x="4412744" y="2249713"/>
            <a:ext cx="393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" name="Equation" r:id="rId25" imgW="393480" imgH="190440" progId="Equation.DSMT4">
                    <p:embed/>
                  </p:oleObj>
                </mc:Choice>
                <mc:Fallback>
                  <p:oleObj name="Equation" r:id="rId25" imgW="393480" imgH="1904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744" y="2249713"/>
                          <a:ext cx="3937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개체 70"/>
            <p:cNvGraphicFramePr>
              <a:graphicFrameLocks noChangeAspect="1"/>
            </p:cNvGraphicFramePr>
            <p:nvPr/>
          </p:nvGraphicFramePr>
          <p:xfrm>
            <a:off x="4207668" y="3113903"/>
            <a:ext cx="419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2" name="Equation" r:id="rId27" imgW="419040" imgH="190440" progId="Equation.DSMT4">
                    <p:embed/>
                  </p:oleObj>
                </mc:Choice>
                <mc:Fallback>
                  <p:oleObj name="Equation" r:id="rId27" imgW="419040" imgH="1904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668" y="3113903"/>
                          <a:ext cx="4191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그룹 78"/>
            <p:cNvGrpSpPr/>
            <p:nvPr/>
          </p:nvGrpSpPr>
          <p:grpSpPr>
            <a:xfrm>
              <a:off x="2163763" y="2408238"/>
              <a:ext cx="1838325" cy="741362"/>
              <a:chOff x="2117031" y="1573263"/>
              <a:chExt cx="1838325" cy="741362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2679473" y="181910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V="1">
                <a:off x="3397246" y="1700808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2392390" y="1827197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 flipH="1">
                <a:off x="3401588" y="2060848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그룹 83"/>
              <p:cNvGrpSpPr/>
              <p:nvPr/>
            </p:nvGrpSpPr>
            <p:grpSpPr>
              <a:xfrm>
                <a:off x="2631274" y="1779047"/>
                <a:ext cx="93017" cy="93017"/>
                <a:chOff x="1547663" y="1607791"/>
                <a:chExt cx="93017" cy="93017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84"/>
              <p:cNvGrpSpPr/>
              <p:nvPr/>
            </p:nvGrpSpPr>
            <p:grpSpPr>
              <a:xfrm>
                <a:off x="3351429" y="2013648"/>
                <a:ext cx="93017" cy="93017"/>
                <a:chOff x="1547663" y="1607791"/>
                <a:chExt cx="93017" cy="93017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86" name="개체 85"/>
              <p:cNvGraphicFramePr>
                <a:graphicFrameLocks noChangeAspect="1"/>
              </p:cNvGraphicFramePr>
              <p:nvPr/>
            </p:nvGraphicFramePr>
            <p:xfrm>
              <a:off x="2742506" y="1706613"/>
              <a:ext cx="203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3" name="Equation" r:id="rId29" imgW="203040" imgH="241200" progId="Equation.DSMT4">
                      <p:embed/>
                    </p:oleObj>
                  </mc:Choice>
                  <mc:Fallback>
                    <p:oleObj name="Equation" r:id="rId29" imgW="203040" imgH="241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506" y="1706613"/>
                            <a:ext cx="2032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개체 86"/>
              <p:cNvGraphicFramePr>
                <a:graphicFrameLocks noChangeAspect="1"/>
              </p:cNvGraphicFramePr>
              <p:nvPr/>
            </p:nvGraphicFramePr>
            <p:xfrm>
              <a:off x="3134618" y="1957438"/>
              <a:ext cx="203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4" name="Equation" r:id="rId31" imgW="203040" imgH="241200" progId="Equation.DSMT4">
                      <p:embed/>
                    </p:oleObj>
                  </mc:Choice>
                  <mc:Fallback>
                    <p:oleObj name="Equation" r:id="rId31" imgW="203040" imgH="241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4618" y="1957438"/>
                            <a:ext cx="2032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개체 87"/>
              <p:cNvGraphicFramePr>
                <a:graphicFrameLocks noChangeAspect="1"/>
              </p:cNvGraphicFramePr>
              <p:nvPr/>
            </p:nvGraphicFramePr>
            <p:xfrm>
              <a:off x="2117031" y="1573263"/>
              <a:ext cx="2540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5" name="Equation" r:id="rId33" imgW="253800" imgH="495000" progId="Equation.DSMT4">
                      <p:embed/>
                    </p:oleObj>
                  </mc:Choice>
                  <mc:Fallback>
                    <p:oleObj name="Equation" r:id="rId33" imgW="253800" imgH="4950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7031" y="1573263"/>
                            <a:ext cx="2540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개체 88"/>
              <p:cNvGraphicFramePr>
                <a:graphicFrameLocks noChangeAspect="1"/>
              </p:cNvGraphicFramePr>
              <p:nvPr/>
            </p:nvGraphicFramePr>
            <p:xfrm>
              <a:off x="3701356" y="1819325"/>
              <a:ext cx="2540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6" name="Equation" r:id="rId35" imgW="253800" imgH="495000" progId="Equation.DSMT4">
                      <p:embed/>
                    </p:oleObj>
                  </mc:Choice>
                  <mc:Fallback>
                    <p:oleObj name="Equation" r:id="rId35" imgW="253800" imgH="4950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356" y="1819325"/>
                            <a:ext cx="2540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5" name="직선 화살표 연결선 94"/>
            <p:cNvCxnSpPr/>
            <p:nvPr/>
          </p:nvCxnSpPr>
          <p:spPr>
            <a:xfrm>
              <a:off x="2726205" y="3602883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2439122" y="3610976"/>
              <a:ext cx="288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98"/>
            <p:cNvGrpSpPr/>
            <p:nvPr/>
          </p:nvGrpSpPr>
          <p:grpSpPr>
            <a:xfrm>
              <a:off x="2678006" y="3562826"/>
              <a:ext cx="93017" cy="93017"/>
              <a:chOff x="1547663" y="1607791"/>
              <a:chExt cx="93017" cy="93017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1547663" y="1607791"/>
                <a:ext cx="93017" cy="93017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 flipH="1">
                <a:off x="1571312" y="1631440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101" name="개체 100"/>
            <p:cNvGraphicFramePr>
              <a:graphicFrameLocks noChangeAspect="1"/>
            </p:cNvGraphicFramePr>
            <p:nvPr/>
          </p:nvGraphicFramePr>
          <p:xfrm>
            <a:off x="2789238" y="3490913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" name="Equation" r:id="rId37" imgW="203040" imgH="241200" progId="Equation.DSMT4">
                    <p:embed/>
                  </p:oleObj>
                </mc:Choice>
                <mc:Fallback>
                  <p:oleObj name="Equation" r:id="rId37" imgW="203040" imgH="2412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238" y="3490913"/>
                          <a:ext cx="2032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개체 102"/>
            <p:cNvGraphicFramePr>
              <a:graphicFrameLocks noChangeAspect="1"/>
            </p:cNvGraphicFramePr>
            <p:nvPr/>
          </p:nvGraphicFramePr>
          <p:xfrm>
            <a:off x="2163763" y="3357563"/>
            <a:ext cx="254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" name="Equation" r:id="rId39" imgW="253800" imgH="495000" progId="Equation.DSMT4">
                    <p:embed/>
                  </p:oleObj>
                </mc:Choice>
                <mc:Fallback>
                  <p:oleObj name="Equation" r:id="rId39" imgW="253800" imgH="4950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763" y="3357563"/>
                          <a:ext cx="2540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Box 57"/>
          <p:cNvSpPr txBox="1"/>
          <p:nvPr/>
        </p:nvSpPr>
        <p:spPr>
          <a:xfrm>
            <a:off x="5341640" y="1308447"/>
            <a:ext cx="1064459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Arial" pitchFamily="34" charset="0"/>
                <a:cs typeface="Arial" pitchFamily="34" charset="0"/>
              </a:rPr>
              <a:t>EM Waves</a:t>
            </a:r>
            <a:endParaRPr lang="ko-KR" alt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41640" y="4548807"/>
            <a:ext cx="1646348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u="sng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u="sng" dirty="0" smtClean="0">
                <a:latin typeface="Arial" pitchFamily="34" charset="0"/>
                <a:cs typeface="Arial" pitchFamily="34" charset="0"/>
              </a:rPr>
              <a:t> Vectors</a:t>
            </a:r>
            <a:endParaRPr lang="ko-KR" altLang="en-US" sz="14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5490344" y="4928592"/>
          <a:ext cx="787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Equation" r:id="rId41" imgW="787320" imgH="228600" progId="Equation.DSMT4">
                  <p:embed/>
                </p:oleObj>
              </mc:Choice>
              <mc:Fallback>
                <p:oleObj name="Equation" r:id="rId41" imgW="78732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344" y="4928592"/>
                        <a:ext cx="787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96752"/>
            <a:ext cx="3204538" cy="2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209258"/>
            <a:ext cx="3204538" cy="2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119329"/>
            <a:ext cx="3204538" cy="2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Vector &amp; E-Field Intensity for Dielectric Slab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801" y="901481"/>
            <a:ext cx="2592120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Real Part of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Vector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763" y="3789040"/>
            <a:ext cx="306019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Imaginary Part of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Poynting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Vector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006" y="908720"/>
            <a:ext cx="208262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Electric Field Intensity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65"/>
          <p:cNvGrpSpPr/>
          <p:nvPr/>
        </p:nvGrpSpPr>
        <p:grpSpPr>
          <a:xfrm>
            <a:off x="4713535" y="3861048"/>
            <a:ext cx="4034929" cy="2389710"/>
            <a:chOff x="4803963" y="3933056"/>
            <a:chExt cx="4034929" cy="2389710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4709194"/>
              <a:ext cx="2376264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33"/>
            <p:cNvGrpSpPr/>
            <p:nvPr/>
          </p:nvGrpSpPr>
          <p:grpSpPr>
            <a:xfrm>
              <a:off x="4803963" y="4781202"/>
              <a:ext cx="560125" cy="688796"/>
              <a:chOff x="244475" y="2015808"/>
              <a:chExt cx="560125" cy="688796"/>
            </a:xfrm>
          </p:grpSpPr>
          <p:cxnSp>
            <p:nvCxnSpPr>
              <p:cNvPr id="56" name="직선 화살표 연결선 55"/>
              <p:cNvCxnSpPr/>
              <p:nvPr/>
            </p:nvCxnSpPr>
            <p:spPr>
              <a:xfrm>
                <a:off x="395536" y="220486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23"/>
              <p:cNvCxnSpPr/>
              <p:nvPr/>
            </p:nvCxnSpPr>
            <p:spPr>
              <a:xfrm>
                <a:off x="395536" y="2204864"/>
                <a:ext cx="3600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8" name="개체 57"/>
              <p:cNvGraphicFramePr>
                <a:graphicFrameLocks noChangeAspect="1"/>
              </p:cNvGraphicFramePr>
              <p:nvPr/>
            </p:nvGraphicFramePr>
            <p:xfrm>
              <a:off x="664900" y="2019320"/>
              <a:ext cx="139700" cy="152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3" name="Equation" r:id="rId6" imgW="139680" imgH="152280" progId="Equation.DSMT4">
                      <p:embed/>
                    </p:oleObj>
                  </mc:Choice>
                  <mc:Fallback>
                    <p:oleObj name="Equation" r:id="rId6" imgW="139680" imgH="1522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900" y="2019320"/>
                            <a:ext cx="139700" cy="152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개체 58"/>
              <p:cNvGraphicFramePr>
                <a:graphicFrameLocks noChangeAspect="1"/>
              </p:cNvGraphicFramePr>
              <p:nvPr/>
            </p:nvGraphicFramePr>
            <p:xfrm>
              <a:off x="330200" y="2564904"/>
              <a:ext cx="1270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4"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200" y="2564904"/>
                            <a:ext cx="1270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그룹 29"/>
              <p:cNvGrpSpPr/>
              <p:nvPr/>
            </p:nvGrpSpPr>
            <p:grpSpPr>
              <a:xfrm>
                <a:off x="346388" y="2155716"/>
                <a:ext cx="93017" cy="93017"/>
                <a:chOff x="1547663" y="1607791"/>
                <a:chExt cx="93017" cy="93017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61" name="개체 60"/>
              <p:cNvGraphicFramePr>
                <a:graphicFrameLocks noChangeAspect="1"/>
              </p:cNvGraphicFramePr>
              <p:nvPr/>
            </p:nvGraphicFramePr>
            <p:xfrm>
              <a:off x="244475" y="2015808"/>
              <a:ext cx="1524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5" name="Equation" r:id="rId10" imgW="152280" imgH="190440" progId="Equation.DSMT4">
                      <p:embed/>
                    </p:oleObj>
                  </mc:Choice>
                  <mc:Fallback>
                    <p:oleObj name="Equation" r:id="rId10" imgW="152280" imgH="19044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475" y="2015808"/>
                            <a:ext cx="152400" cy="190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그룹 77"/>
            <p:cNvGrpSpPr/>
            <p:nvPr/>
          </p:nvGrpSpPr>
          <p:grpSpPr>
            <a:xfrm>
              <a:off x="5986884" y="3933056"/>
              <a:ext cx="1825476" cy="741040"/>
              <a:chOff x="2123728" y="1573213"/>
              <a:chExt cx="1825476" cy="741040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>
                <a:off x="2679473" y="181910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V="1">
                <a:off x="3397246" y="1700808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2392390" y="1827197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H="1">
                <a:off x="3401588" y="2060848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18"/>
              <p:cNvGrpSpPr/>
              <p:nvPr/>
            </p:nvGrpSpPr>
            <p:grpSpPr>
              <a:xfrm>
                <a:off x="2631274" y="1779047"/>
                <a:ext cx="93017" cy="93017"/>
                <a:chOff x="1547663" y="1607791"/>
                <a:chExt cx="93017" cy="93017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9"/>
              <p:cNvGrpSpPr/>
              <p:nvPr/>
            </p:nvGrpSpPr>
            <p:grpSpPr>
              <a:xfrm>
                <a:off x="3351429" y="2013648"/>
                <a:ext cx="93017" cy="93017"/>
                <a:chOff x="1547663" y="1607791"/>
                <a:chExt cx="93017" cy="93017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48" name="개체 39"/>
              <p:cNvGraphicFramePr>
                <a:graphicFrameLocks noChangeAspect="1"/>
              </p:cNvGraphicFramePr>
              <p:nvPr/>
            </p:nvGraphicFramePr>
            <p:xfrm>
              <a:off x="2749550" y="1706563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6" name="Equation" r:id="rId12" imgW="190440" imgH="241200" progId="Equation.DSMT4">
                      <p:embed/>
                    </p:oleObj>
                  </mc:Choice>
                  <mc:Fallback>
                    <p:oleObj name="Equation" r:id="rId12" imgW="190440" imgH="241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9550" y="1706563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개체 48"/>
              <p:cNvGraphicFramePr>
                <a:graphicFrameLocks noChangeAspect="1"/>
              </p:cNvGraphicFramePr>
              <p:nvPr/>
            </p:nvGraphicFramePr>
            <p:xfrm>
              <a:off x="3141663" y="1957934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7" name="Equation" r:id="rId14" imgW="190440" imgH="241200" progId="Equation.DSMT4">
                      <p:embed/>
                    </p:oleObj>
                  </mc:Choice>
                  <mc:Fallback>
                    <p:oleObj name="Equation" r:id="rId14" imgW="190440" imgH="241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663" y="1957934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개체 49"/>
              <p:cNvGraphicFramePr>
                <a:graphicFrameLocks noChangeAspect="1"/>
              </p:cNvGraphicFramePr>
              <p:nvPr/>
            </p:nvGraphicFramePr>
            <p:xfrm>
              <a:off x="2123728" y="1573213"/>
              <a:ext cx="2413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8" name="Equation" r:id="rId16" imgW="241200" imgH="495000" progId="Equation.DSMT4">
                      <p:embed/>
                    </p:oleObj>
                  </mc:Choice>
                  <mc:Fallback>
                    <p:oleObj name="Equation" r:id="rId16" imgW="241200" imgH="4950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3728" y="1573213"/>
                            <a:ext cx="2413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개체 50"/>
              <p:cNvGraphicFramePr>
                <a:graphicFrameLocks noChangeAspect="1"/>
              </p:cNvGraphicFramePr>
              <p:nvPr/>
            </p:nvGraphicFramePr>
            <p:xfrm>
              <a:off x="3707904" y="1818953"/>
              <a:ext cx="2413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9" name="Equation" r:id="rId18" imgW="241200" imgH="495000" progId="Equation.DSMT4">
                      <p:embed/>
                    </p:oleObj>
                  </mc:Choice>
                  <mc:Fallback>
                    <p:oleObj name="Equation" r:id="rId18" imgW="241200" imgH="4950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1818953"/>
                            <a:ext cx="2413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개체 13"/>
            <p:cNvGraphicFramePr>
              <a:graphicFrameLocks noChangeAspect="1"/>
            </p:cNvGraphicFramePr>
            <p:nvPr/>
          </p:nvGraphicFramePr>
          <p:xfrm>
            <a:off x="5639817" y="4448001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0" name="Equation" r:id="rId20" imgW="164880" imgH="241200" progId="Equation.DSMT4">
                    <p:embed/>
                  </p:oleObj>
                </mc:Choice>
                <mc:Fallback>
                  <p:oleObj name="Equation" r:id="rId20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9817" y="4448001"/>
                          <a:ext cx="165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/>
          </p:nvGraphicFramePr>
          <p:xfrm>
            <a:off x="5639817" y="5020592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" name="Equation" r:id="rId22" imgW="190440" imgH="241200" progId="Equation.DSMT4">
                    <p:embed/>
                  </p:oleObj>
                </mc:Choice>
                <mc:Fallback>
                  <p:oleObj name="Equation" r:id="rId22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9817" y="5020592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/>
          </p:nvGraphicFramePr>
          <p:xfrm>
            <a:off x="5652120" y="5644976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" name="Equation" r:id="rId24" imgW="177480" imgH="241200" progId="Equation.DSMT4">
                    <p:embed/>
                  </p:oleObj>
                </mc:Choice>
                <mc:Fallback>
                  <p:oleObj name="Equation" r:id="rId24" imgW="1774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5644976"/>
                          <a:ext cx="1778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직선 화살표 연결선 16"/>
            <p:cNvCxnSpPr/>
            <p:nvPr/>
          </p:nvCxnSpPr>
          <p:spPr>
            <a:xfrm>
              <a:off x="7956376" y="4708723"/>
              <a:ext cx="21602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개체 17"/>
            <p:cNvGraphicFramePr>
              <a:graphicFrameLocks noChangeAspect="1"/>
            </p:cNvGraphicFramePr>
            <p:nvPr/>
          </p:nvGraphicFramePr>
          <p:xfrm>
            <a:off x="8229168" y="4609556"/>
            <a:ext cx="393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" name="Equation" r:id="rId26" imgW="393480" imgH="190440" progId="Equation.DSMT4">
                    <p:embed/>
                  </p:oleObj>
                </mc:Choice>
                <mc:Fallback>
                  <p:oleObj name="Equation" r:id="rId26" imgW="393480" imgH="1904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9168" y="4609556"/>
                          <a:ext cx="3937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/>
            <p:cNvGraphicFramePr>
              <a:graphicFrameLocks noChangeAspect="1"/>
            </p:cNvGraphicFramePr>
            <p:nvPr/>
          </p:nvGraphicFramePr>
          <p:xfrm>
            <a:off x="7987992" y="5504656"/>
            <a:ext cx="850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" name="Equation" r:id="rId28" imgW="850680" imgH="228600" progId="Equation.DSMT4">
                    <p:embed/>
                  </p:oleObj>
                </mc:Choice>
                <mc:Fallback>
                  <p:oleObj name="Equation" r:id="rId28" imgW="85068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7992" y="5504656"/>
                          <a:ext cx="8509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그룹 78"/>
            <p:cNvGrpSpPr/>
            <p:nvPr/>
          </p:nvGrpSpPr>
          <p:grpSpPr>
            <a:xfrm>
              <a:off x="5980187" y="4768081"/>
              <a:ext cx="1838325" cy="741362"/>
              <a:chOff x="2117031" y="1573263"/>
              <a:chExt cx="1838325" cy="741362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2679473" y="1819104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397246" y="1700808"/>
                <a:ext cx="0" cy="360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2392390" y="1827197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3401588" y="2060848"/>
                <a:ext cx="28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83"/>
              <p:cNvGrpSpPr/>
              <p:nvPr/>
            </p:nvGrpSpPr>
            <p:grpSpPr>
              <a:xfrm>
                <a:off x="2631274" y="1779047"/>
                <a:ext cx="93017" cy="93017"/>
                <a:chOff x="1547663" y="1607791"/>
                <a:chExt cx="93017" cy="93017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84"/>
              <p:cNvGrpSpPr/>
              <p:nvPr/>
            </p:nvGrpSpPr>
            <p:grpSpPr>
              <a:xfrm>
                <a:off x="3351429" y="2013648"/>
                <a:ext cx="93017" cy="93017"/>
                <a:chOff x="1547663" y="1607791"/>
                <a:chExt cx="93017" cy="93017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1547663" y="1607791"/>
                  <a:ext cx="93017" cy="9301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dirty="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 flipH="1">
                  <a:off x="1571312" y="1631440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34" name="개체 33"/>
              <p:cNvGraphicFramePr>
                <a:graphicFrameLocks noChangeAspect="1"/>
              </p:cNvGraphicFramePr>
              <p:nvPr/>
            </p:nvGraphicFramePr>
            <p:xfrm>
              <a:off x="2742506" y="1706613"/>
              <a:ext cx="203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" name="Equation" r:id="rId30" imgW="203040" imgH="241200" progId="Equation.DSMT4">
                      <p:embed/>
                    </p:oleObj>
                  </mc:Choice>
                  <mc:Fallback>
                    <p:oleObj name="Equation" r:id="rId30" imgW="203040" imgH="241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506" y="1706613"/>
                            <a:ext cx="2032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개체 34"/>
              <p:cNvGraphicFramePr>
                <a:graphicFrameLocks noChangeAspect="1"/>
              </p:cNvGraphicFramePr>
              <p:nvPr/>
            </p:nvGraphicFramePr>
            <p:xfrm>
              <a:off x="3134618" y="1957438"/>
              <a:ext cx="203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" name="Equation" r:id="rId32" imgW="203040" imgH="241200" progId="Equation.DSMT4">
                      <p:embed/>
                    </p:oleObj>
                  </mc:Choice>
                  <mc:Fallback>
                    <p:oleObj name="Equation" r:id="rId32" imgW="203040" imgH="241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4618" y="1957438"/>
                            <a:ext cx="203200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개체 35"/>
              <p:cNvGraphicFramePr>
                <a:graphicFrameLocks noChangeAspect="1"/>
              </p:cNvGraphicFramePr>
              <p:nvPr/>
            </p:nvGraphicFramePr>
            <p:xfrm>
              <a:off x="2117031" y="1573263"/>
              <a:ext cx="2540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" name="Equation" r:id="rId34" imgW="253800" imgH="495000" progId="Equation.DSMT4">
                      <p:embed/>
                    </p:oleObj>
                  </mc:Choice>
                  <mc:Fallback>
                    <p:oleObj name="Equation" r:id="rId34" imgW="253800" imgH="4950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7031" y="1573263"/>
                            <a:ext cx="2540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개체 36"/>
              <p:cNvGraphicFramePr>
                <a:graphicFrameLocks noChangeAspect="1"/>
              </p:cNvGraphicFramePr>
              <p:nvPr/>
            </p:nvGraphicFramePr>
            <p:xfrm>
              <a:off x="3701356" y="1819325"/>
              <a:ext cx="2540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" name="Equation" r:id="rId36" imgW="253800" imgH="495000" progId="Equation.DSMT4">
                      <p:embed/>
                    </p:oleObj>
                  </mc:Choice>
                  <mc:Fallback>
                    <p:oleObj name="Equation" r:id="rId36" imgW="253800" imgH="4950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356" y="1819325"/>
                            <a:ext cx="25400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" name="직선 화살표 연결선 20"/>
            <p:cNvCxnSpPr/>
            <p:nvPr/>
          </p:nvCxnSpPr>
          <p:spPr>
            <a:xfrm>
              <a:off x="6542629" y="5962726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255546" y="5970819"/>
              <a:ext cx="288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98"/>
            <p:cNvGrpSpPr/>
            <p:nvPr/>
          </p:nvGrpSpPr>
          <p:grpSpPr>
            <a:xfrm>
              <a:off x="6494430" y="5922669"/>
              <a:ext cx="93017" cy="93017"/>
              <a:chOff x="1547663" y="1607791"/>
              <a:chExt cx="93017" cy="9301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1547663" y="1607791"/>
                <a:ext cx="93017" cy="93017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 flipH="1">
                <a:off x="1571312" y="1631440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24" name="개체 23"/>
            <p:cNvGraphicFramePr>
              <a:graphicFrameLocks noChangeAspect="1"/>
            </p:cNvGraphicFramePr>
            <p:nvPr/>
          </p:nvGraphicFramePr>
          <p:xfrm>
            <a:off x="6605662" y="5850756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" name="Equation" r:id="rId38" imgW="203040" imgH="241200" progId="Equation.DSMT4">
                    <p:embed/>
                  </p:oleObj>
                </mc:Choice>
                <mc:Fallback>
                  <p:oleObj name="Equation" r:id="rId38" imgW="203040" imgH="241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5662" y="5850756"/>
                          <a:ext cx="2032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개체 24"/>
            <p:cNvGraphicFramePr>
              <a:graphicFrameLocks noChangeAspect="1"/>
            </p:cNvGraphicFramePr>
            <p:nvPr/>
          </p:nvGraphicFramePr>
          <p:xfrm>
            <a:off x="5980187" y="5717406"/>
            <a:ext cx="254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" name="Equation" r:id="rId40" imgW="253800" imgH="495000" progId="Equation.DSMT4">
                    <p:embed/>
                  </p:oleObj>
                </mc:Choice>
                <mc:Fallback>
                  <p:oleObj name="Equation" r:id="rId40" imgW="253800" imgH="4950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0187" y="5717406"/>
                          <a:ext cx="2540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개체 64"/>
            <p:cNvGraphicFramePr>
              <a:graphicFrameLocks noChangeAspect="1"/>
            </p:cNvGraphicFramePr>
            <p:nvPr/>
          </p:nvGraphicFramePr>
          <p:xfrm>
            <a:off x="7592640" y="6015038"/>
            <a:ext cx="939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" name="Equation" r:id="rId42" imgW="939600" imgH="241200" progId="Equation.DSMT4">
                    <p:embed/>
                  </p:oleObj>
                </mc:Choice>
                <mc:Fallback>
                  <p:oleObj name="Equation" r:id="rId42" imgW="93960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2640" y="6015038"/>
                          <a:ext cx="9398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list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298" y="64457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Convergence TEST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3578" y="1132546"/>
            <a:ext cx="80468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computer alone, execute the </a:t>
            </a:r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test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given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results by </a:t>
            </a:r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plots</a:t>
            </a:r>
            <a:endParaRPr lang="ko-KR" altLang="en-U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274618" y="2042594"/>
            <a:ext cx="5105695" cy="3151499"/>
            <a:chOff x="795866" y="3005666"/>
            <a:chExt cx="5105695" cy="3151499"/>
          </a:xfrm>
        </p:grpSpPr>
        <p:grpSp>
          <p:nvGrpSpPr>
            <p:cNvPr id="67" name="그룹 66"/>
            <p:cNvGrpSpPr/>
            <p:nvPr/>
          </p:nvGrpSpPr>
          <p:grpSpPr>
            <a:xfrm>
              <a:off x="795866" y="3005666"/>
              <a:ext cx="4601638" cy="3151499"/>
              <a:chOff x="795866" y="3005666"/>
              <a:chExt cx="4601638" cy="3151499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9635" r="10439"/>
              <a:stretch/>
            </p:blipFill>
            <p:spPr>
              <a:xfrm>
                <a:off x="795866" y="3005667"/>
                <a:ext cx="1513056" cy="3151498"/>
              </a:xfrm>
              <a:prstGeom prst="rect">
                <a:avLst/>
              </a:prstGeom>
            </p:spPr>
          </p:pic>
          <p:cxnSp>
            <p:nvCxnSpPr>
              <p:cNvPr id="71" name="직선 연결선 70"/>
              <p:cNvCxnSpPr/>
              <p:nvPr/>
            </p:nvCxnSpPr>
            <p:spPr>
              <a:xfrm>
                <a:off x="2311399" y="3005666"/>
                <a:ext cx="59266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311399" y="3302000"/>
                <a:ext cx="59266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952389" y="3016742"/>
                <a:ext cx="24451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Perfectly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Matched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ayers (PML)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/>
              <p:nvPr/>
            </p:nvCxnSpPr>
            <p:spPr>
              <a:xfrm flipH="1">
                <a:off x="2308922" y="4740970"/>
                <a:ext cx="64346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904066" y="4589861"/>
                <a:ext cx="18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Periodic boundary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952389" y="3569218"/>
                <a:ext cx="24451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Plane wave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wavelength 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0.4um ~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0.7um</a:t>
                </a:r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308922" y="3692047"/>
                <a:ext cx="64346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화살표 연결선 67"/>
            <p:cNvCxnSpPr/>
            <p:nvPr/>
          </p:nvCxnSpPr>
          <p:spPr>
            <a:xfrm flipH="1">
              <a:off x="2296944" y="5504914"/>
              <a:ext cx="64346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904067" y="5382085"/>
              <a:ext cx="2997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Monitor (Frequency &amp; Power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monitor)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35780" y="5211237"/>
            <a:ext cx="66376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PML Convergence 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(with fixed mesh per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structure in the case of the number of PML layer = 10 ~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35780" y="5976432"/>
            <a:ext cx="7010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Mesh 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test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fixed PML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Layer)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structure in the case of the number of mesh/wavelength= 5 ~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945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list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298" y="64457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2. Script usage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134214" y="978584"/>
            <a:ext cx="5573742" cy="3504075"/>
            <a:chOff x="640471" y="2653090"/>
            <a:chExt cx="5573742" cy="350407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0471" y="2653090"/>
              <a:ext cx="4670034" cy="3504075"/>
              <a:chOff x="640471" y="2653090"/>
              <a:chExt cx="4670034" cy="3504075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9635" r="10439"/>
              <a:stretch/>
            </p:blipFill>
            <p:spPr>
              <a:xfrm>
                <a:off x="795866" y="3005667"/>
                <a:ext cx="1513056" cy="3151498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640471" y="2653090"/>
                <a:ext cx="18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l-GR" altLang="ko-KR" sz="12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μ</a:t>
                </a:r>
                <a:r>
                  <a:rPr lang="en-US" altLang="ko-KR" sz="12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952389" y="3569218"/>
                <a:ext cx="2358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Plane wave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wavelength </a:t>
                </a: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0.4um ~ </a:t>
                </a:r>
                <a:r>
                  <a:rPr lang="en-US" altLang="ko-K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0.7um</a:t>
                </a:r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308922" y="3692047"/>
                <a:ext cx="64346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화살표 연결선 67"/>
            <p:cNvCxnSpPr/>
            <p:nvPr/>
          </p:nvCxnSpPr>
          <p:spPr>
            <a:xfrm flipH="1">
              <a:off x="2296944" y="5504914"/>
              <a:ext cx="64346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904066" y="5382085"/>
              <a:ext cx="3310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Monitor (Frequency &amp; Power monitor)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62765" y="5043195"/>
            <a:ext cx="691144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Script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Automatically draw the structure and compare the transmittance.</a:t>
            </a:r>
          </a:p>
          <a:p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+) Study about parameter sweep in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umerical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FDTD solution</a:t>
            </a:r>
          </a:p>
          <a:p>
            <a:pPr algn="ctr"/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+) Establish the MATLAB code for transfer matrix, compare the results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4627" y="2578078"/>
            <a:ext cx="1496060" cy="48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59967" y="2578078"/>
            <a:ext cx="0" cy="4871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17270" y="2663568"/>
            <a:ext cx="4255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Thickness </a:t>
            </a:r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 nm ~ 300 nm by interval 50 nm</a:t>
            </a:r>
          </a:p>
          <a:p>
            <a:r>
              <a:rPr lang="en-US" altLang="ko-KR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2)</a:t>
            </a:r>
            <a:endParaRPr lang="ko-KR" alt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289609" y="1275445"/>
            <a:ext cx="15010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Finite Difference Concept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447685" y="1142984"/>
          <a:ext cx="3838563" cy="57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2616120" imgH="393480" progId="Equation.DSMT4">
                  <p:embed/>
                </p:oleObj>
              </mc:Choice>
              <mc:Fallback>
                <p:oleObj name="Equation" r:id="rId3" imgW="26161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5" y="1142984"/>
                        <a:ext cx="3838563" cy="577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/>
        </p:nvGraphicFramePr>
        <p:xfrm>
          <a:off x="442909" y="1928802"/>
          <a:ext cx="35575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09" y="1928802"/>
                        <a:ext cx="35575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428596" y="3078168"/>
          <a:ext cx="514191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7" imgW="3504960" imgH="1358640" progId="Equation.DSMT4">
                  <p:embed/>
                </p:oleObj>
              </mc:Choice>
              <mc:Fallback>
                <p:oleObj name="Equation" r:id="rId7" imgW="3504960" imgH="1358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078168"/>
                        <a:ext cx="514191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Finite Difference Concept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428596" y="4400561"/>
          <a:ext cx="70246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3" imgW="4787640" imgH="457200" progId="Equation.DSMT4">
                  <p:embed/>
                </p:oleObj>
              </mc:Choice>
              <mc:Fallback>
                <p:oleObj name="Equation" r:id="rId3" imgW="47876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400561"/>
                        <a:ext cx="702468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436589" y="2828925"/>
          <a:ext cx="79930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5" imgW="5448240" imgH="457200" progId="Equation.DSMT4">
                  <p:embed/>
                </p:oleObj>
              </mc:Choice>
              <mc:Fallback>
                <p:oleObj name="Equation" r:id="rId5" imgW="54482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89" y="2828925"/>
                        <a:ext cx="79930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450877" y="3614738"/>
          <a:ext cx="8121651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7" imgW="5537160" imgH="457200" progId="Equation.DSMT4">
                  <p:embed/>
                </p:oleObj>
              </mc:Choice>
              <mc:Fallback>
                <p:oleObj name="Equation" r:id="rId7" imgW="55371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77" y="3614738"/>
                        <a:ext cx="8121651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28626" y="1098546"/>
          <a:ext cx="5513387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9" imgW="3759120" imgH="838080" progId="Equation.DSMT4">
                  <p:embed/>
                </p:oleObj>
              </mc:Choice>
              <mc:Fallback>
                <p:oleObj name="Equation" r:id="rId9" imgW="375912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6" y="1098546"/>
                        <a:ext cx="5513387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One-Dimensional Free Space Formulation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14348" y="1552571"/>
          <a:ext cx="15271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3" imgW="1041120" imgH="888840" progId="Equation.DSMT4">
                  <p:embed/>
                </p:oleObj>
              </mc:Choice>
              <mc:Fallback>
                <p:oleObj name="Equation" r:id="rId3" imgW="104112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52571"/>
                        <a:ext cx="152717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107154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Maxwell’s curl equations in free space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131106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A simple one-dimensional case using only     and     </a:t>
            </a:r>
            <a:endParaRPr lang="ko-KR" alt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090253" y="3180382"/>
          <a:ext cx="279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53" y="3180382"/>
                        <a:ext cx="279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892994" y="3180095"/>
          <a:ext cx="334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994" y="3180095"/>
                        <a:ext cx="3349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14348" y="3587760"/>
          <a:ext cx="15271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9" imgW="1041120" imgH="914400" progId="Equation.DSMT4">
                  <p:embed/>
                </p:oleObj>
              </mc:Choice>
              <mc:Fallback>
                <p:oleObj name="Equation" r:id="rId9" imgW="104112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587760"/>
                        <a:ext cx="1527175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596" y="513137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미분 모두에 대해 </a:t>
            </a:r>
            <a:r>
              <a:rPr lang="en-US" altLang="ko-KR" dirty="0" smtClean="0"/>
              <a:t>Central difference approximation</a:t>
            </a:r>
            <a:r>
              <a:rPr lang="ko-KR" altLang="en-US" dirty="0" smtClean="0"/>
              <a:t>을 적용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One-Dimensional Free Space Formulation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500430" y="1643050"/>
          <a:ext cx="53451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3644640" imgH="965160" progId="Equation.DSMT4">
                  <p:embed/>
                </p:oleObj>
              </mc:Choice>
              <mc:Fallback>
                <p:oleObj name="Equation" r:id="rId3" imgW="364464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643050"/>
                        <a:ext cx="5345112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107154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Maxwell’s equations using central difference approximation</a:t>
            </a:r>
            <a:endParaRPr lang="ko-KR" altLang="en-US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571868" y="3143248"/>
          <a:ext cx="2289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143248"/>
                        <a:ext cx="22891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5"/>
          <p:cNvGraphicFramePr>
            <a:graphicFrameLocks noChangeAspect="1"/>
          </p:cNvGraphicFramePr>
          <p:nvPr/>
        </p:nvGraphicFramePr>
        <p:xfrm>
          <a:off x="1668481" y="4357694"/>
          <a:ext cx="54752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7" imgW="3733560" imgH="888840" progId="Equation.DSMT4">
                  <p:embed/>
                </p:oleObj>
              </mc:Choice>
              <mc:Fallback>
                <p:oleObj name="Equation" r:id="rId7" imgW="373356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81" y="4357694"/>
                        <a:ext cx="5475287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1500166" y="4286256"/>
            <a:ext cx="5786478" cy="142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170" name="Object 50"/>
          <p:cNvGraphicFramePr>
            <a:graphicFrameLocks noChangeAspect="1"/>
          </p:cNvGraphicFramePr>
          <p:nvPr/>
        </p:nvGraphicFramePr>
        <p:xfrm>
          <a:off x="563565" y="1643063"/>
          <a:ext cx="23479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9" imgW="1600200" imgH="914400" progId="Equation.DSMT4">
                  <p:embed/>
                </p:oleObj>
              </mc:Choice>
              <mc:Fallback>
                <p:oleObj name="Equation" r:id="rId9" imgW="16002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5" y="1643063"/>
                        <a:ext cx="2347912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개체 132"/>
          <p:cNvGraphicFramePr>
            <a:graphicFrameLocks noChangeAspect="1"/>
          </p:cNvGraphicFramePr>
          <p:nvPr/>
        </p:nvGraphicFramePr>
        <p:xfrm>
          <a:off x="3000364" y="2143116"/>
          <a:ext cx="309564" cy="24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11" imgW="190440" imgH="152280" progId="Equation.DSMT4">
                  <p:embed/>
                </p:oleObj>
              </mc:Choice>
              <mc:Fallback>
                <p:oleObj name="Equation" r:id="rId11" imgW="190440" imgH="152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143116"/>
                        <a:ext cx="309564" cy="247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One-Dimensional Free Space Formulation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7154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Maxwell’s equations using central difference approximation</a:t>
            </a:r>
            <a:endParaRPr lang="ko-KR" altLang="en-US" dirty="0"/>
          </a:p>
        </p:txBody>
      </p:sp>
      <p:grpSp>
        <p:nvGrpSpPr>
          <p:cNvPr id="2" name="그룹 85"/>
          <p:cNvGrpSpPr/>
          <p:nvPr/>
        </p:nvGrpSpPr>
        <p:grpSpPr>
          <a:xfrm>
            <a:off x="1522417" y="3429000"/>
            <a:ext cx="5478475" cy="2500330"/>
            <a:chOff x="950913" y="3357562"/>
            <a:chExt cx="5478475" cy="2500330"/>
          </a:xfrm>
        </p:grpSpPr>
        <p:grpSp>
          <p:nvGrpSpPr>
            <p:cNvPr id="3" name="그룹 71"/>
            <p:cNvGrpSpPr/>
            <p:nvPr/>
          </p:nvGrpSpPr>
          <p:grpSpPr>
            <a:xfrm>
              <a:off x="1714480" y="3357562"/>
              <a:ext cx="4714908" cy="358778"/>
              <a:chOff x="1714480" y="3357562"/>
              <a:chExt cx="4714908" cy="35877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1714480" y="3714752"/>
                <a:ext cx="471490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2392347" y="3536157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5400000">
                <a:off x="3249603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4108447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5400000">
                <a:off x="4965703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821371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Object 5"/>
              <p:cNvGraphicFramePr>
                <a:graphicFrameLocks noChangeAspect="1"/>
              </p:cNvGraphicFramePr>
              <p:nvPr/>
            </p:nvGraphicFramePr>
            <p:xfrm>
              <a:off x="1928794" y="3357563"/>
              <a:ext cx="50323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5" name="Equation" r:id="rId3" imgW="342720" imgH="177480" progId="Equation.DSMT4">
                      <p:embed/>
                    </p:oleObj>
                  </mc:Choice>
                  <mc:Fallback>
                    <p:oleObj name="Equation" r:id="rId3" imgW="342720" imgH="17748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794" y="3357563"/>
                            <a:ext cx="503238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5"/>
              <p:cNvGraphicFramePr>
                <a:graphicFrameLocks noChangeAspect="1"/>
              </p:cNvGraphicFramePr>
              <p:nvPr/>
            </p:nvGraphicFramePr>
            <p:xfrm>
              <a:off x="2714612" y="3357562"/>
              <a:ext cx="44767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6" name="Equation" r:id="rId5" imgW="304560" imgH="177480" progId="Equation.DSMT4">
                      <p:embed/>
                    </p:oleObj>
                  </mc:Choice>
                  <mc:Fallback>
                    <p:oleObj name="Equation" r:id="rId5" imgW="304560" imgH="1774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4612" y="3357562"/>
                            <a:ext cx="44767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5"/>
              <p:cNvGraphicFramePr>
                <a:graphicFrameLocks noChangeAspect="1"/>
              </p:cNvGraphicFramePr>
              <p:nvPr/>
            </p:nvGraphicFramePr>
            <p:xfrm>
              <a:off x="3773488" y="3357563"/>
              <a:ext cx="1873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7" name="Equation" r:id="rId7" imgW="126720" imgH="177480" progId="Equation.DSMT4">
                      <p:embed/>
                    </p:oleObj>
                  </mc:Choice>
                  <mc:Fallback>
                    <p:oleObj name="Equation" r:id="rId7" imgW="126720" imgH="1774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3488" y="3357563"/>
                            <a:ext cx="1873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5"/>
              <p:cNvGraphicFramePr>
                <a:graphicFrameLocks noChangeAspect="1"/>
              </p:cNvGraphicFramePr>
              <p:nvPr/>
            </p:nvGraphicFramePr>
            <p:xfrm>
              <a:off x="4491038" y="3357563"/>
              <a:ext cx="4667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8" name="Equation" r:id="rId9" imgW="317160" imgH="177480" progId="Equation.DSMT4">
                      <p:embed/>
                    </p:oleObj>
                  </mc:Choice>
                  <mc:Fallback>
                    <p:oleObj name="Equation" r:id="rId9" imgW="317160" imgH="1774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038" y="3357563"/>
                            <a:ext cx="4667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5"/>
              <p:cNvGraphicFramePr>
                <a:graphicFrameLocks noChangeAspect="1"/>
              </p:cNvGraphicFramePr>
              <p:nvPr/>
            </p:nvGraphicFramePr>
            <p:xfrm>
              <a:off x="5330825" y="3357563"/>
              <a:ext cx="50323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9" name="Equation" r:id="rId11" imgW="342720" imgH="177480" progId="Equation.DSMT4">
                      <p:embed/>
                    </p:oleObj>
                  </mc:Choice>
                  <mc:Fallback>
                    <p:oleObj name="Equation" r:id="rId11" imgW="342720" imgH="1774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0825" y="3357563"/>
                            <a:ext cx="503238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" name="Object 5"/>
            <p:cNvGraphicFramePr>
              <a:graphicFrameLocks noChangeAspect="1"/>
            </p:cNvGraphicFramePr>
            <p:nvPr/>
          </p:nvGraphicFramePr>
          <p:xfrm>
            <a:off x="960416" y="3360739"/>
            <a:ext cx="5397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0" name="Equation" r:id="rId13" imgW="368280" imgH="241200" progId="Equation.DSMT4">
                    <p:embed/>
                  </p:oleObj>
                </mc:Choice>
                <mc:Fallback>
                  <p:oleObj name="Equation" r:id="rId13" imgW="368280" imgH="241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416" y="3360739"/>
                          <a:ext cx="539750" cy="354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그룹 73"/>
            <p:cNvGrpSpPr/>
            <p:nvPr/>
          </p:nvGrpSpPr>
          <p:grpSpPr>
            <a:xfrm>
              <a:off x="1714480" y="4208472"/>
              <a:ext cx="4714908" cy="577850"/>
              <a:chOff x="1714480" y="4071942"/>
              <a:chExt cx="4714908" cy="57785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714480" y="4643446"/>
                <a:ext cx="471490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2646744" y="4360470"/>
                <a:ext cx="56436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5400000">
                <a:off x="3504397" y="4360073"/>
                <a:ext cx="5635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4361653" y="4360073"/>
                <a:ext cx="5635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18909" y="4360073"/>
                <a:ext cx="5635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" name="Object 5"/>
              <p:cNvGraphicFramePr>
                <a:graphicFrameLocks noChangeAspect="1"/>
              </p:cNvGraphicFramePr>
              <p:nvPr/>
            </p:nvGraphicFramePr>
            <p:xfrm>
              <a:off x="2214563" y="4071942"/>
              <a:ext cx="633412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1" name="Equation" r:id="rId15" imgW="431640" imgH="393480" progId="Equation.DSMT4">
                      <p:embed/>
                    </p:oleObj>
                  </mc:Choice>
                  <mc:Fallback>
                    <p:oleObj name="Equation" r:id="rId15" imgW="431640" imgH="3934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63" y="4071942"/>
                            <a:ext cx="633412" cy="577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5"/>
              <p:cNvGraphicFramePr>
                <a:graphicFrameLocks noChangeAspect="1"/>
              </p:cNvGraphicFramePr>
              <p:nvPr/>
            </p:nvGraphicFramePr>
            <p:xfrm>
              <a:off x="3106738" y="4071942"/>
              <a:ext cx="522287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2" name="Equation" r:id="rId17" imgW="355320" imgH="393480" progId="Equation.DSMT4">
                      <p:embed/>
                    </p:oleObj>
                  </mc:Choice>
                  <mc:Fallback>
                    <p:oleObj name="Equation" r:id="rId17" imgW="355320" imgH="3934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6738" y="4071942"/>
                            <a:ext cx="522287" cy="577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"/>
              <p:cNvGraphicFramePr>
                <a:graphicFrameLocks noChangeAspect="1"/>
              </p:cNvGraphicFramePr>
              <p:nvPr/>
            </p:nvGraphicFramePr>
            <p:xfrm>
              <a:off x="3952875" y="4071942"/>
              <a:ext cx="542925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3" name="Equation" r:id="rId19" imgW="368280" imgH="393480" progId="Equation.DSMT4">
                      <p:embed/>
                    </p:oleObj>
                  </mc:Choice>
                  <mc:Fallback>
                    <p:oleObj name="Equation" r:id="rId19" imgW="368280" imgH="39348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75" y="4071942"/>
                            <a:ext cx="542925" cy="577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5"/>
              <p:cNvGraphicFramePr>
                <a:graphicFrameLocks noChangeAspect="1"/>
              </p:cNvGraphicFramePr>
              <p:nvPr/>
            </p:nvGraphicFramePr>
            <p:xfrm>
              <a:off x="4764088" y="4071942"/>
              <a:ext cx="635000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4" name="Equation" r:id="rId21" imgW="431640" imgH="393480" progId="Equation.DSMT4">
                      <p:embed/>
                    </p:oleObj>
                  </mc:Choice>
                  <mc:Fallback>
                    <p:oleObj name="Equation" r:id="rId21" imgW="431640" imgH="39348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4088" y="4071942"/>
                            <a:ext cx="635000" cy="577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5603875" y="4071942"/>
              <a:ext cx="671513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5" name="Equation" r:id="rId23" imgW="457200" imgH="393480" progId="Equation.DSMT4">
                      <p:embed/>
                    </p:oleObj>
                  </mc:Choice>
                  <mc:Fallback>
                    <p:oleObj name="Equation" r:id="rId23" imgW="457200" imgH="3934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3875" y="4071942"/>
                            <a:ext cx="671513" cy="577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7" name="직선 연결선 56"/>
              <p:cNvCxnSpPr/>
              <p:nvPr/>
            </p:nvCxnSpPr>
            <p:spPr>
              <a:xfrm rot="5400000">
                <a:off x="1860529" y="4360867"/>
                <a:ext cx="56515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8"/>
            <p:cNvGrpSpPr/>
            <p:nvPr/>
          </p:nvGrpSpPr>
          <p:grpSpPr>
            <a:xfrm>
              <a:off x="1714480" y="5499114"/>
              <a:ext cx="4714908" cy="358778"/>
              <a:chOff x="1714480" y="3357562"/>
              <a:chExt cx="4714908" cy="358778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1714480" y="3714752"/>
                <a:ext cx="471490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5400000">
                <a:off x="2392347" y="3536157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5400000">
                <a:off x="3249603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4108447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5400000">
                <a:off x="4965703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821371" y="3535363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1928794" y="3357563"/>
              <a:ext cx="50323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6" name="Equation" r:id="rId25" imgW="342720" imgH="177480" progId="Equation.DSMT4">
                      <p:embed/>
                    </p:oleObj>
                  </mc:Choice>
                  <mc:Fallback>
                    <p:oleObj name="Equation" r:id="rId25" imgW="342720" imgH="1774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794" y="3357563"/>
                            <a:ext cx="503238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5"/>
              <p:cNvGraphicFramePr>
                <a:graphicFrameLocks noChangeAspect="1"/>
              </p:cNvGraphicFramePr>
              <p:nvPr/>
            </p:nvGraphicFramePr>
            <p:xfrm>
              <a:off x="2714612" y="3357562"/>
              <a:ext cx="44767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7" name="Equation" r:id="rId27" imgW="304560" imgH="177480" progId="Equation.DSMT4">
                      <p:embed/>
                    </p:oleObj>
                  </mc:Choice>
                  <mc:Fallback>
                    <p:oleObj name="Equation" r:id="rId27" imgW="304560" imgH="17748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4612" y="3357562"/>
                            <a:ext cx="44767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5"/>
              <p:cNvGraphicFramePr>
                <a:graphicFrameLocks noChangeAspect="1"/>
              </p:cNvGraphicFramePr>
              <p:nvPr/>
            </p:nvGraphicFramePr>
            <p:xfrm>
              <a:off x="3773488" y="3357563"/>
              <a:ext cx="1873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8" name="Equation" r:id="rId28" imgW="126720" imgH="177480" progId="Equation.DSMT4">
                      <p:embed/>
                    </p:oleObj>
                  </mc:Choice>
                  <mc:Fallback>
                    <p:oleObj name="Equation" r:id="rId28" imgW="126720" imgH="17748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3488" y="3357563"/>
                            <a:ext cx="1873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5"/>
              <p:cNvGraphicFramePr>
                <a:graphicFrameLocks noChangeAspect="1"/>
              </p:cNvGraphicFramePr>
              <p:nvPr/>
            </p:nvGraphicFramePr>
            <p:xfrm>
              <a:off x="4491038" y="3357563"/>
              <a:ext cx="4667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9" name="Equation" r:id="rId30" imgW="317160" imgH="177480" progId="Equation.DSMT4">
                      <p:embed/>
                    </p:oleObj>
                  </mc:Choice>
                  <mc:Fallback>
                    <p:oleObj name="Equation" r:id="rId30" imgW="317160" imgH="17748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038" y="3357563"/>
                            <a:ext cx="4667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5"/>
              <p:cNvGraphicFramePr>
                <a:graphicFrameLocks noChangeAspect="1"/>
              </p:cNvGraphicFramePr>
              <p:nvPr/>
            </p:nvGraphicFramePr>
            <p:xfrm>
              <a:off x="5330825" y="3357563"/>
              <a:ext cx="50323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10" name="Equation" r:id="rId32" imgW="342720" imgH="177480" progId="Equation.DSMT4">
                      <p:embed/>
                    </p:oleObj>
                  </mc:Choice>
                  <mc:Fallback>
                    <p:oleObj name="Equation" r:id="rId32" imgW="342720" imgH="17748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0825" y="3357563"/>
                            <a:ext cx="503238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6" name="직선 화살표 연결선 75"/>
            <p:cNvCxnSpPr/>
            <p:nvPr/>
          </p:nvCxnSpPr>
          <p:spPr>
            <a:xfrm rot="16200000" flipH="1">
              <a:off x="3750463" y="3893347"/>
              <a:ext cx="500066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rot="5400000">
              <a:off x="4321967" y="3893347"/>
              <a:ext cx="500066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rot="16200000" flipH="1">
              <a:off x="4179091" y="5036355"/>
              <a:ext cx="500066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rot="5400000">
              <a:off x="4750595" y="5036355"/>
              <a:ext cx="500066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49" name="Object 5"/>
            <p:cNvGraphicFramePr>
              <a:graphicFrameLocks noChangeAspect="1"/>
            </p:cNvGraphicFramePr>
            <p:nvPr/>
          </p:nvGraphicFramePr>
          <p:xfrm>
            <a:off x="1052513" y="4348163"/>
            <a:ext cx="354012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1" name="Equation" r:id="rId34" imgW="241200" imgH="253800" progId="Equation.DSMT4">
                    <p:embed/>
                  </p:oleObj>
                </mc:Choice>
                <mc:Fallback>
                  <p:oleObj name="Equation" r:id="rId34" imgW="241200" imgH="2538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13" y="4348163"/>
                          <a:ext cx="354012" cy="373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5"/>
            <p:cNvGraphicFramePr>
              <a:graphicFrameLocks noChangeAspect="1"/>
            </p:cNvGraphicFramePr>
            <p:nvPr/>
          </p:nvGraphicFramePr>
          <p:xfrm>
            <a:off x="950913" y="5429250"/>
            <a:ext cx="5588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2" name="Equation" r:id="rId36" imgW="380880" imgH="241200" progId="Equation.DSMT4">
                    <p:embed/>
                  </p:oleObj>
                </mc:Choice>
                <mc:Fallback>
                  <p:oleObj name="Equation" r:id="rId36" imgW="380880" imgH="241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913" y="5429250"/>
                          <a:ext cx="558800" cy="354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6" name="Object 5"/>
          <p:cNvGraphicFramePr>
            <a:graphicFrameLocks noChangeAspect="1"/>
          </p:cNvGraphicFramePr>
          <p:nvPr/>
        </p:nvGraphicFramePr>
        <p:xfrm>
          <a:off x="668338" y="1571612"/>
          <a:ext cx="54752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name="Equation" r:id="rId38" imgW="3733560" imgH="888840" progId="Equation.DSMT4">
                  <p:embed/>
                </p:oleObj>
              </mc:Choice>
              <mc:Fallback>
                <p:oleObj name="Equation" r:id="rId38" imgW="37335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571612"/>
                        <a:ext cx="5475287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Courant (Stability) Condition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7154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Courant Condition</a:t>
            </a:r>
            <a:endParaRPr lang="ko-KR" altLang="en-US" dirty="0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677867" y="2278042"/>
          <a:ext cx="31337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2133360" imgH="444240" progId="Equation.DSMT4">
                  <p:embed/>
                </p:oleObj>
              </mc:Choice>
              <mc:Fallback>
                <p:oleObj name="Equation" r:id="rId3" imgW="21333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7" y="2278042"/>
                        <a:ext cx="31337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1"/>
          <p:cNvGraphicFramePr>
            <a:graphicFrameLocks noChangeAspect="1"/>
          </p:cNvGraphicFramePr>
          <p:nvPr/>
        </p:nvGraphicFramePr>
        <p:xfrm>
          <a:off x="677867" y="1571612"/>
          <a:ext cx="4537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3085920" imgH="431640" progId="Equation.DSMT4">
                  <p:embed/>
                </p:oleObj>
              </mc:Choice>
              <mc:Fallback>
                <p:oleObj name="Equation" r:id="rId5" imgW="308592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7" y="1571612"/>
                        <a:ext cx="45370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Maxwell’s Equations in Cartesian Coordinates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57440" y="1328738"/>
          <a:ext cx="44577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" imgW="2666880" imgH="838080" progId="Equation.DSMT4">
                  <p:embed/>
                </p:oleObj>
              </mc:Choice>
              <mc:Fallback>
                <p:oleObj name="Equation" r:id="rId3" imgW="266688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40" y="1328738"/>
                        <a:ext cx="44577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876576" y="3071810"/>
          <a:ext cx="2723485" cy="21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5" imgW="1815840" imgH="1422360" progId="Equation.DSMT4">
                  <p:embed/>
                </p:oleObj>
              </mc:Choice>
              <mc:Fallback>
                <p:oleObj name="Equation" r:id="rId5" imgW="1815840" imgH="1422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576" y="3071810"/>
                        <a:ext cx="2723485" cy="21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948410" y="3071810"/>
          <a:ext cx="2266796" cy="21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7" imgW="1511280" imgH="1422360" progId="Equation.DSMT4">
                  <p:embed/>
                </p:oleObj>
              </mc:Choice>
              <mc:Fallback>
                <p:oleObj name="Equation" r:id="rId7" imgW="1511280" imgH="1422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410" y="3071810"/>
                        <a:ext cx="2266796" cy="21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574</Words>
  <Application>Microsoft Office PowerPoint</Application>
  <PresentationFormat>화면 슬라이드 쇼(4:3)</PresentationFormat>
  <Paragraphs>131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MD아트체</vt:lpstr>
      <vt:lpstr>굴림</vt:lpstr>
      <vt:lpstr>맑은 고딕</vt:lpstr>
      <vt:lpstr>Arial</vt:lpstr>
      <vt:lpstr>Arial Narrow</vt:lpstr>
      <vt:lpstr>Verdana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DoHero</dc:creator>
  <cp:lastModifiedBy>Jonggeon</cp:lastModifiedBy>
  <cp:revision>299</cp:revision>
  <dcterms:created xsi:type="dcterms:W3CDTF">2014-09-28T05:27:14Z</dcterms:created>
  <dcterms:modified xsi:type="dcterms:W3CDTF">2020-01-09T11:52:14Z</dcterms:modified>
</cp:coreProperties>
</file>