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73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7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7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2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7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64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8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64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564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9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98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97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83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329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63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3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1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28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206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5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1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95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346B5-C0DF-4EB7-A5EE-A79D8A2B2CA8}" type="datetimeFigureOut">
              <a:rPr lang="ko-KR" altLang="en-US" smtClean="0"/>
              <a:t>2018-03-11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868012" y="1978401"/>
            <a:ext cx="540641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Ch.2</a:t>
            </a:r>
            <a: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  <a:t/>
            </a:r>
            <a:br>
              <a:rPr lang="en-US" altLang="ko-KR" sz="3200" dirty="0">
                <a:solidFill>
                  <a:srgbClr val="3333FF"/>
                </a:solidFill>
                <a:latin typeface="Arial" panose="020B0604020202020204" pitchFamily="34" charset="0"/>
              </a:rPr>
            </a:br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Parameter Extraction in</a:t>
            </a:r>
          </a:p>
          <a:p>
            <a:pPr algn="ctr"/>
            <a:r>
              <a:rPr lang="en-US" altLang="ko-KR" sz="3200" dirty="0" smtClean="0">
                <a:solidFill>
                  <a:srgbClr val="3333FF"/>
                </a:solidFill>
                <a:latin typeface="Arial" panose="020B0604020202020204" pitchFamily="34" charset="0"/>
              </a:rPr>
              <a:t>Time-Domain Spectrometers</a:t>
            </a:r>
            <a:endParaRPr lang="en-US" altLang="ko-KR" sz="32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435225" y="5059363"/>
            <a:ext cx="22910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3333FF"/>
                </a:solidFill>
                <a:latin typeface="Arial" panose="020B0604020202020204" pitchFamily="34" charset="0"/>
              </a:rPr>
              <a:t>Lee Jong Geon</a:t>
            </a:r>
            <a:endParaRPr lang="en-US" altLang="ko-KR" sz="24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2.2 Transmission-Mode Terahertz TDS: Exact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is based on </a:t>
            </a:r>
            <a:r>
              <a:rPr lang="en-US" altLang="ko-KR" dirty="0" smtClean="0">
                <a:solidFill>
                  <a:srgbClr val="3333FF"/>
                </a:solidFill>
              </a:rPr>
              <a:t>minimizing error </a:t>
            </a:r>
            <a:r>
              <a:rPr lang="en-US" altLang="ko-KR" dirty="0" smtClean="0"/>
              <a:t>in the magnitude and phase components of the modeled transfer function with </a:t>
            </a:r>
            <a:r>
              <a:rPr lang="en-US" altLang="ko-KR" dirty="0" smtClean="0">
                <a:solidFill>
                  <a:srgbClr val="3333FF"/>
                </a:solidFill>
              </a:rPr>
              <a:t>respect </a:t>
            </a:r>
            <a:r>
              <a:rPr lang="en-US" altLang="ko-KR" dirty="0" err="1" smtClean="0">
                <a:solidFill>
                  <a:srgbClr val="3333FF"/>
                </a:solidFill>
              </a:rPr>
              <a:t>th</a:t>
            </a:r>
            <a:r>
              <a:rPr lang="en-US" altLang="ko-KR" dirty="0" smtClean="0">
                <a:solidFill>
                  <a:srgbClr val="3333FF"/>
                </a:solidFill>
              </a:rPr>
              <a:t> the measured transfer function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750" y="1622683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Gradient-Descent Algorithm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5759" y="2164894"/>
            <a:ext cx="501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1: Estimate a range of possible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2: Initialize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3: Determine the modeled transfer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4: Estimate the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5: Update the complex refractive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Step 6: Determine the total variation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57" y="1769126"/>
            <a:ext cx="3205850" cy="4300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sz="105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2001.</a:t>
            </a:r>
          </a:p>
        </p:txBody>
      </p:sp>
    </p:spTree>
    <p:extLst>
      <p:ext uri="{BB962C8B-B14F-4D97-AF65-F5344CB8AC3E}">
        <p14:creationId xmlns:p14="http://schemas.microsoft.com/office/powerpoint/2010/main" val="18159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2.3 Reflection-Mode Terahertz TDS: Single Reflection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Single reflection </a:t>
            </a:r>
            <a:r>
              <a:rPr lang="en-US" altLang="ko-KR" dirty="0" smtClean="0">
                <a:sym typeface="Wingdings" panose="05000000000000000000" pitchFamily="2" charset="2"/>
              </a:rPr>
              <a:t> Two scan (reference</a:t>
            </a:r>
            <a:r>
              <a:rPr lang="en-US" altLang="ko-KR" smtClean="0">
                <a:sym typeface="Wingdings" panose="05000000000000000000" pitchFamily="2" charset="2"/>
              </a:rPr>
              <a:t>, sample)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Double reflection  One scan (combined)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1995.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" y="4189960"/>
            <a:ext cx="5328139" cy="1834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5" y="4189960"/>
            <a:ext cx="2672862" cy="1831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95" y="1590207"/>
                <a:ext cx="186801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614" t="-2222" r="-4248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74" y="1867206"/>
                <a:ext cx="192405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89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992" y="2171926"/>
                <a:ext cx="5722016" cy="5843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026277"/>
                <a:ext cx="2718116" cy="60247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3032048"/>
                <a:ext cx="2710101" cy="5909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5758" y="3725235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Mirror and sample </a:t>
            </a:r>
            <a:r>
              <a:rPr lang="en-US" altLang="ko-KR" dirty="0" smtClean="0">
                <a:solidFill>
                  <a:srgbClr val="3333FF"/>
                </a:solidFill>
              </a:rPr>
              <a:t>positioning become </a:t>
            </a:r>
            <a:r>
              <a:rPr lang="en-US" altLang="ko-KR" dirty="0" err="1" smtClean="0">
                <a:solidFill>
                  <a:srgbClr val="3333FF"/>
                </a:solidFill>
              </a:rPr>
              <a:t>cruical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2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2.4 Reflection-Mode Terahertz TDS: Double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939841"/>
                <a:ext cx="202305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2410" t="-2174" r="-3614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𝑎𝑤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𝑤𝑎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236868"/>
                <a:ext cx="4389343" cy="6163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728664"/>
                <a:ext cx="2718116" cy="6024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76" y="2734435"/>
                <a:ext cx="2710101" cy="590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912" y="3542660"/>
            <a:ext cx="3760177" cy="26507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𝑠𝑎𝑚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𝑎𝑤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" y="1853255"/>
                <a:ext cx="5235151" cy="6252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3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2.5 Attenuated Total Reflection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2009.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6" y="3947746"/>
            <a:ext cx="5114925" cy="205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4" y="1218010"/>
                <a:ext cx="4026743" cy="7346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734839"/>
                <a:ext cx="4321055" cy="869341"/>
              </a:xfrm>
              <a:prstGeom prst="rect">
                <a:avLst/>
              </a:prstGeom>
              <a:blipFill rotWithShape="0">
                <a:blip r:embed="rId5"/>
                <a:stretch>
                  <a:fillRect b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sam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i="0">
                                  <a:latin typeface="Cambria Math" panose="02040503050406030204" pitchFamily="18" charset="0"/>
                                </a:rPr>
                                <m:t>prism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sam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>
                                          <a:latin typeface="Cambria Math" panose="02040503050406030204" pitchFamily="18" charset="0"/>
                                        </a:rPr>
                                        <m:t>prism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847" y="1604180"/>
                <a:ext cx="5099153" cy="8758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90" y="2720040"/>
                <a:ext cx="1303114" cy="5211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7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</a:t>
            </a:r>
          </a:p>
          <a:p>
            <a:pPr algn="ctr"/>
            <a:r>
              <a:rPr lang="en-US" altLang="ko-KR" sz="3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50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3.1 Signal Averaging in the Time and Frequency Domains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averaging is </a:t>
            </a:r>
            <a:r>
              <a:rPr lang="en-US" altLang="ko-KR" dirty="0" smtClean="0">
                <a:solidFill>
                  <a:srgbClr val="3333FF"/>
                </a:solidFill>
              </a:rPr>
              <a:t>effective in the time domain</a:t>
            </a:r>
            <a:r>
              <a:rPr lang="en-US" altLang="ko-KR" dirty="0" smtClean="0"/>
              <a:t>, but not in the frequency domain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47" y="3597521"/>
            <a:ext cx="6474106" cy="26033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195" y="1203583"/>
            <a:ext cx="3575611" cy="239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3.2 Signal </a:t>
            </a:r>
            <a:r>
              <a:rPr lang="en-US" altLang="ko-KR" sz="27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Denoising</a:t>
            </a:r>
            <a:endParaRPr lang="en-US" altLang="ko-KR" sz="27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</a:t>
            </a:r>
            <a:r>
              <a:rPr lang="en-US" altLang="ko-KR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3" y="2034454"/>
            <a:ext cx="2546831" cy="3749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357" y="2034454"/>
            <a:ext cx="4197507" cy="35762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084" y="5481792"/>
            <a:ext cx="3340052" cy="8412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36307" y="1895954"/>
            <a:ext cx="157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Leaf original response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307" y="3056864"/>
            <a:ext cx="157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Noise added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536307" y="4130828"/>
            <a:ext cx="157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Wavelet de-noising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310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3.3 Phase Unwrapping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most case the assumption of </a:t>
            </a:r>
            <a:r>
              <a:rPr lang="en-US" altLang="ko-KR" dirty="0" smtClean="0">
                <a:solidFill>
                  <a:srgbClr val="3333FF"/>
                </a:solidFill>
              </a:rPr>
              <a:t>a linear phase is sufficient</a:t>
            </a:r>
            <a:r>
              <a:rPr lang="en-US" altLang="ko-KR" dirty="0" smtClean="0"/>
              <a:t>. Phase-jumping causes discontinuities in a phase spectrum</a:t>
            </a:r>
            <a:endParaRPr lang="ko-KR" altLang="en-US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97" y="1622683"/>
            <a:ext cx="5171806" cy="235834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244" y="3981027"/>
            <a:ext cx="2882383" cy="22321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642" y="3975589"/>
            <a:ext cx="2755383" cy="22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4.1 Sample Thickness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1196316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An upper bound of the sample thickness for a given </a:t>
            </a:r>
            <a:r>
              <a:rPr lang="en-US" altLang="ko-KR" dirty="0" smtClean="0">
                <a:solidFill>
                  <a:srgbClr val="3333FF"/>
                </a:solidFill>
              </a:rPr>
              <a:t>absorption value </a:t>
            </a:r>
            <a:r>
              <a:rPr lang="en-US" altLang="ko-KR" dirty="0" smtClean="0"/>
              <a:t>is determined from the system’s </a:t>
            </a:r>
            <a:r>
              <a:rPr lang="en-US" altLang="ko-KR" dirty="0" smtClean="0">
                <a:solidFill>
                  <a:srgbClr val="3333FF"/>
                </a:solidFill>
              </a:rPr>
              <a:t>dynamic range</a:t>
            </a:r>
            <a:r>
              <a:rPr lang="en-US" altLang="ko-KR" dirty="0" smtClean="0"/>
              <a:t>.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750" y="796206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Maximum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DR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669" y="1962937"/>
                <a:ext cx="2583078" cy="5596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45758" y="3042977"/>
            <a:ext cx="85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minimal thickness is limited by the standard deviation of the signal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750" y="2642867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Minimum 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08" y="3523526"/>
                <a:ext cx="2897781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5758" y="4782432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</a:t>
            </a:r>
            <a:r>
              <a:rPr lang="en-US" altLang="ko-KR" dirty="0" smtClean="0"/>
              <a:t>optimal sample thickness is determined solely from the intrinsic material properties, and not from the system characteristics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750" y="4382322"/>
            <a:ext cx="319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3333FF"/>
                </a:solidFill>
              </a:rPr>
              <a:t>Optimal </a:t>
            </a:r>
            <a:r>
              <a:rPr lang="en-US" altLang="ko-KR" sz="2000" dirty="0" smtClean="0">
                <a:solidFill>
                  <a:srgbClr val="3333FF"/>
                </a:solidFill>
              </a:rPr>
              <a:t>Thickness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𝜔𝜅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3" y="5308474"/>
                <a:ext cx="1514837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0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" name="Text Box 41"/>
          <p:cNvSpPr txBox="1">
            <a:spLocks noChangeArrowheads="1"/>
          </p:cNvSpPr>
          <p:nvPr/>
        </p:nvSpPr>
        <p:spPr bwMode="auto">
          <a:xfrm>
            <a:off x="1775445" y="2213283"/>
            <a:ext cx="5593111" cy="2431435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Properites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and Wave Propagation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fromTerahertz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Time-Domain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Spectromerters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Preprocessing and </a:t>
            </a:r>
            <a:r>
              <a:rPr lang="en-US" altLang="ko-KR" sz="1600" dirty="0" err="1" smtClean="0">
                <a:solidFill>
                  <a:srgbClr val="3333FF"/>
                </a:solidFill>
                <a:latin typeface="Arial" panose="020B0604020202020204" pitchFamily="34" charset="0"/>
              </a:rPr>
              <a:t>Postprocessing</a:t>
            </a: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 of Data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rgbClr val="3333FF"/>
              </a:solidFill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solidFill>
                  <a:srgbClr val="3333FF"/>
                </a:solidFill>
                <a:latin typeface="Arial" panose="020B0604020202020204" pitchFamily="34" charset="0"/>
              </a:rPr>
              <a:t>Sample Requirements</a:t>
            </a:r>
          </a:p>
          <a:p>
            <a:pPr marL="342900" indent="-342900">
              <a:buAutoNum type="arabicPeriod"/>
            </a:pPr>
            <a:endParaRPr lang="en-US" altLang="ko-KR" sz="800" dirty="0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Contents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4.2 Lateral Dimensions of Samples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The lateral dimensions of samples should be large enough to a accommodate the terahertz beam without clipping or edge diffraction.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0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700" dirty="0" smtClean="0">
                <a:solidFill>
                  <a:schemeClr val="bg1"/>
                </a:solidFill>
                <a:latin typeface="Arial" panose="020B0604020202020204" pitchFamily="34" charset="0"/>
              </a:rPr>
              <a:t>4.3 Loss: Absorption, Scattering, Diffraction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8165" y="6338128"/>
            <a:ext cx="86076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Jepsen, “Dynamic Range and Numerical Error Propagation in Terahertz Time-Domain Spectroscopy,” in </a:t>
            </a:r>
            <a:r>
              <a:rPr lang="en-US" altLang="ko-KR" sz="10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758" y="834251"/>
            <a:ext cx="8560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Noise in a terahertz signal could be reduced by </a:t>
            </a:r>
            <a:r>
              <a:rPr lang="en-US" altLang="ko-KR" dirty="0" smtClean="0">
                <a:solidFill>
                  <a:srgbClr val="3333FF"/>
                </a:solidFill>
              </a:rPr>
              <a:t>digital signal processing</a:t>
            </a:r>
            <a:r>
              <a:rPr lang="en-US" altLang="ko-KR" dirty="0" smtClean="0"/>
              <a:t> techniques in addition to signal averaging.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References</a:t>
            </a:r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165" y="1362807"/>
            <a:ext cx="8607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Dorney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T., R.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Baraniuk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Mittleman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“Material Parameter Estimation with Terahertz Time-Domain Spectroscopy,”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A: Optics, Image Science, and Vision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2001, pp. 1562-1571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Fischer, B. M., M. Hoffmann, and P. U.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Jepsen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“Dynamic Range and Numerical Error Propagation in Terahertz Time-Domain Spectroscopy,” in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Terahertz Science and Technology, Technical Digest (CD).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Society of America, 2005, paper TuD1.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Ferguson, B., and D. Abbott, “De-Noising Techniques for Terahertz Responses of Biological Samples,”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Microelectronics Journal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No. 12, 2001, pp. 943-953.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Gatesman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J., R. H. Giles, and J. Waldman, “High-Precision Reflectometer for Submillimeter wavelength,”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Optical Society of America B: Optical Physics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2, 1995, pp. 212-219.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Møller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U., et al., “Terahertz Reflection Spectroscopy of Debye Relaxation in Polar Liquids,”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JOSA 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26, No. 9, 2009, pp. A113-A125.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Nagai,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M.m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al, “Terahertz Time-Domain Attenuated Total Reflection Spectroscopy in Water and Biological Solution,”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Infrared and Millimeter Waves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Vol. 27, No. 4, 2006, pp. 505-515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86256" y="2356104"/>
            <a:ext cx="6571488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Material Properties and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Wave Propagation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585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1.1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Refeactive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Index and Complex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Permitivity</a:t>
            </a:r>
            <a:endParaRPr lang="en-US" altLang="ko-KR" sz="2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6166" y="1349990"/>
            <a:ext cx="2997134" cy="1718193"/>
            <a:chOff x="546166" y="1349990"/>
            <a:chExt cx="2997134" cy="17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985" y="2791184"/>
                  <a:ext cx="131625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26" t="-2222" r="-46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</a:rPr>
                          <m:t>κ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426" y="1868886"/>
                  <a:ext cx="122937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88" t="-4444" r="-2985" b="-355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546166" y="1349990"/>
              <a:ext cx="2926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Refractive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166" y="2260438"/>
              <a:ext cx="29971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333FF"/>
                  </a:solidFill>
                </a:rPr>
                <a:t>Complex Permittivity Index</a:t>
              </a:r>
              <a:endParaRPr lang="ko-KR" altLang="en-US" sz="2000" dirty="0">
                <a:solidFill>
                  <a:srgbClr val="3333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1371555"/>
                <a:ext cx="2384178" cy="77489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′′2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428" y="2260438"/>
                <a:ext cx="2368982" cy="77489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/>
          <p:cNvGrpSpPr/>
          <p:nvPr/>
        </p:nvGrpSpPr>
        <p:grpSpPr>
          <a:xfrm>
            <a:off x="3912577" y="1882456"/>
            <a:ext cx="1318846" cy="653260"/>
            <a:chOff x="3710354" y="1697904"/>
            <a:chExt cx="1318846" cy="6532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8262" y="1884553"/>
                  <a:ext cx="7630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968" t="-4348" r="-246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오른쪽 화살표 8"/>
            <p:cNvSpPr/>
            <p:nvPr/>
          </p:nvSpPr>
          <p:spPr>
            <a:xfrm>
              <a:off x="3710354" y="1697904"/>
              <a:ext cx="1318846" cy="653260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46166" y="3582215"/>
            <a:ext cx="29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>
                <a:solidFill>
                  <a:srgbClr val="3333FF"/>
                </a:solidFill>
              </a:rPr>
              <a:t>Kramers-Kronig</a:t>
            </a:r>
            <a:r>
              <a:rPr lang="en-US" altLang="ko-KR" sz="2000" dirty="0" smtClean="0">
                <a:solidFill>
                  <a:srgbClr val="3333FF"/>
                </a:solidFill>
              </a:rPr>
              <a:t> relations</a:t>
            </a:r>
            <a:endParaRPr lang="ko-KR" altLang="en-US" sz="2000" dirty="0">
              <a:solidFill>
                <a:srgbClr val="3333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ko-KR" b="0" i="1" smtClean="0">
                                  <a:latin typeface="Cambria Math" panose="02040503050406030204" pitchFamily="18" charset="0"/>
                                </a:rPr>
                                <m:t>κ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73" y="4104004"/>
                <a:ext cx="3624454" cy="6015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</a:rPr>
                        <m:t>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𝒫</m:t>
                      </m:r>
                      <m:nary>
                        <m:naryPr>
                          <m:ctrlP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′2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184" y="4903992"/>
                <a:ext cx="3663632" cy="61978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5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300" dirty="0" smtClean="0">
                <a:solidFill>
                  <a:schemeClr val="bg1"/>
                </a:solidFill>
                <a:latin typeface="Arial" panose="020B0604020202020204" pitchFamily="34" charset="0"/>
              </a:rPr>
              <a:t>1.2 Plane Wave Propagation Across an Interface – Fresnel Equations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858714"/>
            <a:ext cx="4191000" cy="2579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7" y="3662394"/>
                <a:ext cx="2658548" cy="569580"/>
              </a:xfrm>
              <a:prstGeom prst="rect">
                <a:avLst/>
              </a:prstGeom>
              <a:blipFill rotWithShape="0">
                <a:blip r:embed="rId4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𝑇𝐸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23" y="4697581"/>
                <a:ext cx="2790892" cy="5695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3662394"/>
                <a:ext cx="2794739" cy="569515"/>
              </a:xfrm>
              <a:prstGeom prst="rect">
                <a:avLst/>
              </a:prstGeom>
              <a:blipFill rotWithShape="0"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305" y="4697581"/>
                <a:ext cx="2846099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96" y="5676780"/>
                <a:ext cx="142660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37" r="-1282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5" y="6061344"/>
                <a:ext cx="2115771" cy="287964"/>
              </a:xfrm>
              <a:prstGeom prst="rect">
                <a:avLst/>
              </a:prstGeom>
              <a:blipFill rotWithShape="0">
                <a:blip r:embed="rId9"/>
                <a:stretch>
                  <a:fillRect l="-1724" t="-2083" r="-287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1.3 Plane Wave Propagation Through a Dielectric Slab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34" y="758703"/>
            <a:ext cx="3164132" cy="28518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238" y="3677071"/>
            <a:ext cx="6031523" cy="29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1.4 </a:t>
            </a:r>
            <a:r>
              <a:rPr lang="en-US" altLang="ko-KR" sz="28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Fabry-Pérot</a:t>
            </a: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 Effect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4627"/>
            <a:ext cx="4460382" cy="26479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177" y="1264627"/>
            <a:ext cx="4405823" cy="2761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479" y="4290091"/>
                <a:ext cx="1043042" cy="532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301" y="4923572"/>
                <a:ext cx="1079398" cy="552715"/>
              </a:xfrm>
              <a:prstGeom prst="rect">
                <a:avLst/>
              </a:prstGeom>
              <a:blipFill rotWithShape="0">
                <a:blip r:embed="rId6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4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ko-K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906897" y="2356104"/>
            <a:ext cx="7330206" cy="214579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Extracting Optical Parameters from</a:t>
            </a:r>
          </a:p>
          <a:p>
            <a:pPr algn="ctr"/>
            <a:r>
              <a:rPr lang="en-US" altLang="ko-KR" sz="3600" dirty="0" smtClean="0">
                <a:solidFill>
                  <a:srgbClr val="3333FF"/>
                </a:solidFill>
                <a:latin typeface="Arial" panose="020B0604020202020204" pitchFamily="34" charset="0"/>
              </a:rPr>
              <a:t>Terahertz TDS Data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205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solidFill>
            <a:srgbClr val="33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</a:rPr>
              <a:t>2.1 Transmission-Mode Terahertz TDS: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sam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244420"/>
                <a:ext cx="4460773" cy="617861"/>
              </a:xfrm>
              <a:prstGeom prst="rect">
                <a:avLst/>
              </a:prstGeom>
              <a:blipFill rotWithShape="0">
                <a:blip r:embed="rId3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𝜂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1876923"/>
                <a:ext cx="3388107" cy="617861"/>
              </a:xfrm>
              <a:prstGeom prst="rect">
                <a:avLst/>
              </a:prstGeom>
              <a:blipFill rotWithShape="0"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sam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ref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59" y="2509426"/>
                <a:ext cx="6143092" cy="626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4" y="3501337"/>
                <a:ext cx="2408223" cy="524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515" y="4158298"/>
                <a:ext cx="3458960" cy="616387"/>
              </a:xfrm>
              <a:prstGeom prst="rect">
                <a:avLst/>
              </a:prstGeom>
              <a:blipFill rotWithShape="0">
                <a:blip r:embed="rId7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305" y="5129860"/>
                <a:ext cx="2074286" cy="47429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188" y="5796256"/>
                <a:ext cx="3689663" cy="617861"/>
              </a:xfrm>
              <a:prstGeom prst="rect">
                <a:avLst/>
              </a:prstGeom>
              <a:blipFill rotWithShape="0">
                <a:blip r:embed="rId9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488223" y="4937760"/>
            <a:ext cx="4167554" cy="1597562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5759" y="834251"/>
            <a:ext cx="378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Dielectric slab at normal incidence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23215</TotalTime>
  <Words>1063</Words>
  <Application>Microsoft Office PowerPoint</Application>
  <PresentationFormat>화면 슬라이드 쇼(4:3)</PresentationFormat>
  <Paragraphs>139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223</cp:revision>
  <dcterms:created xsi:type="dcterms:W3CDTF">2018-02-18T11:37:55Z</dcterms:created>
  <dcterms:modified xsi:type="dcterms:W3CDTF">2018-03-11T16:05:57Z</dcterms:modified>
</cp:coreProperties>
</file>