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57" r:id="rId3"/>
    <p:sldId id="273" r:id="rId4"/>
    <p:sldId id="276" r:id="rId5"/>
    <p:sldId id="296" r:id="rId6"/>
    <p:sldId id="298" r:id="rId7"/>
    <p:sldId id="277" r:id="rId8"/>
    <p:sldId id="299" r:id="rId9"/>
    <p:sldId id="297" r:id="rId10"/>
    <p:sldId id="300" r:id="rId11"/>
    <p:sldId id="301" r:id="rId12"/>
    <p:sldId id="302" r:id="rId13"/>
    <p:sldId id="303" r:id="rId14"/>
    <p:sldId id="304" r:id="rId15"/>
    <p:sldId id="305" r:id="rId16"/>
    <p:sldId id="27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534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6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63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66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82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342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88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61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7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619794" y="1978401"/>
            <a:ext cx="79028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Ch.3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Metrology for Time-Domain Spectrometers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3.2 </a:t>
            </a:r>
            <a:r>
              <a:rPr lang="en-US" altLang="ko-KR" sz="23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Meqsurement</a:t>
            </a:r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 Bandwidth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1" y="784239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In the frequency domain, the dynamic range places limits on the bandwidth, maximum measurable absorption, and usable sample thickness.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979046" y="1635369"/>
                <a:ext cx="4983031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046" y="1635369"/>
                <a:ext cx="4983031" cy="616387"/>
              </a:xfrm>
              <a:prstGeom prst="rect">
                <a:avLst/>
              </a:prstGeom>
              <a:blipFill rotWithShape="0"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Jepsen, P. U., and B. M. Fischer, “Dynamic Range in Terahertz Time-Domain Transmission and Reflection Spectroscopy,”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Opt. Lett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30,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980" y="2714384"/>
            <a:ext cx="3780692" cy="26801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839" y="2360691"/>
            <a:ext cx="2738105" cy="338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Sources of Random Noise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.1 Amplitude</a:t>
            </a:r>
            <a:endParaRPr lang="en-US" altLang="ko-KR" sz="23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1" y="786287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3333FF"/>
                </a:solidFill>
              </a:rPr>
              <a:t>Zeor</a:t>
            </a:r>
            <a:r>
              <a:rPr lang="en-US" altLang="ko-KR" dirty="0" smtClean="0">
                <a:solidFill>
                  <a:srgbClr val="3333FF"/>
                </a:solidFill>
              </a:rPr>
              <a:t>-padding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frequency resolution of a time-domain spectroscopy may be improved by zero-padding. However the additional data points arising from a string of zeros carry no additional information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Hilbert, S. (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Zero Padding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March 15, 2018, from http://www.bitweenie.com/listings/fft-zero-padding/</a:t>
            </a:r>
          </a:p>
        </p:txBody>
      </p:sp>
    </p:spTree>
    <p:extLst>
      <p:ext uri="{BB962C8B-B14F-4D97-AF65-F5344CB8AC3E}">
        <p14:creationId xmlns:p14="http://schemas.microsoft.com/office/powerpoint/2010/main" val="7130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.2 Phase</a:t>
            </a:r>
            <a:endParaRPr lang="en-US" altLang="ko-KR" sz="23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1" y="786287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3333FF"/>
                </a:solidFill>
              </a:rPr>
              <a:t>Zeor</a:t>
            </a:r>
            <a:r>
              <a:rPr lang="en-US" altLang="ko-KR" dirty="0" smtClean="0">
                <a:solidFill>
                  <a:srgbClr val="3333FF"/>
                </a:solidFill>
              </a:rPr>
              <a:t>-padding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frequency resolution of a time-domain spectroscopy may be improved by zero-padding. However the additional data points arising from a string of zeros carry no additional information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Hilbert, S. (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Zero Padding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March 15, 2018, from http://www.bitweenie.com/listings/fft-zero-padding/</a:t>
            </a:r>
          </a:p>
        </p:txBody>
      </p:sp>
    </p:spTree>
    <p:extLst>
      <p:ext uri="{BB962C8B-B14F-4D97-AF65-F5344CB8AC3E}">
        <p14:creationId xmlns:p14="http://schemas.microsoft.com/office/powerpoint/2010/main" val="41931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Systematic Errors</a:t>
            </a:r>
            <a:endParaRPr lang="en-US" altLang="ko-KR" sz="3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5.1 Alignment Errors</a:t>
            </a:r>
            <a:endParaRPr lang="en-US" altLang="ko-KR" sz="23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1" y="786287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3333FF"/>
                </a:solidFill>
              </a:rPr>
              <a:t>Zeor</a:t>
            </a:r>
            <a:r>
              <a:rPr lang="en-US" altLang="ko-KR" dirty="0" smtClean="0">
                <a:solidFill>
                  <a:srgbClr val="3333FF"/>
                </a:solidFill>
              </a:rPr>
              <a:t>-padding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frequency resolution of a time-domain spectroscopy may be improved by zero-padding. However the additional data points arising from a string of zeros carry no additional information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Hilbert, S. (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Zero Padding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March 15, 2018, from http://www.bitweenie.com/listings/fft-zero-padding/</a:t>
            </a:r>
          </a:p>
        </p:txBody>
      </p:sp>
    </p:spTree>
    <p:extLst>
      <p:ext uri="{BB962C8B-B14F-4D97-AF65-F5344CB8AC3E}">
        <p14:creationId xmlns:p14="http://schemas.microsoft.com/office/powerpoint/2010/main" val="40426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Doubt-Free Uncertainty In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Measurement: An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for Engineers and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Cham: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Springer, 2015, pp. 9-18.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Tripathi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S. R., et al., “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Pratical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 to Estimate the Standard Deviation in Absorption Coefficients Measured with THz Time-Domain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Opt. </a:t>
            </a:r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Vol. 283, 2010, pp. 2488-2491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Hilbert, S. 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Zero Padding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March 15, 2018,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http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://www.bitweenie.com/listings/fft-zero-padding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Jepsen, P. U., and B. M. Fischer, “Dynamic Range in Terahertz Time-Domain Transmission and Reflection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Opt. Lett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Vol. 30, 2005, pp. 29-31.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1351508"/>
            <a:ext cx="5593111" cy="4154984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Performance Parameters: Sensitivity, Resolution, Precision, Accuracy, Dynamic Range, and Signal-to-noise Ratio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Dynamic Range and Signal-to-Noise Ratio of Terahertz Time-Domain Spectrometers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System Performance Limits Due to Dynamic Range and Signal-to-Noise Ratio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Sources of Random Noise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Systemic Errors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Beam Profile</a:t>
            </a:r>
          </a:p>
          <a:p>
            <a:pPr marL="342900" indent="-342900">
              <a:buAutoNum type="arabicPeriod"/>
            </a:pPr>
            <a:endParaRPr lang="en-US" altLang="ko-KR" sz="8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Performance Parameters: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Sensitivity, Resolution, Precision, Accuracy, Dynamic Range, and SNR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1. Performance Parameters: Sensitivity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</a:rPr>
              <a:t>, Resolution, Precision, Accuracy, Dynamic Range, and </a:t>
            </a:r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SNR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969" y="2698407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Sensitivity</a:t>
            </a:r>
            <a:r>
              <a:rPr lang="en-US" altLang="ko-KR" sz="2000" dirty="0" smtClean="0"/>
              <a:t>: The minimum measurable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Resolution</a:t>
            </a:r>
            <a:r>
              <a:rPr lang="en-US" altLang="ko-KR" sz="2000" dirty="0" smtClean="0"/>
              <a:t>: The minimum measurable difference between two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Precision</a:t>
            </a:r>
            <a:r>
              <a:rPr lang="en-US" altLang="ko-KR" sz="2000" dirty="0" smtClean="0"/>
              <a:t>: The numerical value of measurement reproducibility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A uncertainty</a:t>
            </a:r>
            <a:r>
              <a:rPr lang="en-US" altLang="ko-KR" sz="2000" dirty="0" smtClean="0"/>
              <a:t>: Random uncertainties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 averaging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B uncertainty</a:t>
            </a:r>
            <a:r>
              <a:rPr lang="en-US" altLang="ko-KR" sz="2000" dirty="0" smtClean="0"/>
              <a:t>: Systematic uncertainties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 cannot be analyzed with statistics</a:t>
            </a:r>
            <a:endParaRPr lang="en-US" altLang="ko-KR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and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Doubt-Free Uncertainty In Measurement: An Introduction for Engineers and Students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Cham: Springer,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b="6711"/>
          <a:stretch/>
        </p:blipFill>
        <p:spPr>
          <a:xfrm>
            <a:off x="3056448" y="3679154"/>
            <a:ext cx="3031102" cy="223807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376246" y="5301762"/>
            <a:ext cx="254977" cy="254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29200" y="5301762"/>
            <a:ext cx="254977" cy="254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1. Performance Parameters: Sensitivity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</a:rPr>
              <a:t>, Resolution, Precision, Accuracy, Dynamic Range, and </a:t>
            </a:r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SNR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0969" y="1570016"/>
                <a:ext cx="4906108" cy="2543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Accuracy</a:t>
                </a:r>
                <a:r>
                  <a:rPr lang="en-US" altLang="ko-KR" sz="2000" dirty="0" smtClean="0"/>
                  <a:t>: The difference between the true value and the value measured by the experimental system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Dynamic Range </a:t>
                </a:r>
                <a:r>
                  <a:rPr lang="en-US" altLang="ko-KR" sz="2000" dirty="0" smtClean="0"/>
                  <a:t>(DR)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𝑁𝐹</m:t>
                        </m:r>
                      </m:den>
                    </m:f>
                  </m:oMath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SNR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r>
                  <a:rPr lang="en-US" altLang="ko-KR" sz="2000" dirty="0" smtClean="0"/>
                  <a:t>* Noise Floor (NF)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1570016"/>
                <a:ext cx="4906108" cy="2543581"/>
              </a:xfrm>
              <a:prstGeom prst="rect">
                <a:avLst/>
              </a:prstGeom>
              <a:blipFill rotWithShape="0">
                <a:blip r:embed="rId3"/>
                <a:stretch>
                  <a:fillRect l="-1242" t="-1439" r="-745" b="-3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077" y="1078535"/>
            <a:ext cx="2721219" cy="44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DR and SNR of Terahertz TDS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2. DR and SNR of Terahertz TDS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96" y="1249756"/>
            <a:ext cx="3729465" cy="2520000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529" y="1249756"/>
            <a:ext cx="3370286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651" y="786287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SNR and DR in time-domain</a:t>
            </a:r>
            <a:endParaRPr lang="ko-KR" altLang="en-US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4620" y="5190087"/>
                <a:ext cx="2403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20" y="5190087"/>
                <a:ext cx="240399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13" r="-1772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Tripathi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R., et al., “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Pratical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to Estimate the Standard Deviation in Absorption Coefficients Measured with THz Time-Domain Spectroscopy,”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Opt. </a:t>
            </a:r>
            <a:r>
              <a:rPr lang="en-US" altLang="ko-KR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283,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866" y="3971793"/>
            <a:ext cx="3463484" cy="19043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553" y="3833590"/>
            <a:ext cx="4068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SNR fluctuate strongly and irregularly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smtClean="0">
                <a:sym typeface="Wingdings" panose="05000000000000000000" pitchFamily="2" charset="2"/>
              </a:rPr>
              <a:t>No meaningful information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DR follow the absolute value of the signal</a:t>
            </a:r>
            <a:endParaRPr lang="ko-KR" altLang="en-US" dirty="0"/>
          </a:p>
        </p:txBody>
      </p:sp>
      <p:cxnSp>
        <p:nvCxnSpPr>
          <p:cNvPr id="12" name="구부러진 연결선 11"/>
          <p:cNvCxnSpPr/>
          <p:nvPr/>
        </p:nvCxnSpPr>
        <p:spPr>
          <a:xfrm rot="10800000" flipV="1">
            <a:off x="2066192" y="2804745"/>
            <a:ext cx="1195754" cy="2022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10800000" flipV="1">
            <a:off x="2620109" y="2963008"/>
            <a:ext cx="677007" cy="2461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4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System Performance 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Limits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Due </a:t>
            </a:r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to 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DR </a:t>
            </a:r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and 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SNR</a:t>
            </a:r>
            <a:endParaRPr lang="en-US" altLang="ko-KR" sz="3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7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3.1 Frequency Resolution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1" y="786287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3333FF"/>
                </a:solidFill>
              </a:rPr>
              <a:t>Zeor</a:t>
            </a:r>
            <a:r>
              <a:rPr lang="en-US" altLang="ko-KR" dirty="0" smtClean="0">
                <a:solidFill>
                  <a:srgbClr val="3333FF"/>
                </a:solidFill>
              </a:rPr>
              <a:t>-padding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576" y="3801306"/>
            <a:ext cx="2580846" cy="19311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906" y="2001306"/>
            <a:ext cx="2214970" cy="180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796" y="2001306"/>
            <a:ext cx="2180358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1" y="1153516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frequency resolution of a time-domain spectroscopy may be improved by zero-padding. However the additional data points arising from a string of zeros carry no additional information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Hilbert, S. (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Zero Padding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March 15, 2018, from http://www.bitweenie.com/listings/fft-zero-padding/</a:t>
            </a:r>
          </a:p>
        </p:txBody>
      </p:sp>
    </p:spTree>
    <p:extLst>
      <p:ext uri="{BB962C8B-B14F-4D97-AF65-F5344CB8AC3E}">
        <p14:creationId xmlns:p14="http://schemas.microsoft.com/office/powerpoint/2010/main" val="37263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25524</TotalTime>
  <Words>726</Words>
  <Application>Microsoft Office PowerPoint</Application>
  <PresentationFormat>화면 슬라이드 쇼(4:3)</PresentationFormat>
  <Paragraphs>119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311</cp:revision>
  <dcterms:created xsi:type="dcterms:W3CDTF">2018-02-18T11:37:55Z</dcterms:created>
  <dcterms:modified xsi:type="dcterms:W3CDTF">2018-03-15T16:44:50Z</dcterms:modified>
</cp:coreProperties>
</file>