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90" r:id="rId3"/>
    <p:sldId id="288" r:id="rId4"/>
    <p:sldId id="292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2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20180709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6" y="3748223"/>
            <a:ext cx="2883359" cy="216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09" y="2708264"/>
            <a:ext cx="1802099" cy="135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86" y="1322820"/>
            <a:ext cx="1802099" cy="135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971" y="1314994"/>
            <a:ext cx="1802099" cy="1350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842" y="2708264"/>
            <a:ext cx="1802099" cy="135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9155" y="1319495"/>
            <a:ext cx="1802099" cy="1350000"/>
          </a:xfrm>
          <a:prstGeom prst="rect">
            <a:avLst/>
          </a:prstGeom>
        </p:spPr>
      </p:pic>
      <p:sp>
        <p:nvSpPr>
          <p:cNvPr id="160" name="직사각형 159"/>
          <p:cNvSpPr/>
          <p:nvPr/>
        </p:nvSpPr>
        <p:spPr>
          <a:xfrm>
            <a:off x="5920870" y="4254514"/>
            <a:ext cx="1267754" cy="159663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92771" y="934247"/>
            <a:ext cx="3865910" cy="230832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ko-KR" altLang="en-US" sz="900" dirty="0" err="1"/>
              <a:t>집광효율을</a:t>
            </a:r>
            <a:r>
              <a:rPr lang="ko-KR" altLang="en-US" sz="900" dirty="0"/>
              <a:t> 증대를 위한 정사각형 </a:t>
            </a:r>
            <a:r>
              <a:rPr lang="en-US" altLang="ko-KR" sz="900" dirty="0"/>
              <a:t>Embedded Cell (EC) </a:t>
            </a:r>
            <a:r>
              <a:rPr lang="ko-KR" altLang="en-US" sz="900" dirty="0"/>
              <a:t>설계</a:t>
            </a:r>
            <a:endParaRPr lang="ko-KR" altLang="en-US" sz="900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00679" y="1242305"/>
            <a:ext cx="1418328" cy="1934873"/>
            <a:chOff x="3973532" y="3500438"/>
            <a:chExt cx="1891104" cy="2579830"/>
          </a:xfrm>
        </p:grpSpPr>
        <p:sp>
          <p:nvSpPr>
            <p:cNvPr id="71" name="아래쪽 화살표 70"/>
            <p:cNvSpPr/>
            <p:nvPr/>
          </p:nvSpPr>
          <p:spPr>
            <a:xfrm>
              <a:off x="4308290" y="3500438"/>
              <a:ext cx="284783" cy="205839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 b="1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973532" y="3796887"/>
              <a:ext cx="945756" cy="363539"/>
            </a:xfrm>
            <a:prstGeom prst="ellipse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973532" y="3964843"/>
              <a:ext cx="944181" cy="250264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</a:t>
              </a:r>
              <a:endParaRPr lang="ko-KR" alt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3973532" y="4206199"/>
              <a:ext cx="944179" cy="734178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33000">
                  <a:srgbClr val="00B050"/>
                </a:gs>
                <a:gs pos="70000">
                  <a:srgbClr val="0000FF"/>
                </a:gs>
                <a:gs pos="95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grpSp>
          <p:nvGrpSpPr>
            <p:cNvPr id="142" name="그룹 141"/>
            <p:cNvGrpSpPr/>
            <p:nvPr/>
          </p:nvGrpSpPr>
          <p:grpSpPr>
            <a:xfrm>
              <a:off x="3973532" y="5270659"/>
              <a:ext cx="944179" cy="809609"/>
              <a:chOff x="4217999" y="5279149"/>
              <a:chExt cx="944179" cy="809609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4217999" y="5279149"/>
                <a:ext cx="944179" cy="806381"/>
              </a:xfrm>
              <a:prstGeom prst="rect">
                <a:avLst/>
              </a:prstGeom>
              <a:solidFill>
                <a:srgbClr val="CC66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</a:t>
                </a:r>
                <a:endParaRPr lang="ko-KR" alt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아래쪽 화살표 72"/>
              <p:cNvSpPr/>
              <p:nvPr/>
            </p:nvSpPr>
            <p:spPr>
              <a:xfrm>
                <a:off x="4516986" y="5279149"/>
                <a:ext cx="346201" cy="274264"/>
              </a:xfrm>
              <a:prstGeom prst="down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b="1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451998" y="5279723"/>
                <a:ext cx="474604" cy="80903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917656" y="3796887"/>
              <a:ext cx="945757" cy="1143490"/>
              <a:chOff x="647947" y="4252637"/>
              <a:chExt cx="707387" cy="855283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647947" y="4252637"/>
                <a:ext cx="707386" cy="271912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649126" y="4378261"/>
                <a:ext cx="706208" cy="187187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OC</a:t>
                </a:r>
                <a:endParaRPr lang="ko-KR" altLang="en-US" sz="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649126" y="4558785"/>
                <a:ext cx="706207" cy="549135"/>
              </a:xfrm>
              <a:prstGeom prst="rect">
                <a:avLst/>
              </a:prstGeom>
              <a:gradFill flip="none" rotWithShape="1">
                <a:gsLst>
                  <a:gs pos="1000">
                    <a:srgbClr val="FF0000"/>
                  </a:gs>
                  <a:gs pos="33000">
                    <a:srgbClr val="00B050"/>
                  </a:gs>
                  <a:gs pos="70000">
                    <a:srgbClr val="0000FF"/>
                  </a:gs>
                  <a:gs pos="95000">
                    <a:schemeClr val="bg1"/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CF</a:t>
                </a: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908933" y="5270659"/>
              <a:ext cx="954478" cy="809609"/>
              <a:chOff x="5162123" y="5279149"/>
              <a:chExt cx="944179" cy="80960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162123" y="5279149"/>
                <a:ext cx="944179" cy="806381"/>
              </a:xfrm>
              <a:prstGeom prst="rect">
                <a:avLst/>
              </a:prstGeom>
              <a:solidFill>
                <a:srgbClr val="CC66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</a:t>
                </a:r>
                <a:endParaRPr lang="ko-KR" alt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아래쪽 화살표 76"/>
              <p:cNvSpPr/>
              <p:nvPr/>
            </p:nvSpPr>
            <p:spPr>
              <a:xfrm>
                <a:off x="5461110" y="5279149"/>
                <a:ext cx="346201" cy="274264"/>
              </a:xfrm>
              <a:prstGeom prst="down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b="1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396122" y="5279723"/>
                <a:ext cx="474604" cy="809035"/>
              </a:xfrm>
              <a:prstGeom prst="rect">
                <a:avLst/>
              </a:prstGeom>
              <a:noFill/>
              <a:ln w="158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3973532" y="4936935"/>
              <a:ext cx="1890696" cy="13372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ko-KR" altLang="en-US" sz="4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973532" y="5176216"/>
              <a:ext cx="1889879" cy="891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" dirty="0">
                  <a:latin typeface="Arial" panose="020B0604020202020204" pitchFamily="34" charset="0"/>
                  <a:cs typeface="Arial" panose="020B0604020202020204" pitchFamily="34" charset="0"/>
                </a:rPr>
                <a:t>	Al</a:t>
              </a:r>
              <a:r>
                <a:rPr lang="en-US" altLang="ko-KR" sz="4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ko-KR" sz="45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altLang="ko-KR" sz="4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45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973532" y="5071714"/>
              <a:ext cx="1891104" cy="99212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50" dirty="0">
                  <a:latin typeface="Arial" panose="020B0604020202020204" pitchFamily="34" charset="0"/>
                  <a:cs typeface="Arial" panose="020B0604020202020204" pitchFamily="34" charset="0"/>
                </a:rPr>
                <a:t>	HfO</a:t>
              </a:r>
              <a:r>
                <a:rPr lang="en-US" altLang="ko-KR" sz="45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45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아래쪽 화살표 92"/>
            <p:cNvSpPr/>
            <p:nvPr/>
          </p:nvSpPr>
          <p:spPr>
            <a:xfrm>
              <a:off x="5248090" y="3500438"/>
              <a:ext cx="284783" cy="205839"/>
            </a:xfrm>
            <a:prstGeom prst="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" b="1"/>
            </a:p>
          </p:txBody>
        </p:sp>
      </p:grpSp>
      <p:graphicFrame>
        <p:nvGraphicFramePr>
          <p:cNvPr id="132" name="표 131"/>
          <p:cNvGraphicFramePr>
            <a:graphicFrameLocks noGrp="1"/>
          </p:cNvGraphicFramePr>
          <p:nvPr>
            <p:extLst/>
          </p:nvPr>
        </p:nvGraphicFramePr>
        <p:xfrm>
          <a:off x="3149155" y="4221631"/>
          <a:ext cx="2725534" cy="175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14">
                  <a:extLst>
                    <a:ext uri="{9D8B030D-6E8A-4147-A177-3AD203B41FA5}">
                      <a16:colId xmlns:a16="http://schemas.microsoft.com/office/drawing/2014/main" val="3139929023"/>
                    </a:ext>
                  </a:extLst>
                </a:gridCol>
                <a:gridCol w="490214">
                  <a:extLst>
                    <a:ext uri="{9D8B030D-6E8A-4147-A177-3AD203B41FA5}">
                      <a16:colId xmlns:a16="http://schemas.microsoft.com/office/drawing/2014/main" val="2178265816"/>
                    </a:ext>
                  </a:extLst>
                </a:gridCol>
                <a:gridCol w="490214">
                  <a:extLst>
                    <a:ext uri="{9D8B030D-6E8A-4147-A177-3AD203B41FA5}">
                      <a16:colId xmlns:a16="http://schemas.microsoft.com/office/drawing/2014/main" val="2995947778"/>
                    </a:ext>
                  </a:extLst>
                </a:gridCol>
              </a:tblGrid>
              <a:tr h="17732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56927" marR="56927" marT="28463" marB="28463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Base</a:t>
                      </a:r>
                      <a:endParaRPr lang="en-US" altLang="ko-KR" sz="8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30" marR="5930" marT="593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Nitride</a:t>
                      </a:r>
                      <a:endParaRPr lang="en-US" altLang="ko-KR" sz="8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30" marR="5930" marT="593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Oxide</a:t>
                      </a:r>
                      <a:endParaRPr lang="en-US" altLang="ko-KR" sz="800" b="1" i="0" u="none" strike="noStrike" baseline="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30" marR="5930" marT="593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0000"/>
                        </a:lnSpc>
                      </a:pPr>
                      <a:r>
                        <a:rPr lang="en-US" altLang="ko-KR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TiO</a:t>
                      </a:r>
                      <a:r>
                        <a:rPr lang="en-US" altLang="ko-KR" sz="800" b="1" i="0" u="none" strike="noStrike" baseline="-250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800" b="1" i="0" u="none" strike="noStrike" baseline="-250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5930" marR="5930" marT="5930" marB="0"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QE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6927" marR="56927" marT="28463" marB="28463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56927" marR="56927" marT="28463" marB="28463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60.78</a:t>
                      </a:r>
                    </a:p>
                  </a:txBody>
                  <a:tcPr marL="3101" marR="3101" marT="3101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60.67</a:t>
                      </a:r>
                    </a:p>
                  </a:txBody>
                  <a:tcPr marL="3101" marR="3101" marT="3101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60.27</a:t>
                      </a:r>
                    </a:p>
                  </a:txBody>
                  <a:tcPr marL="3101" marR="3101" marT="3101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61.04</a:t>
                      </a:r>
                    </a:p>
                  </a:txBody>
                  <a:tcPr marL="3101" marR="3101" marT="3101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800" b="1" dirty="0">
                        <a:solidFill>
                          <a:srgbClr val="00CC00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67.08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67.26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67.38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67.29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58.89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59.74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59.56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59.33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65.03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65.29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65.09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65.06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0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X-talk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1.910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2.195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2.107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2.160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CC00"/>
                          </a:solidFill>
                        </a:rPr>
                        <a:t>G</a:t>
                      </a:r>
                      <a:endParaRPr lang="ko-KR" altLang="en-US" sz="800" b="1" dirty="0">
                        <a:solidFill>
                          <a:srgbClr val="00CC00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31.11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31.88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32.07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31.96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12.37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12.77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13.04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13.09</a:t>
                      </a: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Avg.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6927" marR="56927" marT="28463" marB="28463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15.13</a:t>
                      </a:r>
                      <a:endParaRPr lang="en-US" altLang="ko-KR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15.62</a:t>
                      </a:r>
                      <a:endParaRPr lang="en-US" altLang="ko-KR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15.74</a:t>
                      </a:r>
                      <a:endParaRPr lang="en-US" altLang="ko-KR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15.74</a:t>
                      </a:r>
                      <a:endParaRPr lang="en-US" altLang="ko-KR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101" marR="3101" marT="3101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8" name="TextBox 157"/>
          <p:cNvSpPr txBox="1"/>
          <p:nvPr/>
        </p:nvSpPr>
        <p:spPr>
          <a:xfrm>
            <a:off x="3117283" y="1189376"/>
            <a:ext cx="492947" cy="2308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en-US" altLang="ko-KR" sz="900" dirty="0"/>
              <a:t>QE</a:t>
            </a:r>
            <a:endParaRPr lang="ko-KR" altLang="en-US" sz="9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0574" y="2591963"/>
            <a:ext cx="492947" cy="2308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en-US" altLang="ko-KR" sz="900" dirty="0"/>
              <a:t>X-talk</a:t>
            </a:r>
            <a:endParaRPr lang="ko-KR" altLang="en-US" sz="900" dirty="0"/>
          </a:p>
        </p:txBody>
      </p:sp>
      <p:sp>
        <p:nvSpPr>
          <p:cNvPr id="162" name="직사각형 161"/>
          <p:cNvSpPr/>
          <p:nvPr/>
        </p:nvSpPr>
        <p:spPr>
          <a:xfrm>
            <a:off x="3136519" y="1189376"/>
            <a:ext cx="5902706" cy="299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4" name="TextBox 163"/>
          <p:cNvSpPr txBox="1"/>
          <p:nvPr/>
        </p:nvSpPr>
        <p:spPr>
          <a:xfrm>
            <a:off x="312111" y="3197415"/>
            <a:ext cx="140597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※ Thickness [nm]</a:t>
            </a:r>
          </a:p>
          <a:p>
            <a:r>
              <a:rPr lang="en-US" altLang="ko-KR" sz="675" b="1" dirty="0"/>
              <a:t>CF: 650</a:t>
            </a:r>
          </a:p>
          <a:p>
            <a:r>
              <a:rPr lang="en-US" altLang="ko-KR" sz="675" b="1" dirty="0"/>
              <a:t>O : 110; HfO2 : 55; Al2O3 : 6</a:t>
            </a:r>
            <a:endParaRPr lang="en-US" altLang="ko-KR" sz="675" dirty="0"/>
          </a:p>
        </p:txBody>
      </p:sp>
      <p:sp>
        <p:nvSpPr>
          <p:cNvPr id="165" name="직사각형 164"/>
          <p:cNvSpPr/>
          <p:nvPr/>
        </p:nvSpPr>
        <p:spPr>
          <a:xfrm>
            <a:off x="965656" y="2419746"/>
            <a:ext cx="75017" cy="75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6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688425" y="2419746"/>
            <a:ext cx="34289" cy="75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6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7309" y="2419746"/>
            <a:ext cx="34289" cy="75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63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963823" y="2220560"/>
            <a:ext cx="89486" cy="102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681409" y="2220560"/>
            <a:ext cx="41305" cy="102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99538" y="2220560"/>
            <a:ext cx="44063" cy="102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5919" y="1824038"/>
            <a:ext cx="361950" cy="7806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003283" y="1877524"/>
            <a:ext cx="412176" cy="338837"/>
          </a:xfrm>
          <a:prstGeom prst="rect">
            <a:avLst/>
          </a:prstGeom>
          <a:gradFill flip="none" rotWithShape="1">
            <a:gsLst>
              <a:gs pos="1000">
                <a:srgbClr val="FF0000"/>
              </a:gs>
              <a:gs pos="33000">
                <a:srgbClr val="00B050"/>
              </a:gs>
              <a:gs pos="70000">
                <a:srgbClr val="0000FF"/>
              </a:gs>
              <a:gs pos="95000">
                <a:schemeClr val="bg1"/>
              </a:gs>
            </a:gsLst>
            <a:lin ang="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6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6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6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endParaRPr lang="ko-KR" altLang="en-US" sz="6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43599" y="1982387"/>
            <a:ext cx="129600" cy="12907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03283" y="1776488"/>
            <a:ext cx="412176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011262" y="1600969"/>
            <a:ext cx="457176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" b="1" dirty="0">
                <a:latin typeface="Arial" panose="020B0604020202020204" pitchFamily="34" charset="0"/>
                <a:cs typeface="Arial" panose="020B0604020202020204" pitchFamily="34" charset="0"/>
              </a:rPr>
              <a:t>900nm / N</a:t>
            </a:r>
            <a:endParaRPr lang="ko-KR" altLang="en-US" sz="450" dirty="0"/>
          </a:p>
        </p:txBody>
      </p:sp>
      <p:cxnSp>
        <p:nvCxnSpPr>
          <p:cNvPr id="8" name="직선 연결선 7"/>
          <p:cNvCxnSpPr>
            <a:stCxn id="66" idx="0"/>
            <a:endCxn id="66" idx="2"/>
          </p:cNvCxnSpPr>
          <p:nvPr/>
        </p:nvCxnSpPr>
        <p:spPr>
          <a:xfrm>
            <a:off x="2209371" y="1877524"/>
            <a:ext cx="0" cy="3388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2466117" y="1982386"/>
            <a:ext cx="429" cy="13502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93996" y="1775207"/>
            <a:ext cx="536231" cy="81000"/>
            <a:chOff x="1452155" y="1223390"/>
            <a:chExt cx="714974" cy="108000"/>
          </a:xfrm>
        </p:grpSpPr>
        <p:sp>
          <p:nvSpPr>
            <p:cNvPr id="58" name="직사각형 57"/>
            <p:cNvSpPr/>
            <p:nvPr/>
          </p:nvSpPr>
          <p:spPr>
            <a:xfrm>
              <a:off x="1755642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059129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452155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84351" y="1775207"/>
            <a:ext cx="536231" cy="81000"/>
            <a:chOff x="1452155" y="1223390"/>
            <a:chExt cx="714974" cy="108000"/>
          </a:xfrm>
        </p:grpSpPr>
        <p:sp>
          <p:nvSpPr>
            <p:cNvPr id="88" name="직사각형 87"/>
            <p:cNvSpPr/>
            <p:nvPr/>
          </p:nvSpPr>
          <p:spPr>
            <a:xfrm>
              <a:off x="1755642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59129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452155" y="1223390"/>
              <a:ext cx="108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485783" y="1982387"/>
            <a:ext cx="415498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" b="1" dirty="0">
                <a:latin typeface="Arial" panose="020B0604020202020204" pitchFamily="34" charset="0"/>
                <a:cs typeface="Arial" panose="020B0604020202020204" pitchFamily="34" charset="0"/>
              </a:rPr>
              <a:t>EC span</a:t>
            </a:r>
            <a:endParaRPr lang="ko-KR" altLang="en-US" sz="45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2466117" y="1877524"/>
            <a:ext cx="0" cy="107758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2480986" y="1851495"/>
            <a:ext cx="453970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50" b="1" dirty="0">
                <a:latin typeface="Arial" panose="020B0604020202020204" pitchFamily="34" charset="0"/>
                <a:cs typeface="Arial" panose="020B0604020202020204" pitchFamily="34" charset="0"/>
              </a:rPr>
              <a:t>EC height</a:t>
            </a:r>
            <a:endParaRPr lang="ko-KR" altLang="en-US" sz="45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2144714" y="2117406"/>
            <a:ext cx="341069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144714" y="1982387"/>
            <a:ext cx="341069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144714" y="1876329"/>
            <a:ext cx="341069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05569" y="2434622"/>
            <a:ext cx="138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&lt;</a:t>
            </a:r>
            <a:r>
              <a:rPr lang="ko-KR" altLang="en-US" sz="900" b="1" dirty="0"/>
              <a:t>계산범위</a:t>
            </a:r>
            <a:r>
              <a:rPr lang="en-US" altLang="ko-KR" sz="900" b="1" dirty="0"/>
              <a:t>&gt;</a:t>
            </a:r>
          </a:p>
          <a:p>
            <a:pPr algn="ctr"/>
            <a:r>
              <a:rPr lang="en-US" altLang="ko-KR" sz="900" b="1" dirty="0"/>
              <a:t>Number of cell (N)</a:t>
            </a:r>
          </a:p>
          <a:p>
            <a:pPr algn="ctr"/>
            <a:r>
              <a:rPr lang="en-US" altLang="ko-KR" sz="900" dirty="0"/>
              <a:t>: 1 ~ 5</a:t>
            </a:r>
            <a:endParaRPr lang="en-US" altLang="ko-KR" sz="900" dirty="0"/>
          </a:p>
          <a:p>
            <a:pPr algn="ctr"/>
            <a:r>
              <a:rPr lang="en-US" altLang="ko-KR" sz="900" b="1" dirty="0"/>
              <a:t>EC span</a:t>
            </a:r>
          </a:p>
          <a:p>
            <a:pPr algn="ctr"/>
            <a:r>
              <a:rPr lang="en-US" altLang="ko-KR" sz="900" dirty="0"/>
              <a:t>: </a:t>
            </a:r>
            <a:r>
              <a:rPr lang="en-US" altLang="ko-KR" sz="900" dirty="0"/>
              <a:t>20 ~ 180 nm</a:t>
            </a:r>
            <a:endParaRPr lang="en-US" altLang="ko-KR" sz="900" dirty="0"/>
          </a:p>
          <a:p>
            <a:pPr algn="ctr"/>
            <a:r>
              <a:rPr lang="en-US" altLang="ko-KR" sz="900" b="1" dirty="0"/>
              <a:t>EC height</a:t>
            </a:r>
          </a:p>
          <a:p>
            <a:pPr algn="ctr"/>
            <a:r>
              <a:rPr lang="en-US" altLang="ko-KR" sz="900" dirty="0"/>
              <a:t>: 0 ~ 200 nm</a:t>
            </a:r>
            <a:endParaRPr lang="en-US" altLang="ko-KR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434142" y="4008872"/>
            <a:ext cx="1064363" cy="2308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en-US" altLang="ko-KR" sz="900" dirty="0"/>
              <a:t>3 cells, nitride</a:t>
            </a:r>
            <a:endParaRPr lang="ko-KR" altLang="en-US" sz="9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1971" y="2710685"/>
            <a:ext cx="1802099" cy="1350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5534721" y="4003597"/>
            <a:ext cx="896599" cy="2308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en-US" altLang="ko-KR" sz="900" dirty="0"/>
              <a:t>5</a:t>
            </a:r>
            <a:r>
              <a:rPr lang="en-US" altLang="ko-KR" sz="900" dirty="0"/>
              <a:t> cells, oxide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434937" y="4003125"/>
            <a:ext cx="896599" cy="2308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 b="1"/>
            </a:lvl1pPr>
          </a:lstStyle>
          <a:p>
            <a:r>
              <a:rPr lang="en-US" altLang="ko-KR" sz="900" dirty="0"/>
              <a:t>5</a:t>
            </a:r>
            <a:r>
              <a:rPr lang="en-US" altLang="ko-KR" sz="900" dirty="0"/>
              <a:t> cells, TiO</a:t>
            </a:r>
            <a:r>
              <a:rPr lang="en-US" altLang="ko-KR" sz="900" baseline="-25000" dirty="0"/>
              <a:t>2</a:t>
            </a:r>
            <a:endParaRPr lang="ko-KR" altLang="en-US" sz="900" baseline="-25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045850" y="3896777"/>
            <a:ext cx="804653" cy="461665"/>
            <a:chOff x="2385116" y="4248815"/>
            <a:chExt cx="1072871" cy="615553"/>
          </a:xfrm>
        </p:grpSpPr>
        <p:sp>
          <p:nvSpPr>
            <p:cNvPr id="135" name="TextBox 134"/>
            <p:cNvSpPr txBox="1"/>
            <p:nvPr/>
          </p:nvSpPr>
          <p:spPr>
            <a:xfrm>
              <a:off x="2723723" y="4248815"/>
              <a:ext cx="734264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/>
                <a:t>Base</a:t>
              </a:r>
            </a:p>
            <a:p>
              <a:r>
                <a:rPr lang="en-US" altLang="ko-KR" sz="600" b="1" dirty="0"/>
                <a:t>Nitride</a:t>
              </a:r>
            </a:p>
            <a:p>
              <a:r>
                <a:rPr lang="en-US" altLang="ko-KR" sz="600" b="1" dirty="0"/>
                <a:t>Oxide</a:t>
              </a:r>
            </a:p>
            <a:p>
              <a:r>
                <a:rPr lang="en-US" altLang="ko-KR" sz="600" b="1" dirty="0"/>
                <a:t>TiO</a:t>
              </a:r>
              <a:r>
                <a:rPr lang="en-US" altLang="ko-KR" sz="600" b="1" baseline="-25000" dirty="0"/>
                <a:t>2</a:t>
              </a: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2385116" y="4585048"/>
              <a:ext cx="373494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2385116" y="4362012"/>
              <a:ext cx="373494" cy="0"/>
            </a:xfrm>
            <a:prstGeom prst="line">
              <a:avLst/>
            </a:prstGeom>
            <a:ln w="127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>
              <a:off x="2385116" y="4473530"/>
              <a:ext cx="37349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2385116" y="4696565"/>
              <a:ext cx="373494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6008066" y="4318617"/>
          <a:ext cx="1093363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363">
                  <a:extLst>
                    <a:ext uri="{9D8B030D-6E8A-4147-A177-3AD203B41FA5}">
                      <a16:colId xmlns:a16="http://schemas.microsoft.com/office/drawing/2014/main" val="744897078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Optimization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4933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&lt;Nitride&gt;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span: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20 nm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height 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200 nm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7569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&lt;Oxide&gt;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span: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60 nm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height 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150 nm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9626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&lt;TiO</a:t>
                      </a:r>
                      <a:r>
                        <a:rPr lang="en-US" altLang="ko-KR" sz="800" b="1" baseline="-25000" dirty="0" smtClean="0"/>
                        <a:t>2</a:t>
                      </a:r>
                      <a:r>
                        <a:rPr lang="en-US" altLang="ko-KR" sz="800" b="1" dirty="0" smtClean="0"/>
                        <a:t>&gt;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span: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60 nm</a:t>
                      </a:r>
                    </a:p>
                    <a:p>
                      <a:pPr algn="ctr"/>
                      <a:r>
                        <a:rPr lang="en-US" altLang="ko-KR" sz="800" b="1" dirty="0" smtClean="0"/>
                        <a:t>EC height :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50 nm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385723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363756" y="1396684"/>
            <a:ext cx="117791" cy="117791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3" name="타원 152"/>
          <p:cNvSpPr/>
          <p:nvPr/>
        </p:nvSpPr>
        <p:spPr>
          <a:xfrm>
            <a:off x="4159093" y="1395413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4" name="타원 153"/>
          <p:cNvSpPr/>
          <p:nvPr/>
        </p:nvSpPr>
        <p:spPr>
          <a:xfrm>
            <a:off x="3363756" y="204435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5" name="타원 154"/>
          <p:cNvSpPr/>
          <p:nvPr/>
        </p:nvSpPr>
        <p:spPr>
          <a:xfrm>
            <a:off x="4154602" y="204435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6" name="타원 155"/>
          <p:cNvSpPr/>
          <p:nvPr/>
        </p:nvSpPr>
        <p:spPr>
          <a:xfrm>
            <a:off x="3362192" y="279169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0" name="타원 169"/>
          <p:cNvSpPr/>
          <p:nvPr/>
        </p:nvSpPr>
        <p:spPr>
          <a:xfrm>
            <a:off x="4156723" y="279169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1" name="타원 170"/>
          <p:cNvSpPr/>
          <p:nvPr/>
        </p:nvSpPr>
        <p:spPr>
          <a:xfrm>
            <a:off x="3362192" y="3430608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3" name="타원 172"/>
          <p:cNvSpPr/>
          <p:nvPr/>
        </p:nvSpPr>
        <p:spPr>
          <a:xfrm>
            <a:off x="5372391" y="1491934"/>
            <a:ext cx="117791" cy="117791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4" name="타원 173"/>
          <p:cNvSpPr/>
          <p:nvPr/>
        </p:nvSpPr>
        <p:spPr>
          <a:xfrm>
            <a:off x="6167728" y="1490663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5" name="타원 174"/>
          <p:cNvSpPr/>
          <p:nvPr/>
        </p:nvSpPr>
        <p:spPr>
          <a:xfrm>
            <a:off x="5372391" y="213960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6" name="타원 175"/>
          <p:cNvSpPr/>
          <p:nvPr/>
        </p:nvSpPr>
        <p:spPr>
          <a:xfrm>
            <a:off x="6163237" y="213960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7" name="타원 176"/>
          <p:cNvSpPr/>
          <p:nvPr/>
        </p:nvSpPr>
        <p:spPr>
          <a:xfrm>
            <a:off x="5370827" y="288694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8" name="타원 177"/>
          <p:cNvSpPr/>
          <p:nvPr/>
        </p:nvSpPr>
        <p:spPr>
          <a:xfrm>
            <a:off x="6165358" y="288694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9" name="타원 178"/>
          <p:cNvSpPr/>
          <p:nvPr/>
        </p:nvSpPr>
        <p:spPr>
          <a:xfrm>
            <a:off x="5370827" y="3525858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0" name="타원 179"/>
          <p:cNvSpPr/>
          <p:nvPr/>
        </p:nvSpPr>
        <p:spPr>
          <a:xfrm>
            <a:off x="7286916" y="1663384"/>
            <a:ext cx="117791" cy="117791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1" name="타원 180"/>
          <p:cNvSpPr/>
          <p:nvPr/>
        </p:nvSpPr>
        <p:spPr>
          <a:xfrm>
            <a:off x="8082253" y="1662113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2" name="타원 181"/>
          <p:cNvSpPr/>
          <p:nvPr/>
        </p:nvSpPr>
        <p:spPr>
          <a:xfrm>
            <a:off x="7286916" y="231105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3" name="타원 182"/>
          <p:cNvSpPr/>
          <p:nvPr/>
        </p:nvSpPr>
        <p:spPr>
          <a:xfrm>
            <a:off x="8077762" y="2311056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4" name="타원 183"/>
          <p:cNvSpPr/>
          <p:nvPr/>
        </p:nvSpPr>
        <p:spPr>
          <a:xfrm>
            <a:off x="7285352" y="305839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5" name="타원 184"/>
          <p:cNvSpPr/>
          <p:nvPr/>
        </p:nvSpPr>
        <p:spPr>
          <a:xfrm>
            <a:off x="8079883" y="3058394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6" name="타원 185"/>
          <p:cNvSpPr/>
          <p:nvPr/>
        </p:nvSpPr>
        <p:spPr>
          <a:xfrm>
            <a:off x="7285352" y="3697308"/>
            <a:ext cx="117791" cy="1143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7" name="TextBox 186"/>
          <p:cNvSpPr txBox="1"/>
          <p:nvPr/>
        </p:nvSpPr>
        <p:spPr>
          <a:xfrm>
            <a:off x="7234809" y="4358572"/>
            <a:ext cx="1895110" cy="149579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marL="128588" indent="-128588" algn="just">
              <a:lnSpc>
                <a:spcPct val="120000"/>
              </a:lnSpc>
              <a:buFont typeface="Wingdings" panose="05000000000000000000" pitchFamily="2" charset="2"/>
              <a:buChar char=""/>
            </a:pPr>
            <a:r>
              <a:rPr lang="en-US" altLang="ko-KR" sz="900" dirty="0"/>
              <a:t>CF </a:t>
            </a:r>
            <a:r>
              <a:rPr lang="ko-KR" altLang="en-US" sz="900" dirty="0"/>
              <a:t>내부에 삽입된 </a:t>
            </a:r>
            <a:r>
              <a:rPr lang="en-US" altLang="ko-KR" sz="900" dirty="0"/>
              <a:t>dielectric cube</a:t>
            </a:r>
            <a:r>
              <a:rPr lang="ko-KR" altLang="en-US" sz="900" dirty="0"/>
              <a:t>에 의해 </a:t>
            </a:r>
            <a:r>
              <a:rPr lang="ko-KR" altLang="en-US" sz="900" dirty="0" err="1"/>
              <a:t>집광되는</a:t>
            </a:r>
            <a:r>
              <a:rPr lang="ko-KR" altLang="en-US" sz="900" dirty="0"/>
              <a:t> 효과를 이용하여</a:t>
            </a:r>
            <a:r>
              <a:rPr lang="en-US" altLang="ko-KR" sz="900" dirty="0"/>
              <a:t>, </a:t>
            </a:r>
            <a:r>
              <a:rPr lang="ko-KR" altLang="en-US" sz="900" dirty="0" err="1"/>
              <a:t>광효율을</a:t>
            </a:r>
            <a:r>
              <a:rPr lang="ko-KR" altLang="en-US" sz="900" dirty="0"/>
              <a:t> 증가시키기 위한 구조 계산</a:t>
            </a:r>
            <a:endParaRPr lang="en-US" altLang="ko-KR" sz="900" dirty="0"/>
          </a:p>
          <a:p>
            <a:pPr marL="128588" indent="-128588" algn="just">
              <a:lnSpc>
                <a:spcPct val="120000"/>
              </a:lnSpc>
              <a:buFont typeface="Wingdings" panose="05000000000000000000" pitchFamily="2" charset="2"/>
              <a:buChar char=""/>
            </a:pPr>
            <a:r>
              <a:rPr lang="en-US" altLang="ko-KR" sz="900" dirty="0"/>
              <a:t>Si</a:t>
            </a:r>
            <a:r>
              <a:rPr lang="en-US" altLang="ko-KR" sz="900" baseline="-25000" dirty="0"/>
              <a:t>3</a:t>
            </a:r>
            <a:r>
              <a:rPr lang="en-US" altLang="ko-KR" sz="900" dirty="0"/>
              <a:t>N</a:t>
            </a:r>
            <a:r>
              <a:rPr lang="en-US" altLang="ko-KR" sz="900" baseline="-25000" dirty="0"/>
              <a:t>4</a:t>
            </a:r>
            <a:r>
              <a:rPr lang="en-US" altLang="ko-KR" sz="900" dirty="0"/>
              <a:t>, SiO</a:t>
            </a:r>
            <a:r>
              <a:rPr lang="en-US" altLang="ko-KR" sz="900" baseline="-25000" dirty="0"/>
              <a:t>2</a:t>
            </a:r>
            <a:r>
              <a:rPr lang="en-US" altLang="ko-KR" sz="900" dirty="0"/>
              <a:t>, </a:t>
            </a:r>
            <a:r>
              <a:rPr lang="ko-KR" altLang="en-US" sz="900" dirty="0"/>
              <a:t>그리고 </a:t>
            </a:r>
            <a:r>
              <a:rPr lang="en-US" altLang="ko-KR" sz="900" dirty="0"/>
              <a:t>TiO</a:t>
            </a:r>
            <a:r>
              <a:rPr lang="en-US" altLang="ko-KR" sz="900" baseline="-25000" dirty="0"/>
              <a:t>2</a:t>
            </a:r>
            <a:r>
              <a:rPr lang="ko-KR" altLang="en-US" sz="900" dirty="0"/>
              <a:t>를 이용한  </a:t>
            </a:r>
            <a:r>
              <a:rPr lang="en-US" altLang="ko-KR" sz="900" dirty="0">
                <a:solidFill>
                  <a:srgbClr val="FF0000"/>
                </a:solidFill>
              </a:rPr>
              <a:t>dielectric cube </a:t>
            </a:r>
            <a:r>
              <a:rPr lang="ko-KR" altLang="en-US" sz="900" dirty="0">
                <a:solidFill>
                  <a:srgbClr val="FF0000"/>
                </a:solidFill>
              </a:rPr>
              <a:t>별 최적 </a:t>
            </a:r>
            <a:r>
              <a:rPr lang="ko-KR" altLang="en-US" sz="900" dirty="0" err="1">
                <a:solidFill>
                  <a:srgbClr val="FF0000"/>
                </a:solidFill>
              </a:rPr>
              <a:t>파라미터</a:t>
            </a:r>
            <a:r>
              <a:rPr lang="ko-KR" altLang="en-US" sz="900" dirty="0">
                <a:solidFill>
                  <a:srgbClr val="FF0000"/>
                </a:solidFill>
              </a:rPr>
              <a:t> 계산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ko-KR" sz="900" dirty="0">
                <a:sym typeface="Wingdings" panose="05000000000000000000" pitchFamily="2" charset="2"/>
              </a:rPr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   </a:t>
            </a:r>
            <a:r>
              <a:rPr lang="ko-KR" altLang="en-US" sz="900" dirty="0">
                <a:sym typeface="Wingdings" panose="05000000000000000000" pitchFamily="2" charset="2"/>
              </a:rPr>
              <a:t>효율 증가 수준 미비</a:t>
            </a:r>
            <a:endParaRPr lang="en-US" altLang="ko-KR" sz="900" dirty="0"/>
          </a:p>
          <a:p>
            <a:pPr marL="128588" indent="-128588" algn="just">
              <a:lnSpc>
                <a:spcPct val="120000"/>
              </a:lnSpc>
              <a:buFont typeface="Wingdings" panose="05000000000000000000" pitchFamily="2" charset="2"/>
              <a:buChar char=""/>
            </a:pPr>
            <a:r>
              <a:rPr lang="ko-KR" altLang="en-US" sz="900" dirty="0"/>
              <a:t>자유도 높은 구조 </a:t>
            </a:r>
            <a:r>
              <a:rPr lang="en-US" altLang="ko-KR" sz="900" dirty="0"/>
              <a:t>(</a:t>
            </a:r>
            <a:r>
              <a:rPr lang="ko-KR" altLang="en-US" sz="900" dirty="0"/>
              <a:t>구</a:t>
            </a:r>
            <a:r>
              <a:rPr lang="en-US" altLang="ko-KR" sz="900" dirty="0"/>
              <a:t>, </a:t>
            </a:r>
            <a:r>
              <a:rPr lang="ko-KR" altLang="en-US" sz="900" dirty="0"/>
              <a:t>원기둥</a:t>
            </a:r>
            <a:r>
              <a:rPr lang="en-US" altLang="ko-KR" sz="900" dirty="0"/>
              <a:t>, </a:t>
            </a:r>
            <a:r>
              <a:rPr lang="ko-KR" altLang="en-US" sz="900" dirty="0"/>
              <a:t>등</a:t>
            </a:r>
            <a:r>
              <a:rPr lang="en-US" altLang="ko-KR" sz="900" dirty="0"/>
              <a:t>) </a:t>
            </a:r>
            <a:r>
              <a:rPr lang="ko-KR" altLang="en-US" sz="900" dirty="0"/>
              <a:t>를 활용하여 </a:t>
            </a:r>
            <a:r>
              <a:rPr lang="en-US" altLang="ko-KR" sz="900" dirty="0"/>
              <a:t>3</a:t>
            </a:r>
            <a:r>
              <a:rPr lang="ko-KR" altLang="en-US" sz="900" dirty="0"/>
              <a:t>차원 계산이 필요</a:t>
            </a:r>
            <a:endParaRPr lang="en-US" altLang="ko-KR" sz="900" dirty="0"/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SK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hynix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중간 보고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(7/5,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목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Metamaterial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23207" y="1064029"/>
            <a:ext cx="3607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Helix: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cylinder</a:t>
            </a:r>
            <a:r>
              <a:rPr lang="ko-KR" altLang="en-US" dirty="0" smtClean="0"/>
              <a:t>로 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Fiber radius: 3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Helix period: 10um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Helix radius: 30um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Material: Au (Gold)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en-US" altLang="ko-KR" dirty="0" smtClean="0"/>
              <a:t> turns: 5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n</a:t>
            </a:r>
            <a:r>
              <a:rPr lang="en-US" altLang="ko-KR" dirty="0" err="1" smtClean="0"/>
              <a:t>cyl</a:t>
            </a:r>
            <a:r>
              <a:rPr lang="en-US" altLang="ko-KR" dirty="0" smtClean="0"/>
              <a:t> turn: 100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0995" y="3467233"/>
            <a:ext cx="332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Substrate: Silicon</a:t>
            </a:r>
          </a:p>
          <a:p>
            <a:endParaRPr lang="en-US" altLang="ko-KR" dirty="0"/>
          </a:p>
          <a:p>
            <a:r>
              <a:rPr lang="en-US" altLang="ko-KR" dirty="0" smtClean="0"/>
              <a:t>Source: plane wave (0.1T ~ 5THz)</a:t>
            </a:r>
            <a:endParaRPr lang="ko-KR" altLang="en-US" dirty="0"/>
          </a:p>
        </p:txBody>
      </p:sp>
      <p:pic>
        <p:nvPicPr>
          <p:cNvPr id="6" name="그림 5"/>
          <p:cNvPicPr>
            <a:picLocks/>
          </p:cNvPicPr>
          <p:nvPr/>
        </p:nvPicPr>
        <p:blipFill rotWithShape="1">
          <a:blip r:embed="rId3"/>
          <a:srcRect l="29313" t="3024" r="21241"/>
          <a:stretch/>
        </p:blipFill>
        <p:spPr>
          <a:xfrm>
            <a:off x="4286683" y="1064029"/>
            <a:ext cx="4638502" cy="513703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863419" y="2826326"/>
            <a:ext cx="18568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181986" y="3201738"/>
            <a:ext cx="79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996632" y="2826326"/>
            <a:ext cx="0" cy="35047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80996" y="2871749"/>
            <a:ext cx="95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Helix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Period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5863419" y="4474842"/>
            <a:ext cx="18568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20274" y="2826326"/>
            <a:ext cx="0" cy="164851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20274" y="4081465"/>
            <a:ext cx="6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n turns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5298153" y="5332802"/>
            <a:ext cx="187573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80463" y="5010381"/>
            <a:ext cx="69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170 um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7564" y="2069870"/>
            <a:ext cx="448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LabVIEW </a:t>
            </a:r>
            <a:r>
              <a:rPr lang="ko-KR" altLang="en-US" dirty="0" smtClean="0"/>
              <a:t>프로그램 준비 중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수정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SK Hynix </a:t>
            </a:r>
            <a:r>
              <a:rPr lang="ko-KR" altLang="en-US" dirty="0" smtClean="0"/>
              <a:t>최종 발표 </a:t>
            </a:r>
            <a:r>
              <a:rPr lang="en-US" altLang="ko-KR" dirty="0" smtClean="0"/>
              <a:t>(7/27, 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준비</a:t>
            </a:r>
            <a:endParaRPr lang="en-US" altLang="ko-KR" dirty="0" smtClean="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이번 주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55075</TotalTime>
  <Words>327</Words>
  <Application>Microsoft Office PowerPoint</Application>
  <PresentationFormat>화면 슬라이드 쇼(4:3)</PresentationFormat>
  <Paragraphs>128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1035</cp:revision>
  <dcterms:created xsi:type="dcterms:W3CDTF">2018-02-18T11:37:55Z</dcterms:created>
  <dcterms:modified xsi:type="dcterms:W3CDTF">2018-07-09T10:56:01Z</dcterms:modified>
</cp:coreProperties>
</file>