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67" r:id="rId3"/>
    <p:sldId id="269" r:id="rId4"/>
    <p:sldId id="274" r:id="rId5"/>
    <p:sldId id="302" r:id="rId6"/>
    <p:sldId id="305" r:id="rId7"/>
    <p:sldId id="276" r:id="rId8"/>
    <p:sldId id="277" r:id="rId9"/>
    <p:sldId id="279" r:id="rId10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C00"/>
    <a:srgbClr val="F08228"/>
    <a:srgbClr val="F00082"/>
    <a:srgbClr val="00A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36" autoAdjust="0"/>
    <p:restoredTop sz="94660"/>
  </p:normalViewPr>
  <p:slideViewPr>
    <p:cSldViewPr snapToGrid="0">
      <p:cViewPr>
        <p:scale>
          <a:sx n="75" d="100"/>
          <a:sy n="75" d="100"/>
        </p:scale>
        <p:origin x="1110" y="3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D94-53B9-4725-AA00-2ADEDEC7602A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#/20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D28-8AF1-481E-9C30-BCE7029B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9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D94-53B9-4725-AA00-2ADEDEC7602A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D28-8AF1-481E-9C30-BCE7029B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6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D94-53B9-4725-AA00-2ADEDEC7602A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D28-8AF1-481E-9C30-BCE7029B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2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D94-53B9-4725-AA00-2ADEDEC7602A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D28-8AF1-481E-9C30-BCE7029B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D94-53B9-4725-AA00-2ADEDEC7602A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D28-8AF1-481E-9C30-BCE7029B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D94-53B9-4725-AA00-2ADEDEC7602A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D28-8AF1-481E-9C30-BCE7029B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6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D94-53B9-4725-AA00-2ADEDEC7602A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D28-8AF1-481E-9C30-BCE7029B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5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D94-53B9-4725-AA00-2ADEDEC7602A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D28-8AF1-481E-9C30-BCE7029B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9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D94-53B9-4725-AA00-2ADEDEC7602A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D28-8AF1-481E-9C30-BCE7029B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3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D94-53B9-4725-AA00-2ADEDEC7602A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D28-8AF1-481E-9C30-BCE7029B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D94-53B9-4725-AA00-2ADEDEC7602A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D28-8AF1-481E-9C30-BCE7029B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1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CD94-53B9-4725-AA00-2ADEDEC7602A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0D28-8AF1-481E-9C30-BCE7029B2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ncomms3890#auth-7" TargetMode="External"/><Relationship Id="rId13" Type="http://schemas.openxmlformats.org/officeDocument/2006/relationships/hyperlink" Target="https://www.nature.com/articles/ncomms3890#auth-12" TargetMode="External"/><Relationship Id="rId18" Type="http://schemas.openxmlformats.org/officeDocument/2006/relationships/hyperlink" Target="https://onlinelibrary.wiley.com/action/doSearch?ContribAuthorStored=Hillenbrand%2C+R" TargetMode="External"/><Relationship Id="rId26" Type="http://schemas.openxmlformats.org/officeDocument/2006/relationships/hyperlink" Target="https://pubs.acs.org/author/Gilburd%2C+Leonid" TargetMode="External"/><Relationship Id="rId3" Type="http://schemas.openxmlformats.org/officeDocument/2006/relationships/hyperlink" Target="https://www.nature.com/articles/ncomms3890#auth-2" TargetMode="External"/><Relationship Id="rId21" Type="http://schemas.openxmlformats.org/officeDocument/2006/relationships/hyperlink" Target="https://pubs.acs.org/author/Liu%2C+Bing" TargetMode="External"/><Relationship Id="rId7" Type="http://schemas.openxmlformats.org/officeDocument/2006/relationships/hyperlink" Target="https://www.nature.com/articles/ncomms3890#auth-6" TargetMode="External"/><Relationship Id="rId12" Type="http://schemas.openxmlformats.org/officeDocument/2006/relationships/hyperlink" Target="https://www.nature.com/articles/ncomms3890#auth-11" TargetMode="External"/><Relationship Id="rId17" Type="http://schemas.openxmlformats.org/officeDocument/2006/relationships/hyperlink" Target="https://onlinelibrary.wiley.com/action/doSearch?ContribAuthorStored=Wittborn%2C+J" TargetMode="External"/><Relationship Id="rId25" Type="http://schemas.openxmlformats.org/officeDocument/2006/relationships/hyperlink" Target="https://pubs.acs.org/author/Xu%2C+Xiaoji+G" TargetMode="External"/><Relationship Id="rId2" Type="http://schemas.openxmlformats.org/officeDocument/2006/relationships/hyperlink" Target="https://www.nature.com/articles/ncomms3890#auth-1" TargetMode="External"/><Relationship Id="rId16" Type="http://schemas.openxmlformats.org/officeDocument/2006/relationships/hyperlink" Target="https://onlinelibrary.wiley.com/action/doSearch?ContribAuthorStored=Keilmann%2C+F" TargetMode="External"/><Relationship Id="rId20" Type="http://schemas.openxmlformats.org/officeDocument/2006/relationships/hyperlink" Target="https://pubs.acs.org/author/Ahn%2C+Sung-Hyun" TargetMode="External"/><Relationship Id="rId29" Type="http://schemas.openxmlformats.org/officeDocument/2006/relationships/hyperlink" Target="https://pubs.acs.org/author/Walker%2C+Gilbert+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ncomms3890#auth-5" TargetMode="External"/><Relationship Id="rId11" Type="http://schemas.openxmlformats.org/officeDocument/2006/relationships/hyperlink" Target="https://www.nature.com/articles/ncomms3890#auth-10" TargetMode="External"/><Relationship Id="rId24" Type="http://schemas.openxmlformats.org/officeDocument/2006/relationships/hyperlink" Target="https://pubs.acs.org/doi/abs/10.1021/nl070753k#nl070753kAF1" TargetMode="External"/><Relationship Id="rId5" Type="http://schemas.openxmlformats.org/officeDocument/2006/relationships/hyperlink" Target="https://www.nature.com/articles/ncomms3890#auth-4" TargetMode="External"/><Relationship Id="rId15" Type="http://schemas.openxmlformats.org/officeDocument/2006/relationships/hyperlink" Target="https://onlinelibrary.wiley.com/action/doSearch?ContribAuthorStored=Kazantsev%2C+D" TargetMode="External"/><Relationship Id="rId23" Type="http://schemas.openxmlformats.org/officeDocument/2006/relationships/hyperlink" Target="https://pubs.acs.org/author/Leone%2C+Stephen+R" TargetMode="External"/><Relationship Id="rId28" Type="http://schemas.openxmlformats.org/officeDocument/2006/relationships/hyperlink" Target="https://pubs.acs.org/author/Golberg%2C+Dmitri" TargetMode="External"/><Relationship Id="rId10" Type="http://schemas.openxmlformats.org/officeDocument/2006/relationships/hyperlink" Target="https://www.nature.com/articles/ncomms3890#auth-9" TargetMode="External"/><Relationship Id="rId19" Type="http://schemas.openxmlformats.org/officeDocument/2006/relationships/hyperlink" Target="https://pubs.acs.org/author/Kim%2C+Zee+Hwan" TargetMode="External"/><Relationship Id="rId4" Type="http://schemas.openxmlformats.org/officeDocument/2006/relationships/hyperlink" Target="https://www.nature.com/articles/ncomms3890#auth-3" TargetMode="External"/><Relationship Id="rId9" Type="http://schemas.openxmlformats.org/officeDocument/2006/relationships/hyperlink" Target="https://www.nature.com/articles/ncomms3890#auth-8" TargetMode="External"/><Relationship Id="rId14" Type="http://schemas.openxmlformats.org/officeDocument/2006/relationships/hyperlink" Target="https://onlinelibrary.wiley.com/action/doSearch?ContribAuthorStored=Huber%2C+A+J" TargetMode="External"/><Relationship Id="rId22" Type="http://schemas.openxmlformats.org/officeDocument/2006/relationships/hyperlink" Target="https://pubs.acs.org/doi/abs/10.1021/nl070753k#nl070753kAF2" TargetMode="External"/><Relationship Id="rId27" Type="http://schemas.openxmlformats.org/officeDocument/2006/relationships/hyperlink" Target="https://pubs.acs.org/author/Bando%2C+Yoshio" TargetMode="External"/><Relationship Id="rId30" Type="http://schemas.openxmlformats.org/officeDocument/2006/relationships/hyperlink" Target="https://pubs.acs.org/doi/abs/10.1021/acs.jpcc.5b10670#cor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acs.org/author/Huber%2C+A+J" TargetMode="External"/><Relationship Id="rId13" Type="http://schemas.openxmlformats.org/officeDocument/2006/relationships/hyperlink" Target="https://pubs.acs.org/author/Hillenbrand%2C+R" TargetMode="External"/><Relationship Id="rId18" Type="http://schemas.openxmlformats.org/officeDocument/2006/relationships/hyperlink" Target="https://aip.scitation.org/author/Leone%2C+Stephen+R" TargetMode="External"/><Relationship Id="rId26" Type="http://schemas.openxmlformats.org/officeDocument/2006/relationships/hyperlink" Target="https://pubs.acs.org/doi/abs/10.1021/ja409815g#cor1" TargetMode="External"/><Relationship Id="rId3" Type="http://schemas.openxmlformats.org/officeDocument/2006/relationships/hyperlink" Target="https://aip.scitation.org/author/Astley%2C+Victoria" TargetMode="External"/><Relationship Id="rId21" Type="http://schemas.openxmlformats.org/officeDocument/2006/relationships/hyperlink" Target="https://pubs.acs.org/author/Nguyen%2C+Duc+M" TargetMode="External"/><Relationship Id="rId7" Type="http://schemas.openxmlformats.org/officeDocument/2006/relationships/hyperlink" Target="https://pubs.acs.org/author/Stiegler%2C+J+M" TargetMode="External"/><Relationship Id="rId12" Type="http://schemas.openxmlformats.org/officeDocument/2006/relationships/hyperlink" Target="https://pubs.acs.org/author/Bakkers%2C+E+P+A+M" TargetMode="External"/><Relationship Id="rId17" Type="http://schemas.openxmlformats.org/officeDocument/2006/relationships/hyperlink" Target="https://aip.scitation.org/author/Chen%2C+Dongxue" TargetMode="External"/><Relationship Id="rId25" Type="http://schemas.openxmlformats.org/officeDocument/2006/relationships/hyperlink" Target="https://pubs.acs.org/author/Raschke%2C+Markus+B" TargetMode="External"/><Relationship Id="rId2" Type="http://schemas.openxmlformats.org/officeDocument/2006/relationships/hyperlink" Target="https://aip.scitation.org/author/Zhan%2C+Hui" TargetMode="External"/><Relationship Id="rId16" Type="http://schemas.openxmlformats.org/officeDocument/2006/relationships/hyperlink" Target="https://aip.scitation.org/author/Romanyuk%2C+Yaroslav+E" TargetMode="External"/><Relationship Id="rId20" Type="http://schemas.openxmlformats.org/officeDocument/2006/relationships/hyperlink" Target="https://pubs.acs.org/doi/abs/10.1021/ja409815g#aff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p.scitation.org/author/Mittleman%2C+Daniel+M" TargetMode="External"/><Relationship Id="rId11" Type="http://schemas.openxmlformats.org/officeDocument/2006/relationships/hyperlink" Target="https://pubs.acs.org/author/Algra%2C+R+E" TargetMode="External"/><Relationship Id="rId24" Type="http://schemas.openxmlformats.org/officeDocument/2006/relationships/hyperlink" Target="https://pubs.acs.org/author/Perkins%2C+Thomas+T" TargetMode="External"/><Relationship Id="rId5" Type="http://schemas.openxmlformats.org/officeDocument/2006/relationships/hyperlink" Target="https://aip.scitation.org/author/Deibel%2C+Jason+A" TargetMode="External"/><Relationship Id="rId15" Type="http://schemas.openxmlformats.org/officeDocument/2006/relationships/hyperlink" Target="https://aip.scitation.org/author/Stebounova%2C+Larissa+V" TargetMode="External"/><Relationship Id="rId23" Type="http://schemas.openxmlformats.org/officeDocument/2006/relationships/hyperlink" Target="https://pubs.acs.org/author/Bechtel%2C+Hans+A" TargetMode="External"/><Relationship Id="rId10" Type="http://schemas.openxmlformats.org/officeDocument/2006/relationships/hyperlink" Target="https://pubs.acs.org/author/G%C3%B3mez+Rivas%2C+J" TargetMode="External"/><Relationship Id="rId19" Type="http://schemas.openxmlformats.org/officeDocument/2006/relationships/hyperlink" Target="https://pubs.acs.org/author/Berweger%2C+Samuel" TargetMode="External"/><Relationship Id="rId4" Type="http://schemas.openxmlformats.org/officeDocument/2006/relationships/hyperlink" Target="https://aip.scitation.org/author/Hvasta%2C+Michael" TargetMode="External"/><Relationship Id="rId9" Type="http://schemas.openxmlformats.org/officeDocument/2006/relationships/hyperlink" Target="https://pubs.acs.org/author/Diedenhofen%2C+S+L" TargetMode="External"/><Relationship Id="rId14" Type="http://schemas.openxmlformats.org/officeDocument/2006/relationships/hyperlink" Target="https://pubs.acs.org/doi/abs/10.1021/nl100145d#cor1" TargetMode="External"/><Relationship Id="rId22" Type="http://schemas.openxmlformats.org/officeDocument/2006/relationships/hyperlink" Target="https://pubs.acs.org/author/Muller%2C+Eric+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acs.org/author/Wittborn%2C+J" TargetMode="External"/><Relationship Id="rId13" Type="http://schemas.openxmlformats.org/officeDocument/2006/relationships/hyperlink" Target="https://pubs.acs.org/doi/abs/10.1021/nl802086x#cor1" TargetMode="External"/><Relationship Id="rId18" Type="http://schemas.openxmlformats.org/officeDocument/2006/relationships/hyperlink" Target="https://pubs.acs.org/author/Bhattacharyya%2C+Jayeeta" TargetMode="External"/><Relationship Id="rId26" Type="http://schemas.openxmlformats.org/officeDocument/2006/relationships/hyperlink" Target="https://www.nature.com/articles/20154#auth-1" TargetMode="External"/><Relationship Id="rId3" Type="http://schemas.openxmlformats.org/officeDocument/2006/relationships/hyperlink" Target="https://aip.scitation.org/author/Keilmann%2C+F" TargetMode="External"/><Relationship Id="rId21" Type="http://schemas.openxmlformats.org/officeDocument/2006/relationships/hyperlink" Target="https://pubs.acs.org/author/Ribbeck%2C+Hans-Georg+von" TargetMode="External"/><Relationship Id="rId7" Type="http://schemas.openxmlformats.org/officeDocument/2006/relationships/hyperlink" Target="https://pubs.acs.org/author/Keilmann%2C+F" TargetMode="External"/><Relationship Id="rId12" Type="http://schemas.openxmlformats.org/officeDocument/2006/relationships/hyperlink" Target="https://pubs.acs.org/author/Hillenbrand%2C+R" TargetMode="External"/><Relationship Id="rId17" Type="http://schemas.openxmlformats.org/officeDocument/2006/relationships/hyperlink" Target="https://pubs.acs.org/author/Fehrenbacher%2C+Markus" TargetMode="External"/><Relationship Id="rId25" Type="http://schemas.openxmlformats.org/officeDocument/2006/relationships/hyperlink" Target="https://pubs.acs.org/author/Helm%2C+Manfred" TargetMode="External"/><Relationship Id="rId2" Type="http://schemas.openxmlformats.org/officeDocument/2006/relationships/hyperlink" Target="https://aip.scitation.org/author/Hillenbrand%2C+R" TargetMode="External"/><Relationship Id="rId16" Type="http://schemas.openxmlformats.org/officeDocument/2006/relationships/hyperlink" Target="https://pubs.acs.org/doi/abs/10.1021/nl302078w#cor1" TargetMode="External"/><Relationship Id="rId20" Type="http://schemas.openxmlformats.org/officeDocument/2006/relationships/hyperlink" Target="https://pubs.acs.org/author/Wenzel%2C+Marc+Tobi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acs.org/doi/abs/10.1021/nl802086x#afn2" TargetMode="External"/><Relationship Id="rId11" Type="http://schemas.openxmlformats.org/officeDocument/2006/relationships/hyperlink" Target="https://pubs.acs.org/doi/abs/10.1021/nl802086x#afn4" TargetMode="External"/><Relationship Id="rId24" Type="http://schemas.openxmlformats.org/officeDocument/2006/relationships/hyperlink" Target="https://pubs.acs.org/author/Schmidt%2C+Oliver+G" TargetMode="External"/><Relationship Id="rId5" Type="http://schemas.openxmlformats.org/officeDocument/2006/relationships/hyperlink" Target="https://pubs.acs.org/doi/abs/10.1021/nl802086x#afn1" TargetMode="External"/><Relationship Id="rId15" Type="http://schemas.openxmlformats.org/officeDocument/2006/relationships/hyperlink" Target="https://pubs.acs.org/author/Winnerl%2C+Stephan" TargetMode="External"/><Relationship Id="rId23" Type="http://schemas.openxmlformats.org/officeDocument/2006/relationships/hyperlink" Target="https://pubs.acs.org/author/Atkinson%2C+Paola" TargetMode="External"/><Relationship Id="rId10" Type="http://schemas.openxmlformats.org/officeDocument/2006/relationships/hyperlink" Target="https://pubs.acs.org/author/Aizpurua%2C+J" TargetMode="External"/><Relationship Id="rId19" Type="http://schemas.openxmlformats.org/officeDocument/2006/relationships/hyperlink" Target="https://pubs.acs.org/author/Schneider%2C+Harald" TargetMode="External"/><Relationship Id="rId4" Type="http://schemas.openxmlformats.org/officeDocument/2006/relationships/hyperlink" Target="https://pubs.acs.org/author/Huber%2C+A+J" TargetMode="External"/><Relationship Id="rId9" Type="http://schemas.openxmlformats.org/officeDocument/2006/relationships/hyperlink" Target="https://pubs.acs.org/doi/abs/10.1021/nl802086x#afn3" TargetMode="External"/><Relationship Id="rId14" Type="http://schemas.openxmlformats.org/officeDocument/2006/relationships/hyperlink" Target="https://pubs.acs.org/author/Jacob%2C+Rainer" TargetMode="External"/><Relationship Id="rId22" Type="http://schemas.openxmlformats.org/officeDocument/2006/relationships/hyperlink" Target="https://pubs.acs.org/author/Eng%2C+Lukas+M" TargetMode="External"/><Relationship Id="rId27" Type="http://schemas.openxmlformats.org/officeDocument/2006/relationships/hyperlink" Target="https://www.nature.com/articles/20154#auth-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acs.org/author/Kang%2C+Hyeona" TargetMode="External"/><Relationship Id="rId13" Type="http://schemas.openxmlformats.org/officeDocument/2006/relationships/hyperlink" Target="https://aip.scitation.org/author/Lim%2C+Meehyun" TargetMode="External"/><Relationship Id="rId3" Type="http://schemas.openxmlformats.org/officeDocument/2006/relationships/hyperlink" Target="https://pubs.acs.org/author/Park%2C+Hongkyu" TargetMode="External"/><Relationship Id="rId7" Type="http://schemas.openxmlformats.org/officeDocument/2006/relationships/hyperlink" Target="https://pubs.acs.org/author/Lee%2C+Gyuseok" TargetMode="External"/><Relationship Id="rId12" Type="http://schemas.openxmlformats.org/officeDocument/2006/relationships/hyperlink" Target="https://aip.scitation.org/author/Do%2C+Youngwoong" TargetMode="External"/><Relationship Id="rId17" Type="http://schemas.openxmlformats.org/officeDocument/2006/relationships/hyperlink" Target="https://aip.scitation.org/author/Han%2C+Haewook" TargetMode="External"/><Relationship Id="rId2" Type="http://schemas.openxmlformats.org/officeDocument/2006/relationships/hyperlink" Target="https://pubs.acs.org/author/Moon%2C+Kiwon" TargetMode="External"/><Relationship Id="rId16" Type="http://schemas.openxmlformats.org/officeDocument/2006/relationships/hyperlink" Target="https://aip.scitation.org/author/Park%2C+Kee-S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acs.org/author/Lee%2C+Soonsung" TargetMode="External"/><Relationship Id="rId11" Type="http://schemas.openxmlformats.org/officeDocument/2006/relationships/hyperlink" Target="https://aip.scitation.org/author/Moon%2C+Kiwon" TargetMode="External"/><Relationship Id="rId5" Type="http://schemas.openxmlformats.org/officeDocument/2006/relationships/hyperlink" Target="https://pubs.acs.org/author/Do%2C+Youngwoong" TargetMode="External"/><Relationship Id="rId15" Type="http://schemas.openxmlformats.org/officeDocument/2006/relationships/hyperlink" Target="https://aip.scitation.org/author/Kang%2C+Hyeona" TargetMode="External"/><Relationship Id="rId10" Type="http://schemas.openxmlformats.org/officeDocument/2006/relationships/hyperlink" Target="https://pubs.acs.org/doi/abs/10.1021/nl503998v#cor1" TargetMode="External"/><Relationship Id="rId4" Type="http://schemas.openxmlformats.org/officeDocument/2006/relationships/hyperlink" Target="https://pubs.acs.org/author/Kim%2C+Jeonghoi" TargetMode="External"/><Relationship Id="rId9" Type="http://schemas.openxmlformats.org/officeDocument/2006/relationships/hyperlink" Target="https://pubs.acs.org/author/Han%2C+Haewook" TargetMode="External"/><Relationship Id="rId14" Type="http://schemas.openxmlformats.org/officeDocument/2006/relationships/hyperlink" Target="https://aip.scitation.org/author/Lee%2C+Gyuseo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earch/searchresult.jsp?searchWithin=%22Authors%22:.QT.Ismo%20V.%20Lindell.QT.&amp;newsearch=true" TargetMode="External"/><Relationship Id="rId2" Type="http://schemas.openxmlformats.org/officeDocument/2006/relationships/hyperlink" Target="https://agupubs.onlinelibrary.wiley.com/action/doSearch?ContribAuthorStored=Lindell%2C+Ismo+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search/searchresult.jsp?searchWithin=%22Authors%22:.QT.Keijo%20I.%20Nikoskinen.QT.&amp;newsearch=true" TargetMode="External"/><Relationship Id="rId4" Type="http://schemas.openxmlformats.org/officeDocument/2006/relationships/hyperlink" Target="https://ieeexplore.ieee.org/search/searchresult.jsp?searchWithin=%22Authors%22:.QT.Johan%20C.-E.%20Sten.QT.&amp;newsearch=tru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acs.org/doi/abs/10.1021/nn5016314#cor1" TargetMode="External"/><Relationship Id="rId3" Type="http://schemas.openxmlformats.org/officeDocument/2006/relationships/hyperlink" Target="https://pubs.acs.org/author/Amenabar%2C+Iban" TargetMode="External"/><Relationship Id="rId7" Type="http://schemas.openxmlformats.org/officeDocument/2006/relationships/hyperlink" Target="https://pubs.acs.org/doi/abs/10.1021/jz400453r#cor1" TargetMode="External"/><Relationship Id="rId12" Type="http://schemas.openxmlformats.org/officeDocument/2006/relationships/hyperlink" Target="https://www.sciencedirect.com/science/article/pii/S0030401800008269#!" TargetMode="External"/><Relationship Id="rId2" Type="http://schemas.openxmlformats.org/officeDocument/2006/relationships/hyperlink" Target="https://pubs.acs.org/author/Govyadinov%2C+Alexander+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acs.org/author/Hillenbrand%2C+Rainer" TargetMode="External"/><Relationship Id="rId11" Type="http://schemas.openxmlformats.org/officeDocument/2006/relationships/hyperlink" Target="https://pubs.acs.org/author/Chuvilin%2C+Andrey" TargetMode="External"/><Relationship Id="rId5" Type="http://schemas.openxmlformats.org/officeDocument/2006/relationships/hyperlink" Target="https://pubs.acs.org/author/Carney%2C+P+Scott" TargetMode="External"/><Relationship Id="rId10" Type="http://schemas.openxmlformats.org/officeDocument/2006/relationships/hyperlink" Target="https://pubs.acs.org/author/Golmar%2C+Federico" TargetMode="External"/><Relationship Id="rId4" Type="http://schemas.openxmlformats.org/officeDocument/2006/relationships/hyperlink" Target="https://pubs.acs.org/author/Huth%2C+Florian" TargetMode="External"/><Relationship Id="rId9" Type="http://schemas.openxmlformats.org/officeDocument/2006/relationships/hyperlink" Target="https://pubs.acs.org/author/Mastel%2C+Stefa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ip.scitation.org/author/Santos%2C+Sergio" TargetMode="External"/><Relationship Id="rId13" Type="http://schemas.openxmlformats.org/officeDocument/2006/relationships/hyperlink" Target="https://aip.scitation.org/author/Thomson%2C+Neil+H" TargetMode="External"/><Relationship Id="rId3" Type="http://schemas.openxmlformats.org/officeDocument/2006/relationships/hyperlink" Target="https://www.nature.com/articles/srep11876#auth-2" TargetMode="External"/><Relationship Id="rId7" Type="http://schemas.openxmlformats.org/officeDocument/2006/relationships/hyperlink" Target="https://www.nature.com/articles/srep11876#auth-6" TargetMode="External"/><Relationship Id="rId12" Type="http://schemas.openxmlformats.org/officeDocument/2006/relationships/hyperlink" Target="https://aip.scitation.org/author/Chiesa%2C+Matteo" TargetMode="External"/><Relationship Id="rId2" Type="http://schemas.openxmlformats.org/officeDocument/2006/relationships/hyperlink" Target="https://www.nature.com/articles/srep11876#a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srep11876#auth-5" TargetMode="External"/><Relationship Id="rId11" Type="http://schemas.openxmlformats.org/officeDocument/2006/relationships/hyperlink" Target="https://aip.scitation.org/author/Gadelrab%2C+Karim" TargetMode="External"/><Relationship Id="rId5" Type="http://schemas.openxmlformats.org/officeDocument/2006/relationships/hyperlink" Target="https://www.nature.com/articles/srep11876#auth-4" TargetMode="External"/><Relationship Id="rId10" Type="http://schemas.openxmlformats.org/officeDocument/2006/relationships/hyperlink" Target="https://aip.scitation.org/author/Souier%2C+Tewfik" TargetMode="External"/><Relationship Id="rId4" Type="http://schemas.openxmlformats.org/officeDocument/2006/relationships/hyperlink" Target="https://www.nature.com/articles/srep11876#auth-3" TargetMode="External"/><Relationship Id="rId9" Type="http://schemas.openxmlformats.org/officeDocument/2006/relationships/hyperlink" Target="https://aip.scitation.org/author/Guang%2C+Li" TargetMode="External"/><Relationship Id="rId14" Type="http://schemas.openxmlformats.org/officeDocument/2006/relationships/hyperlink" Target="https://www.sciencedirect.com/science/article/pii/S0263224199000044#!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p.scitation.org/author/Lienau%2C+Christoph" TargetMode="External"/><Relationship Id="rId2" Type="http://schemas.openxmlformats.org/officeDocument/2006/relationships/hyperlink" Target="https://aip.scitation.org/author/Raschke%2C+Markus+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487"/>
            <a:ext cx="9144000" cy="1126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488440"/>
            <a:ext cx="110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Format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74589"/>
            <a:ext cx="3260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Font : Times new roman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83312"/>
            <a:ext cx="2069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ACS Photonics </a:t>
            </a:r>
          </a:p>
          <a:p>
            <a:r>
              <a:rPr lang="en-US" altLang="ko-KR" sz="2400" b="1" dirty="0" smtClean="0"/>
              <a:t>Letter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282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921" y="1086418"/>
            <a:ext cx="4060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/>
              <a:t>Amenabar</a:t>
            </a:r>
            <a:r>
              <a:rPr lang="en-US" altLang="ko-KR" sz="1200" dirty="0"/>
              <a:t>, I., Poly, S., </a:t>
            </a:r>
            <a:r>
              <a:rPr lang="en-US" altLang="ko-KR" sz="1200" dirty="0" err="1"/>
              <a:t>Nuansing</a:t>
            </a:r>
            <a:r>
              <a:rPr lang="en-US" altLang="ko-KR" sz="1200" dirty="0"/>
              <a:t>, W., Hubrich, E. H., </a:t>
            </a:r>
            <a:r>
              <a:rPr lang="en-US" altLang="ko-KR" sz="1200" dirty="0" err="1"/>
              <a:t>Govyadinov</a:t>
            </a:r>
            <a:r>
              <a:rPr lang="en-US" altLang="ko-KR" sz="1200" dirty="0"/>
              <a:t>, A. A., </a:t>
            </a:r>
            <a:r>
              <a:rPr lang="en-US" altLang="ko-KR" sz="1200" dirty="0" err="1"/>
              <a:t>Huth</a:t>
            </a:r>
            <a:r>
              <a:rPr lang="en-US" altLang="ko-KR" sz="1200" dirty="0"/>
              <a:t>, F., ... &amp; Bittner, A. M. (2013). Structural analysis and mapping of individual protein complexes by infrared </a:t>
            </a:r>
            <a:r>
              <a:rPr lang="en-US" altLang="ko-KR" sz="1200" dirty="0" err="1"/>
              <a:t>nanospectroscopy</a:t>
            </a:r>
            <a:r>
              <a:rPr lang="en-US" altLang="ko-KR" sz="1200" dirty="0"/>
              <a:t>. </a:t>
            </a:r>
            <a:r>
              <a:rPr lang="en-US" altLang="ko-KR" sz="1200" i="1" dirty="0"/>
              <a:t>Nature communications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4</a:t>
            </a:r>
            <a:r>
              <a:rPr lang="en-US" altLang="ko-KR" sz="1200" dirty="0"/>
              <a:t>, 2890.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09920" y="2499558"/>
            <a:ext cx="4169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/>
              <a:t>Huber, A. J., Kazantsev, D., </a:t>
            </a:r>
            <a:r>
              <a:rPr lang="en-US" altLang="ko-KR" sz="1200" dirty="0" err="1"/>
              <a:t>Keilmann</a:t>
            </a:r>
            <a:r>
              <a:rPr lang="en-US" altLang="ko-KR" sz="1200" dirty="0"/>
              <a:t>, F., </a:t>
            </a:r>
            <a:r>
              <a:rPr lang="en-US" altLang="ko-KR" sz="1200" dirty="0" err="1"/>
              <a:t>Wittborn</a:t>
            </a:r>
            <a:r>
              <a:rPr lang="en-US" altLang="ko-KR" sz="1200" dirty="0"/>
              <a:t>, J., &amp; Hillenbrand, R. (2007). Simultaneous IR Material Recognition and Conductivity Mapping by Nanoscale Near‐Field Microscopy. </a:t>
            </a:r>
            <a:r>
              <a:rPr lang="en-US" altLang="ko-KR" sz="1200" i="1" dirty="0"/>
              <a:t>Advanced Materials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19</a:t>
            </a:r>
            <a:r>
              <a:rPr lang="en-US" altLang="ko-KR" sz="1200" dirty="0"/>
              <a:t>(17), 2209-2212.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09920" y="3802433"/>
            <a:ext cx="4441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/>
              <a:t>Kim, Z. H., </a:t>
            </a:r>
            <a:r>
              <a:rPr lang="en-US" altLang="ko-KR" sz="1200" dirty="0" err="1"/>
              <a:t>Ahn</a:t>
            </a:r>
            <a:r>
              <a:rPr lang="en-US" altLang="ko-KR" sz="1200" dirty="0"/>
              <a:t>, S. H., Liu, B., &amp; Leone, S. R. (2007). Nanometer-scale dielectric imaging of semiconductor nanoparticles: size-dependent dipolar coupling and contrast reversal. </a:t>
            </a:r>
            <a:r>
              <a:rPr lang="en-US" altLang="ko-KR" sz="1200" i="1" dirty="0"/>
              <a:t>Nano letters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7</a:t>
            </a:r>
            <a:r>
              <a:rPr lang="en-US" altLang="ko-KR" sz="1200" dirty="0"/>
              <a:t>(8), 2258-2262.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09920" y="4865943"/>
            <a:ext cx="4312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/>
              <a:t>Xu, X. G., </a:t>
            </a:r>
            <a:r>
              <a:rPr lang="en-US" altLang="ko-KR" sz="1200" dirty="0" err="1"/>
              <a:t>Gilburd</a:t>
            </a:r>
            <a:r>
              <a:rPr lang="en-US" altLang="ko-KR" sz="1200" dirty="0"/>
              <a:t>, L., Bando, Y., </a:t>
            </a:r>
            <a:r>
              <a:rPr lang="en-US" altLang="ko-KR" sz="1200" dirty="0" err="1"/>
              <a:t>Golberg</a:t>
            </a:r>
            <a:r>
              <a:rPr lang="en-US" altLang="ko-KR" sz="1200" dirty="0"/>
              <a:t>, D., &amp; Walker, G. C. (2016). Defects and deformation of boron nitride nanotubes studied by joint nanoscale mechanical and infrared near-field microscopy. </a:t>
            </a:r>
            <a:r>
              <a:rPr lang="en-US" altLang="ko-KR" sz="1200" i="1" dirty="0"/>
              <a:t>The Journal of Physical Chemistry C</a:t>
            </a:r>
            <a:r>
              <a:rPr lang="en-US" altLang="ko-KR" sz="1200" dirty="0"/>
              <a:t>, </a:t>
            </a:r>
            <a:r>
              <a:rPr lang="en-US" altLang="ko-KR" sz="1200" i="1" dirty="0"/>
              <a:t>120</a:t>
            </a:r>
            <a:r>
              <a:rPr lang="en-US" altLang="ko-KR" sz="1200" dirty="0"/>
              <a:t>(3), 1945-1951.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09920" y="798253"/>
            <a:ext cx="599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1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09920" y="2172169"/>
            <a:ext cx="599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 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09920" y="3494656"/>
            <a:ext cx="599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3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09920" y="4558167"/>
            <a:ext cx="599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4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27569" y="65074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3366FF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600" b="1" dirty="0">
              <a:solidFill>
                <a:srgbClr val="3366FF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67231" y="102846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6699"/>
                </a:solidFill>
                <a:hlinkClick r:id="rId2"/>
              </a:rPr>
              <a:t>Iban</a:t>
            </a:r>
            <a:r>
              <a:rPr lang="en-US" altLang="ko-KR" sz="1400" dirty="0">
                <a:solidFill>
                  <a:srgbClr val="006699"/>
                </a:solidFill>
                <a:hlinkClick r:id="rId2"/>
              </a:rPr>
              <a:t> </a:t>
            </a:r>
            <a:r>
              <a:rPr lang="en-US" altLang="ko-KR" sz="1400" dirty="0" err="1" smtClean="0">
                <a:solidFill>
                  <a:srgbClr val="006699"/>
                </a:solidFill>
                <a:hlinkClick r:id="rId2"/>
              </a:rPr>
              <a:t>Amenabar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>
                <a:solidFill>
                  <a:srgbClr val="006699"/>
                </a:solidFill>
                <a:hlinkClick r:id="rId3"/>
              </a:rPr>
              <a:t>Simon </a:t>
            </a:r>
            <a:r>
              <a:rPr lang="en-US" altLang="ko-KR" sz="1400" dirty="0" smtClean="0">
                <a:solidFill>
                  <a:srgbClr val="006699"/>
                </a:solidFill>
                <a:hlinkClick r:id="rId3"/>
              </a:rPr>
              <a:t>Poly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 err="1">
                <a:solidFill>
                  <a:srgbClr val="006699"/>
                </a:solidFill>
                <a:hlinkClick r:id="rId4"/>
              </a:rPr>
              <a:t>Wiwat</a:t>
            </a:r>
            <a:r>
              <a:rPr lang="en-US" altLang="ko-KR" sz="1400" dirty="0">
                <a:solidFill>
                  <a:srgbClr val="006699"/>
                </a:solidFill>
                <a:hlinkClick r:id="rId4"/>
              </a:rPr>
              <a:t> </a:t>
            </a:r>
            <a:r>
              <a:rPr lang="en-US" altLang="ko-KR" sz="1400" dirty="0" err="1" smtClean="0">
                <a:solidFill>
                  <a:srgbClr val="006699"/>
                </a:solidFill>
                <a:hlinkClick r:id="rId4"/>
              </a:rPr>
              <a:t>Nuansing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 err="1">
                <a:solidFill>
                  <a:srgbClr val="006699"/>
                </a:solidFill>
                <a:hlinkClick r:id="rId5"/>
              </a:rPr>
              <a:t>Elmar</a:t>
            </a:r>
            <a:r>
              <a:rPr lang="en-US" altLang="ko-KR" sz="1400" dirty="0">
                <a:solidFill>
                  <a:srgbClr val="006699"/>
                </a:solidFill>
                <a:hlinkClick r:id="rId5"/>
              </a:rPr>
              <a:t> H. </a:t>
            </a:r>
            <a:r>
              <a:rPr lang="en-US" altLang="ko-KR" sz="1400" dirty="0" smtClean="0">
                <a:solidFill>
                  <a:srgbClr val="006699"/>
                </a:solidFill>
                <a:hlinkClick r:id="rId5"/>
              </a:rPr>
              <a:t>Hubrich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>
                <a:solidFill>
                  <a:srgbClr val="006699"/>
                </a:solidFill>
                <a:hlinkClick r:id="rId6"/>
              </a:rPr>
              <a:t>Alexander A. </a:t>
            </a:r>
            <a:r>
              <a:rPr lang="en-US" altLang="ko-KR" sz="1400" dirty="0" err="1" smtClean="0">
                <a:solidFill>
                  <a:srgbClr val="006699"/>
                </a:solidFill>
                <a:hlinkClick r:id="rId6"/>
              </a:rPr>
              <a:t>Govyadinov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>
                <a:solidFill>
                  <a:srgbClr val="006699"/>
                </a:solidFill>
                <a:hlinkClick r:id="rId7"/>
              </a:rPr>
              <a:t>Florian </a:t>
            </a:r>
            <a:r>
              <a:rPr lang="en-US" altLang="ko-KR" sz="1400" dirty="0" err="1" smtClean="0">
                <a:solidFill>
                  <a:srgbClr val="006699"/>
                </a:solidFill>
                <a:hlinkClick r:id="rId7"/>
              </a:rPr>
              <a:t>Huth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>
                <a:solidFill>
                  <a:srgbClr val="006699"/>
                </a:solidFill>
                <a:hlinkClick r:id="rId8"/>
              </a:rPr>
              <a:t>Roman </a:t>
            </a:r>
            <a:r>
              <a:rPr lang="en-US" altLang="ko-KR" sz="1400" dirty="0" err="1" smtClean="0">
                <a:solidFill>
                  <a:srgbClr val="006699"/>
                </a:solidFill>
                <a:hlinkClick r:id="rId8"/>
              </a:rPr>
              <a:t>Krutokhvostov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 err="1">
                <a:solidFill>
                  <a:srgbClr val="006699"/>
                </a:solidFill>
                <a:hlinkClick r:id="rId9"/>
              </a:rPr>
              <a:t>Lianbing</a:t>
            </a:r>
            <a:r>
              <a:rPr lang="en-US" altLang="ko-KR" sz="1400" dirty="0">
                <a:solidFill>
                  <a:srgbClr val="006699"/>
                </a:solidFill>
                <a:hlinkClick r:id="rId9"/>
              </a:rPr>
              <a:t> </a:t>
            </a:r>
            <a:r>
              <a:rPr lang="en-US" altLang="ko-KR" sz="1400" dirty="0" smtClean="0">
                <a:solidFill>
                  <a:srgbClr val="006699"/>
                </a:solidFill>
                <a:hlinkClick r:id="rId9"/>
              </a:rPr>
              <a:t>Zhang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 err="1">
                <a:solidFill>
                  <a:srgbClr val="006699"/>
                </a:solidFill>
                <a:hlinkClick r:id="rId10"/>
              </a:rPr>
              <a:t>Mato</a:t>
            </a:r>
            <a:r>
              <a:rPr lang="en-US" altLang="ko-KR" sz="1400" dirty="0">
                <a:solidFill>
                  <a:srgbClr val="006699"/>
                </a:solidFill>
                <a:hlinkClick r:id="rId10"/>
              </a:rPr>
              <a:t> </a:t>
            </a:r>
            <a:r>
              <a:rPr lang="en-US" altLang="ko-KR" sz="1400" dirty="0" err="1" smtClean="0">
                <a:solidFill>
                  <a:srgbClr val="006699"/>
                </a:solidFill>
                <a:hlinkClick r:id="rId10"/>
              </a:rPr>
              <a:t>Knez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>
                <a:solidFill>
                  <a:srgbClr val="006699"/>
                </a:solidFill>
                <a:hlinkClick r:id="rId11"/>
              </a:rPr>
              <a:t>Joachim </a:t>
            </a:r>
            <a:r>
              <a:rPr lang="en-US" altLang="ko-KR" sz="1400" dirty="0" err="1" smtClean="0">
                <a:solidFill>
                  <a:srgbClr val="006699"/>
                </a:solidFill>
                <a:hlinkClick r:id="rId11"/>
              </a:rPr>
              <a:t>Heberle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>
                <a:solidFill>
                  <a:srgbClr val="006699"/>
                </a:solidFill>
                <a:hlinkClick r:id="rId12"/>
              </a:rPr>
              <a:t>Alexander M. </a:t>
            </a:r>
            <a:r>
              <a:rPr lang="en-US" altLang="ko-KR" sz="1400" dirty="0" smtClean="0">
                <a:solidFill>
                  <a:srgbClr val="006699"/>
                </a:solidFill>
                <a:hlinkClick r:id="rId12"/>
              </a:rPr>
              <a:t>Bittner</a:t>
            </a:r>
            <a:r>
              <a:rPr lang="en-US" altLang="ko-KR" sz="1400" dirty="0">
                <a:solidFill>
                  <a:srgbClr val="222222"/>
                </a:solidFill>
              </a:rPr>
              <a:t> &amp; </a:t>
            </a:r>
            <a:r>
              <a:rPr lang="en-US" altLang="ko-KR" sz="1400" dirty="0">
                <a:solidFill>
                  <a:srgbClr val="006699"/>
                </a:solidFill>
                <a:hlinkClick r:id="rId13"/>
              </a:rPr>
              <a:t>Rainer Hillenbrand</a:t>
            </a:r>
            <a:endParaRPr lang="en-US" altLang="ko-KR" sz="14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84470" y="233028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5274"/>
                </a:solidFill>
                <a:hlinkClick r:id="rId14"/>
              </a:rPr>
              <a:t>A. J. Huber</a:t>
            </a:r>
            <a:r>
              <a:rPr lang="en-US" altLang="ko-KR" sz="1400" dirty="0">
                <a:solidFill>
                  <a:srgbClr val="8B8B8B"/>
                </a:solidFill>
              </a:rPr>
              <a:t> </a:t>
            </a:r>
          </a:p>
          <a:p>
            <a:r>
              <a:rPr lang="en-US" altLang="ko-KR" sz="1400" dirty="0">
                <a:solidFill>
                  <a:srgbClr val="8B8B8B"/>
                </a:solidFill>
              </a:rPr>
              <a:t> </a:t>
            </a:r>
            <a:r>
              <a:rPr lang="en-US" altLang="ko-KR" sz="1400" dirty="0">
                <a:solidFill>
                  <a:srgbClr val="005274"/>
                </a:solidFill>
                <a:hlinkClick r:id="rId15"/>
              </a:rPr>
              <a:t>D. Kazantsev</a:t>
            </a:r>
            <a:r>
              <a:rPr lang="en-US" altLang="ko-KR" sz="1400" dirty="0">
                <a:solidFill>
                  <a:srgbClr val="8B8B8B"/>
                </a:solidFill>
              </a:rPr>
              <a:t> </a:t>
            </a:r>
          </a:p>
          <a:p>
            <a:r>
              <a:rPr lang="en-US" altLang="ko-KR" sz="1400" dirty="0">
                <a:solidFill>
                  <a:srgbClr val="8B8B8B"/>
                </a:solidFill>
              </a:rPr>
              <a:t> </a:t>
            </a:r>
            <a:r>
              <a:rPr lang="en-US" altLang="ko-KR" sz="1400" dirty="0">
                <a:solidFill>
                  <a:srgbClr val="005274"/>
                </a:solidFill>
                <a:hlinkClick r:id="rId16"/>
              </a:rPr>
              <a:t>F. </a:t>
            </a:r>
            <a:r>
              <a:rPr lang="en-US" altLang="ko-KR" sz="1400" dirty="0" err="1">
                <a:solidFill>
                  <a:srgbClr val="005274"/>
                </a:solidFill>
                <a:hlinkClick r:id="rId16"/>
              </a:rPr>
              <a:t>Keilmann</a:t>
            </a:r>
            <a:r>
              <a:rPr lang="en-US" altLang="ko-KR" sz="1400" dirty="0">
                <a:solidFill>
                  <a:srgbClr val="8B8B8B"/>
                </a:solidFill>
              </a:rPr>
              <a:t> </a:t>
            </a:r>
          </a:p>
          <a:p>
            <a:r>
              <a:rPr lang="en-US" altLang="ko-KR" sz="1400" dirty="0">
                <a:solidFill>
                  <a:srgbClr val="8B8B8B"/>
                </a:solidFill>
              </a:rPr>
              <a:t> </a:t>
            </a:r>
            <a:r>
              <a:rPr lang="en-US" altLang="ko-KR" sz="1400" dirty="0">
                <a:solidFill>
                  <a:srgbClr val="005274"/>
                </a:solidFill>
                <a:hlinkClick r:id="rId17"/>
              </a:rPr>
              <a:t>J. </a:t>
            </a:r>
            <a:r>
              <a:rPr lang="en-US" altLang="ko-KR" sz="1400" dirty="0" err="1">
                <a:solidFill>
                  <a:srgbClr val="005274"/>
                </a:solidFill>
                <a:hlinkClick r:id="rId17"/>
              </a:rPr>
              <a:t>Wittborn</a:t>
            </a:r>
            <a:r>
              <a:rPr lang="en-US" altLang="ko-KR" sz="1400" dirty="0">
                <a:solidFill>
                  <a:srgbClr val="8B8B8B"/>
                </a:solidFill>
              </a:rPr>
              <a:t> </a:t>
            </a:r>
          </a:p>
          <a:p>
            <a:r>
              <a:rPr lang="en-US" altLang="ko-KR" sz="1400" dirty="0">
                <a:solidFill>
                  <a:srgbClr val="8B8B8B"/>
                </a:solidFill>
              </a:rPr>
              <a:t> </a:t>
            </a:r>
            <a:r>
              <a:rPr lang="en-US" altLang="ko-KR" sz="1400" dirty="0">
                <a:solidFill>
                  <a:srgbClr val="005293"/>
                </a:solidFill>
                <a:hlinkClick r:id="rId18"/>
              </a:rPr>
              <a:t>R. Hillenbrand</a:t>
            </a:r>
            <a:endParaRPr lang="en-US" altLang="ko-KR" sz="1400" b="0" i="0" dirty="0">
              <a:solidFill>
                <a:srgbClr val="8B8B8B"/>
              </a:solidFill>
              <a:effectLst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74970" y="3853896"/>
            <a:ext cx="280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33333"/>
                </a:solidFill>
                <a:hlinkClick r:id="rId19"/>
              </a:rPr>
              <a:t>Zee Hwan Kim</a:t>
            </a:r>
            <a:r>
              <a:rPr lang="en-US" altLang="ko-KR" sz="1400" b="1" dirty="0">
                <a:solidFill>
                  <a:srgbClr val="333333"/>
                </a:solidFill>
              </a:rPr>
              <a:t>, and </a:t>
            </a:r>
            <a:r>
              <a:rPr lang="en-US" altLang="ko-KR" sz="1400" b="1" dirty="0">
                <a:solidFill>
                  <a:srgbClr val="333333"/>
                </a:solidFill>
                <a:hlinkClick r:id="rId20"/>
              </a:rPr>
              <a:t>Sung-Hyun </a:t>
            </a:r>
            <a:r>
              <a:rPr lang="en-US" altLang="ko-KR" sz="1400" b="1" dirty="0" err="1" smtClean="0">
                <a:solidFill>
                  <a:srgbClr val="333333"/>
                </a:solidFill>
                <a:hlinkClick r:id="rId20"/>
              </a:rPr>
              <a:t>Ahn</a:t>
            </a:r>
            <a:endParaRPr lang="en-US" altLang="ko-KR" sz="1400" b="1" dirty="0" smtClean="0">
              <a:solidFill>
                <a:srgbClr val="333333"/>
              </a:solidFill>
            </a:endParaRPr>
          </a:p>
          <a:p>
            <a:r>
              <a:rPr lang="en-US" altLang="ko-KR" sz="1400" b="1" dirty="0">
                <a:hlinkClick r:id="rId21"/>
              </a:rPr>
              <a:t>Bing Liu</a:t>
            </a:r>
            <a:r>
              <a:rPr lang="en-US" altLang="ko-KR" sz="1400" b="1" baseline="30000" dirty="0">
                <a:hlinkClick r:id="rId22"/>
              </a:rPr>
              <a:t>†</a:t>
            </a:r>
            <a:r>
              <a:rPr lang="en-US" altLang="ko-KR" sz="1400" b="1" dirty="0"/>
              <a:t>, and </a:t>
            </a:r>
            <a:r>
              <a:rPr lang="en-US" altLang="ko-KR" sz="1400" b="1" dirty="0">
                <a:hlinkClick r:id="rId23"/>
              </a:rPr>
              <a:t>Stephen R. Leone</a:t>
            </a:r>
            <a:r>
              <a:rPr lang="en-US" altLang="ko-KR" sz="1400" b="1" dirty="0">
                <a:hlinkClick r:id="rId24"/>
              </a:rPr>
              <a:t>*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174970" y="50198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 err="1">
                <a:solidFill>
                  <a:srgbClr val="333333"/>
                </a:solidFill>
                <a:hlinkClick r:id="rId25"/>
              </a:rPr>
              <a:t>Xiaoji</a:t>
            </a:r>
            <a:r>
              <a:rPr lang="en-US" altLang="ko-KR" sz="1400" b="1" dirty="0">
                <a:solidFill>
                  <a:srgbClr val="333333"/>
                </a:solidFill>
                <a:hlinkClick r:id="rId25"/>
              </a:rPr>
              <a:t> G. Xu</a:t>
            </a:r>
            <a:r>
              <a:rPr lang="en-US" altLang="ko-KR" sz="1400" b="1" baseline="30000" dirty="0">
                <a:solidFill>
                  <a:srgbClr val="333333"/>
                </a:solidFill>
              </a:rPr>
              <a:t>†‡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>
                <a:solidFill>
                  <a:srgbClr val="333333"/>
                </a:solidFill>
                <a:hlinkClick r:id="rId26"/>
              </a:rPr>
              <a:t>Leonid </a:t>
            </a:r>
            <a:r>
              <a:rPr lang="en-US" altLang="ko-KR" sz="1400" b="1" dirty="0" err="1">
                <a:solidFill>
                  <a:srgbClr val="333333"/>
                </a:solidFill>
                <a:hlinkClick r:id="rId26"/>
              </a:rPr>
              <a:t>Gilburd</a:t>
            </a:r>
            <a:r>
              <a:rPr lang="en-US" altLang="ko-KR" sz="1400" b="1" baseline="30000" dirty="0">
                <a:solidFill>
                  <a:srgbClr val="333333"/>
                </a:solidFill>
              </a:rPr>
              <a:t>†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>
                <a:solidFill>
                  <a:srgbClr val="333333"/>
                </a:solidFill>
                <a:hlinkClick r:id="rId27"/>
              </a:rPr>
              <a:t>Yoshio Bando</a:t>
            </a:r>
            <a:r>
              <a:rPr lang="en-US" altLang="ko-KR" sz="1400" b="1" baseline="30000" dirty="0">
                <a:solidFill>
                  <a:srgbClr val="333333"/>
                </a:solidFill>
              </a:rPr>
              <a:t>§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>
                <a:solidFill>
                  <a:srgbClr val="333333"/>
                </a:solidFill>
                <a:hlinkClick r:id="rId28"/>
              </a:rPr>
              <a:t>Dmitri </a:t>
            </a:r>
            <a:r>
              <a:rPr lang="en-US" altLang="ko-KR" sz="1400" b="1" dirty="0" err="1">
                <a:solidFill>
                  <a:srgbClr val="333333"/>
                </a:solidFill>
                <a:hlinkClick r:id="rId28"/>
              </a:rPr>
              <a:t>Golberg</a:t>
            </a:r>
            <a:r>
              <a:rPr lang="en-US" altLang="ko-KR" sz="1400" b="1" baseline="30000" dirty="0">
                <a:solidFill>
                  <a:srgbClr val="333333"/>
                </a:solidFill>
              </a:rPr>
              <a:t>§</a:t>
            </a:r>
            <a:r>
              <a:rPr lang="en-US" altLang="ko-KR" sz="1400" b="1" dirty="0">
                <a:solidFill>
                  <a:srgbClr val="333333"/>
                </a:solidFill>
              </a:rPr>
              <a:t>, and </a:t>
            </a:r>
            <a:r>
              <a:rPr lang="en-US" altLang="ko-KR" sz="1400" b="1" dirty="0">
                <a:solidFill>
                  <a:srgbClr val="333333"/>
                </a:solidFill>
                <a:hlinkClick r:id="rId29"/>
              </a:rPr>
              <a:t>Gilbert C. Walker</a:t>
            </a:r>
            <a:r>
              <a:rPr lang="en-US" altLang="ko-KR" sz="1400" b="1" baseline="30000" dirty="0">
                <a:solidFill>
                  <a:srgbClr val="336699"/>
                </a:solidFill>
                <a:hlinkClick r:id="rId30"/>
              </a:rPr>
              <a:t>*</a:t>
            </a:r>
            <a:r>
              <a:rPr lang="en-US" altLang="ko-KR" sz="1400" b="1" baseline="30000" dirty="0">
                <a:solidFill>
                  <a:srgbClr val="333333"/>
                </a:solidFill>
              </a:rPr>
              <a:t>†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362700" y="266700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Authors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24507" y="266700"/>
            <a:ext cx="13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Proceedings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333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9386" y="399484"/>
            <a:ext cx="4061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/>
              <a:t>Zhan, H., Astley, V., </a:t>
            </a:r>
            <a:r>
              <a:rPr lang="en-US" altLang="ko-KR" sz="1200" dirty="0" err="1"/>
              <a:t>Hvasta</a:t>
            </a:r>
            <a:r>
              <a:rPr lang="en-US" altLang="ko-KR" sz="1200" dirty="0"/>
              <a:t>, M., </a:t>
            </a:r>
            <a:r>
              <a:rPr lang="en-US" altLang="ko-KR" sz="1200" dirty="0" err="1"/>
              <a:t>Deibel</a:t>
            </a:r>
            <a:r>
              <a:rPr lang="en-US" altLang="ko-KR" sz="1200" dirty="0"/>
              <a:t>, J. A., </a:t>
            </a:r>
            <a:r>
              <a:rPr lang="en-US" altLang="ko-KR" sz="1200" dirty="0" err="1"/>
              <a:t>Mittleman</a:t>
            </a:r>
            <a:r>
              <a:rPr lang="en-US" altLang="ko-KR" sz="1200" dirty="0"/>
              <a:t>, D. M., &amp; Lim, Y. S. (2007). The metal-insulator transition in VO 2 studied using terahertz </a:t>
            </a:r>
            <a:r>
              <a:rPr lang="en-US" altLang="ko-KR" sz="1200" dirty="0" err="1"/>
              <a:t>apertureless</a:t>
            </a:r>
            <a:r>
              <a:rPr lang="en-US" altLang="ko-KR" sz="1200" dirty="0"/>
              <a:t> near-field microscopy. </a:t>
            </a:r>
            <a:r>
              <a:rPr lang="en-US" altLang="ko-KR" sz="1200" i="1" dirty="0"/>
              <a:t>Applied Physics Letters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91</a:t>
            </a:r>
            <a:r>
              <a:rPr lang="en-US" altLang="ko-KR" sz="1200" dirty="0"/>
              <a:t>(16), 162110.</a:t>
            </a:r>
            <a:endParaRPr lang="en-US" altLang="ko-KR" sz="1200" dirty="0" smtClean="0">
              <a:solidFill>
                <a:srgbClr val="22222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8231" y="1735441"/>
            <a:ext cx="39853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/>
              <a:t>Stiegler</a:t>
            </a:r>
            <a:r>
              <a:rPr lang="en-US" altLang="ko-KR" sz="1200" dirty="0"/>
              <a:t>, J. M., Huber, A. J., </a:t>
            </a:r>
            <a:r>
              <a:rPr lang="en-US" altLang="ko-KR" sz="1200" dirty="0" err="1"/>
              <a:t>Diedenhofen</a:t>
            </a:r>
            <a:r>
              <a:rPr lang="en-US" altLang="ko-KR" sz="1200" dirty="0"/>
              <a:t>, S. L., Gomez Rivas, J., </a:t>
            </a:r>
            <a:r>
              <a:rPr lang="en-US" altLang="ko-KR" sz="1200" dirty="0" err="1"/>
              <a:t>Algra</a:t>
            </a:r>
            <a:r>
              <a:rPr lang="en-US" altLang="ko-KR" sz="1200" dirty="0"/>
              <a:t>, R. E., </a:t>
            </a:r>
            <a:r>
              <a:rPr lang="en-US" altLang="ko-KR" sz="1200" dirty="0" err="1"/>
              <a:t>Bakkers</a:t>
            </a:r>
            <a:r>
              <a:rPr lang="en-US" altLang="ko-KR" sz="1200" dirty="0"/>
              <a:t>, E. P. A. M., &amp; Hillenbrand, R. (2010). Nanoscale free-carrier profiling of individual semiconductor nanowires by infrared near-field </a:t>
            </a:r>
            <a:r>
              <a:rPr lang="en-US" altLang="ko-KR" sz="1200" dirty="0" err="1"/>
              <a:t>nanoscopy</a:t>
            </a:r>
            <a:r>
              <a:rPr lang="en-US" altLang="ko-KR" sz="1200" dirty="0"/>
              <a:t>. </a:t>
            </a:r>
            <a:r>
              <a:rPr lang="en-US" altLang="ko-KR" sz="1200" i="1" dirty="0"/>
              <a:t>Nano letters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10</a:t>
            </a:r>
            <a:r>
              <a:rPr lang="en-US" altLang="ko-KR" sz="1200" dirty="0"/>
              <a:t>(4), 1387-1392.</a:t>
            </a:r>
            <a:endParaRPr lang="en-US" altLang="ko-KR" sz="1200" dirty="0" smtClean="0">
              <a:solidFill>
                <a:srgbClr val="22222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8231" y="3528504"/>
            <a:ext cx="3964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/>
              <a:t>Stebounova</a:t>
            </a:r>
            <a:r>
              <a:rPr lang="en-US" altLang="ko-KR" sz="1200" dirty="0"/>
              <a:t>, L. V., </a:t>
            </a:r>
            <a:r>
              <a:rPr lang="en-US" altLang="ko-KR" sz="1200" dirty="0" err="1"/>
              <a:t>Romanyuk</a:t>
            </a:r>
            <a:r>
              <a:rPr lang="en-US" altLang="ko-KR" sz="1200" dirty="0"/>
              <a:t>, Y. E., Chen, D., &amp; Leone, S. R. (2007). Imaging of </a:t>
            </a:r>
            <a:r>
              <a:rPr lang="en-US" altLang="ko-KR" sz="1200" dirty="0" err="1"/>
              <a:t>InGaN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inhomogeneities</a:t>
            </a:r>
            <a:r>
              <a:rPr lang="en-US" altLang="ko-KR" sz="1200" dirty="0"/>
              <a:t> using visible </a:t>
            </a:r>
            <a:r>
              <a:rPr lang="en-US" altLang="ko-KR" sz="1200" dirty="0" err="1"/>
              <a:t>apertureless</a:t>
            </a:r>
            <a:r>
              <a:rPr lang="en-US" altLang="ko-KR" sz="1200" dirty="0"/>
              <a:t> near-field scanning optical microscope. </a:t>
            </a:r>
            <a:r>
              <a:rPr lang="en-US" altLang="ko-KR" sz="1200" i="1" dirty="0"/>
              <a:t>Journal of applied physics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101</a:t>
            </a:r>
            <a:r>
              <a:rPr lang="en-US" altLang="ko-KR" sz="1200" dirty="0"/>
              <a:t>(12), 124306.</a:t>
            </a:r>
            <a:endParaRPr lang="en-US" altLang="ko-KR" sz="1200" dirty="0" smtClean="0">
              <a:solidFill>
                <a:srgbClr val="22222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6492" y="5119519"/>
            <a:ext cx="39853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/>
              <a:t>Berweger</a:t>
            </a:r>
            <a:r>
              <a:rPr lang="en-US" altLang="ko-KR" sz="1200" dirty="0"/>
              <a:t>, S., Nguyen, D. M., Muller, E. A., Bechtel, H. A., Perkins, T. T., &amp; </a:t>
            </a:r>
            <a:r>
              <a:rPr lang="en-US" altLang="ko-KR" sz="1200" dirty="0" err="1"/>
              <a:t>Raschke</a:t>
            </a:r>
            <a:r>
              <a:rPr lang="en-US" altLang="ko-KR" sz="1200" dirty="0"/>
              <a:t>, M. B. (2013). Nano-chemical infrared imaging of membrane proteins in lipid bilayers. </a:t>
            </a:r>
            <a:r>
              <a:rPr lang="en-US" altLang="ko-KR" sz="1200" i="1" dirty="0"/>
              <a:t>Journal of the American Chemical Society</a:t>
            </a:r>
            <a:r>
              <a:rPr lang="en-US" altLang="ko-KR" sz="1200" dirty="0"/>
              <a:t>, </a:t>
            </a:r>
            <a:r>
              <a:rPr lang="en-US" altLang="ko-KR" sz="1200" i="1" dirty="0"/>
              <a:t>135</a:t>
            </a:r>
            <a:r>
              <a:rPr lang="en-US" altLang="ko-KR" sz="1200" dirty="0"/>
              <a:t>(49), 18292-18295.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59120" y="10853"/>
            <a:ext cx="599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5 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31126" y="1385894"/>
            <a:ext cx="599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6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59120" y="3230699"/>
            <a:ext cx="599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7 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89386" y="4832165"/>
            <a:ext cx="599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8 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427569" y="65074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3366FF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600" b="1" dirty="0">
              <a:solidFill>
                <a:srgbClr val="3366FF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72000" y="4387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77777"/>
                </a:solidFill>
                <a:hlinkClick r:id="rId2"/>
              </a:rPr>
              <a:t>Hui Zhan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u="sng" dirty="0">
                <a:solidFill>
                  <a:srgbClr val="00AEEF"/>
                </a:solidFill>
                <a:hlinkClick r:id="rId3"/>
              </a:rPr>
              <a:t>Victoria Astley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dirty="0">
                <a:solidFill>
                  <a:srgbClr val="777777"/>
                </a:solidFill>
                <a:hlinkClick r:id="rId4"/>
              </a:rPr>
              <a:t>Michael </a:t>
            </a:r>
            <a:r>
              <a:rPr lang="en-US" altLang="ko-KR" sz="1400" dirty="0" err="1">
                <a:solidFill>
                  <a:srgbClr val="777777"/>
                </a:solidFill>
                <a:hlinkClick r:id="rId4"/>
              </a:rPr>
              <a:t>Hvasta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dirty="0">
                <a:solidFill>
                  <a:srgbClr val="777777"/>
                </a:solidFill>
                <a:hlinkClick r:id="rId5"/>
              </a:rPr>
              <a:t>Jason A. </a:t>
            </a:r>
            <a:r>
              <a:rPr lang="en-US" altLang="ko-KR" sz="1400" dirty="0" err="1">
                <a:solidFill>
                  <a:srgbClr val="777777"/>
                </a:solidFill>
                <a:hlinkClick r:id="rId5"/>
              </a:rPr>
              <a:t>Deibel</a:t>
            </a:r>
            <a:r>
              <a:rPr lang="en-US" altLang="ko-KR" sz="1400" baseline="30000" dirty="0" err="1">
                <a:solidFill>
                  <a:srgbClr val="00AEEF"/>
                </a:solidFill>
              </a:rPr>
              <a:t>a</a:t>
            </a:r>
            <a:r>
              <a:rPr lang="en-US" altLang="ko-KR" sz="1400" baseline="30000" dirty="0">
                <a:solidFill>
                  <a:srgbClr val="00AEEF"/>
                </a:solidFill>
              </a:rPr>
              <a:t>)</a:t>
            </a:r>
            <a:r>
              <a:rPr lang="en-US" altLang="ko-KR" sz="1400" i="1" dirty="0">
                <a:solidFill>
                  <a:srgbClr val="777777"/>
                </a:solidFill>
              </a:rPr>
              <a:t>, and </a:t>
            </a:r>
            <a:r>
              <a:rPr lang="en-US" altLang="ko-KR" sz="1400" dirty="0">
                <a:solidFill>
                  <a:srgbClr val="777777"/>
                </a:solidFill>
                <a:hlinkClick r:id="rId6"/>
              </a:rPr>
              <a:t>Daniel M. </a:t>
            </a:r>
            <a:r>
              <a:rPr lang="en-US" altLang="ko-KR" sz="1400" dirty="0" err="1">
                <a:solidFill>
                  <a:srgbClr val="777777"/>
                </a:solidFill>
                <a:hlinkClick r:id="rId6"/>
              </a:rPr>
              <a:t>Mittleman</a:t>
            </a:r>
            <a:r>
              <a:rPr lang="en-US" altLang="ko-KR" sz="1400" baseline="30000" dirty="0" err="1">
                <a:solidFill>
                  <a:srgbClr val="00AEEF"/>
                </a:solidFill>
              </a:rPr>
              <a:t>b</a:t>
            </a:r>
            <a:r>
              <a:rPr lang="en-US" altLang="ko-KR" sz="1400" baseline="30000" dirty="0">
                <a:solidFill>
                  <a:srgbClr val="00AEEF"/>
                </a:solidFill>
              </a:rPr>
              <a:t>)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4572000" y="171446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333333"/>
                </a:solidFill>
                <a:hlinkClick r:id="rId7"/>
              </a:rPr>
              <a:t>J. M. </a:t>
            </a:r>
            <a:r>
              <a:rPr lang="en-US" altLang="ko-KR" sz="1400" b="1" dirty="0" err="1">
                <a:solidFill>
                  <a:srgbClr val="333333"/>
                </a:solidFill>
                <a:hlinkClick r:id="rId7"/>
              </a:rPr>
              <a:t>Stiegler</a:t>
            </a:r>
            <a:r>
              <a:rPr lang="en-US" altLang="ko-KR" sz="1400" b="1" dirty="0">
                <a:solidFill>
                  <a:srgbClr val="333333"/>
                </a:solidFill>
              </a:rPr>
              <a:t>†, </a:t>
            </a:r>
            <a:r>
              <a:rPr lang="en-US" altLang="ko-KR" sz="1400" b="1" dirty="0">
                <a:solidFill>
                  <a:srgbClr val="333333"/>
                </a:solidFill>
                <a:hlinkClick r:id="rId8"/>
              </a:rPr>
              <a:t>A. J. Huber</a:t>
            </a:r>
            <a:r>
              <a:rPr lang="en-US" altLang="ko-KR" sz="1400" b="1" dirty="0">
                <a:solidFill>
                  <a:srgbClr val="333333"/>
                </a:solidFill>
              </a:rPr>
              <a:t>‡, </a:t>
            </a:r>
            <a:r>
              <a:rPr lang="en-US" altLang="ko-KR" sz="1400" b="1" dirty="0">
                <a:solidFill>
                  <a:srgbClr val="333333"/>
                </a:solidFill>
                <a:hlinkClick r:id="rId9"/>
              </a:rPr>
              <a:t>S. L. </a:t>
            </a:r>
            <a:r>
              <a:rPr lang="en-US" altLang="ko-KR" sz="1400" b="1" dirty="0" err="1">
                <a:solidFill>
                  <a:srgbClr val="333333"/>
                </a:solidFill>
                <a:hlinkClick r:id="rId9"/>
              </a:rPr>
              <a:t>Diedenhofen</a:t>
            </a:r>
            <a:r>
              <a:rPr lang="en-US" altLang="ko-KR" sz="1400" b="1" dirty="0">
                <a:solidFill>
                  <a:srgbClr val="333333"/>
                </a:solidFill>
              </a:rPr>
              <a:t>§, </a:t>
            </a:r>
            <a:r>
              <a:rPr lang="en-US" altLang="ko-KR" sz="1400" b="1" dirty="0">
                <a:solidFill>
                  <a:srgbClr val="333333"/>
                </a:solidFill>
                <a:hlinkClick r:id="rId10"/>
              </a:rPr>
              <a:t>J. Gómez Rivas</a:t>
            </a:r>
            <a:r>
              <a:rPr lang="en-US" altLang="ko-KR" sz="1400" b="1" dirty="0">
                <a:solidFill>
                  <a:srgbClr val="333333"/>
                </a:solidFill>
              </a:rPr>
              <a:t>§, </a:t>
            </a:r>
            <a:r>
              <a:rPr lang="en-US" altLang="ko-KR" sz="1400" b="1" dirty="0">
                <a:solidFill>
                  <a:srgbClr val="333333"/>
                </a:solidFill>
                <a:hlinkClick r:id="rId11"/>
              </a:rPr>
              <a:t>R. E. </a:t>
            </a:r>
            <a:r>
              <a:rPr lang="en-US" altLang="ko-KR" sz="1400" b="1" dirty="0" err="1">
                <a:solidFill>
                  <a:srgbClr val="333333"/>
                </a:solidFill>
                <a:hlinkClick r:id="rId11"/>
              </a:rPr>
              <a:t>Algra</a:t>
            </a:r>
            <a:r>
              <a:rPr lang="en-US" altLang="ko-KR" sz="1400" b="1" dirty="0">
                <a:solidFill>
                  <a:srgbClr val="333333"/>
                </a:solidFill>
              </a:rPr>
              <a:t>∥⊥¶, </a:t>
            </a:r>
            <a:r>
              <a:rPr lang="en-US" altLang="ko-KR" sz="1400" b="1" dirty="0">
                <a:solidFill>
                  <a:srgbClr val="333333"/>
                </a:solidFill>
                <a:hlinkClick r:id="rId12"/>
              </a:rPr>
              <a:t>E. P. A. M. </a:t>
            </a:r>
            <a:r>
              <a:rPr lang="en-US" altLang="ko-KR" sz="1400" b="1" dirty="0" err="1">
                <a:solidFill>
                  <a:srgbClr val="333333"/>
                </a:solidFill>
                <a:hlinkClick r:id="rId12"/>
              </a:rPr>
              <a:t>Bakkers</a:t>
            </a:r>
            <a:r>
              <a:rPr lang="en-US" altLang="ko-KR" sz="1400" b="1" dirty="0">
                <a:solidFill>
                  <a:srgbClr val="333333"/>
                </a:solidFill>
              </a:rPr>
              <a:t>¶ and </a:t>
            </a:r>
            <a:r>
              <a:rPr lang="en-US" altLang="ko-KR" sz="1400" b="1" dirty="0">
                <a:solidFill>
                  <a:srgbClr val="333333"/>
                </a:solidFill>
                <a:hlinkClick r:id="rId13"/>
              </a:rPr>
              <a:t>R. Hillenbrand</a:t>
            </a:r>
            <a:r>
              <a:rPr lang="en-US" altLang="ko-KR" sz="1400" b="1" dirty="0">
                <a:solidFill>
                  <a:srgbClr val="336699"/>
                </a:solidFill>
                <a:hlinkClick r:id="rId14"/>
              </a:rPr>
              <a:t>*</a:t>
            </a:r>
            <a:r>
              <a:rPr lang="en-US" altLang="ko-KR" sz="1400" b="1" dirty="0">
                <a:solidFill>
                  <a:srgbClr val="333333"/>
                </a:solidFill>
              </a:rPr>
              <a:t>†△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660457" y="352379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77777"/>
                </a:solidFill>
                <a:hlinkClick r:id="rId15"/>
              </a:rPr>
              <a:t>Larissa V. </a:t>
            </a:r>
            <a:r>
              <a:rPr lang="en-US" altLang="ko-KR" sz="1400" dirty="0" err="1">
                <a:solidFill>
                  <a:srgbClr val="777777"/>
                </a:solidFill>
                <a:hlinkClick r:id="rId15"/>
              </a:rPr>
              <a:t>Stebounova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dirty="0" err="1">
                <a:solidFill>
                  <a:srgbClr val="777777"/>
                </a:solidFill>
                <a:hlinkClick r:id="rId16"/>
              </a:rPr>
              <a:t>Yaroslav</a:t>
            </a:r>
            <a:r>
              <a:rPr lang="en-US" altLang="ko-KR" sz="1400" dirty="0">
                <a:solidFill>
                  <a:srgbClr val="777777"/>
                </a:solidFill>
                <a:hlinkClick r:id="rId16"/>
              </a:rPr>
              <a:t> E. </a:t>
            </a:r>
            <a:r>
              <a:rPr lang="en-US" altLang="ko-KR" sz="1400" dirty="0" err="1">
                <a:solidFill>
                  <a:srgbClr val="777777"/>
                </a:solidFill>
                <a:hlinkClick r:id="rId16"/>
              </a:rPr>
              <a:t>Romanyuk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dirty="0" err="1">
                <a:solidFill>
                  <a:srgbClr val="777777"/>
                </a:solidFill>
                <a:hlinkClick r:id="rId17"/>
              </a:rPr>
              <a:t>Dongxue</a:t>
            </a:r>
            <a:r>
              <a:rPr lang="en-US" altLang="ko-KR" sz="1400" dirty="0">
                <a:solidFill>
                  <a:srgbClr val="777777"/>
                </a:solidFill>
                <a:hlinkClick r:id="rId17"/>
              </a:rPr>
              <a:t> Chen</a:t>
            </a:r>
            <a:r>
              <a:rPr lang="en-US" altLang="ko-KR" sz="1400" baseline="30000" dirty="0">
                <a:solidFill>
                  <a:srgbClr val="00AEEF"/>
                </a:solidFill>
              </a:rPr>
              <a:t>a)</a:t>
            </a:r>
            <a:r>
              <a:rPr lang="en-US" altLang="ko-KR" sz="1400" i="1" dirty="0">
                <a:solidFill>
                  <a:srgbClr val="777777"/>
                </a:solidFill>
              </a:rPr>
              <a:t>, and </a:t>
            </a:r>
            <a:r>
              <a:rPr lang="en-US" altLang="ko-KR" sz="1400" dirty="0">
                <a:solidFill>
                  <a:srgbClr val="777777"/>
                </a:solidFill>
                <a:hlinkClick r:id="rId18"/>
              </a:rPr>
              <a:t>Stephen R. </a:t>
            </a:r>
            <a:r>
              <a:rPr lang="en-US" altLang="ko-KR" sz="1400" dirty="0" err="1">
                <a:solidFill>
                  <a:srgbClr val="777777"/>
                </a:solidFill>
                <a:hlinkClick r:id="rId18"/>
              </a:rPr>
              <a:t>Leone</a:t>
            </a:r>
            <a:r>
              <a:rPr lang="en-US" altLang="ko-KR" sz="1400" baseline="30000" dirty="0" err="1">
                <a:solidFill>
                  <a:srgbClr val="00AEEF"/>
                </a:solidFill>
              </a:rPr>
              <a:t>b</a:t>
            </a:r>
            <a:r>
              <a:rPr lang="en-US" altLang="ko-KR" sz="1400" baseline="30000" dirty="0">
                <a:solidFill>
                  <a:srgbClr val="00AEEF"/>
                </a:solidFill>
              </a:rPr>
              <a:t>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4660457" y="510953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333333"/>
                </a:solidFill>
                <a:hlinkClick r:id="rId19"/>
              </a:rPr>
              <a:t>Samuel </a:t>
            </a:r>
            <a:r>
              <a:rPr lang="en-US" altLang="ko-KR" sz="1400" b="1" dirty="0" err="1">
                <a:solidFill>
                  <a:srgbClr val="333333"/>
                </a:solidFill>
                <a:hlinkClick r:id="rId19"/>
              </a:rPr>
              <a:t>Berweger</a:t>
            </a:r>
            <a:r>
              <a:rPr lang="en-US" altLang="ko-KR" sz="1400" b="1" dirty="0">
                <a:solidFill>
                  <a:srgbClr val="336699"/>
                </a:solidFill>
                <a:hlinkClick r:id="rId20"/>
              </a:rPr>
              <a:t>†</a:t>
            </a:r>
            <a:r>
              <a:rPr lang="en-US" altLang="ko-KR" sz="1400" b="1" dirty="0">
                <a:solidFill>
                  <a:srgbClr val="333333"/>
                </a:solidFill>
              </a:rPr>
              <a:t>⊥, </a:t>
            </a:r>
            <a:r>
              <a:rPr lang="en-US" altLang="ko-KR" sz="1400" b="1" dirty="0" err="1">
                <a:solidFill>
                  <a:srgbClr val="333333"/>
                </a:solidFill>
                <a:hlinkClick r:id="rId21"/>
              </a:rPr>
              <a:t>Duc</a:t>
            </a:r>
            <a:r>
              <a:rPr lang="en-US" altLang="ko-KR" sz="1400" b="1" dirty="0">
                <a:solidFill>
                  <a:srgbClr val="333333"/>
                </a:solidFill>
                <a:hlinkClick r:id="rId21"/>
              </a:rPr>
              <a:t> M. Nguyen</a:t>
            </a:r>
            <a:r>
              <a:rPr lang="en-US" altLang="ko-KR" sz="1400" b="1" dirty="0">
                <a:solidFill>
                  <a:srgbClr val="336699"/>
                </a:solidFill>
                <a:hlinkClick r:id="rId20"/>
              </a:rPr>
              <a:t>‡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>
                <a:solidFill>
                  <a:srgbClr val="333333"/>
                </a:solidFill>
                <a:hlinkClick r:id="rId22"/>
              </a:rPr>
              <a:t>Eric A. Muller</a:t>
            </a:r>
            <a:r>
              <a:rPr lang="en-US" altLang="ko-KR" sz="1400" b="1" dirty="0">
                <a:solidFill>
                  <a:srgbClr val="336699"/>
                </a:solidFill>
                <a:hlinkClick r:id="rId20"/>
              </a:rPr>
              <a:t>†</a:t>
            </a:r>
            <a:r>
              <a:rPr lang="en-US" altLang="ko-KR" sz="1400" b="1" dirty="0">
                <a:solidFill>
                  <a:srgbClr val="333333"/>
                </a:solidFill>
              </a:rPr>
              <a:t>⊥, </a:t>
            </a:r>
            <a:r>
              <a:rPr lang="en-US" altLang="ko-KR" sz="1400" b="1" dirty="0">
                <a:solidFill>
                  <a:srgbClr val="333333"/>
                </a:solidFill>
                <a:hlinkClick r:id="rId23"/>
              </a:rPr>
              <a:t>Hans A. Bechtel</a:t>
            </a:r>
            <a:r>
              <a:rPr lang="en-US" altLang="ko-KR" sz="1400" b="1" dirty="0">
                <a:solidFill>
                  <a:srgbClr val="333333"/>
                </a:solidFill>
              </a:rPr>
              <a:t>∥, </a:t>
            </a:r>
            <a:r>
              <a:rPr lang="en-US" altLang="ko-KR" sz="1400" b="1" dirty="0">
                <a:solidFill>
                  <a:srgbClr val="333333"/>
                </a:solidFill>
                <a:hlinkClick r:id="rId24"/>
              </a:rPr>
              <a:t>Thomas T. Perkins</a:t>
            </a:r>
            <a:r>
              <a:rPr lang="en-US" altLang="ko-KR" sz="1400" b="1" dirty="0">
                <a:solidFill>
                  <a:srgbClr val="336699"/>
                </a:solidFill>
                <a:hlinkClick r:id="rId20"/>
              </a:rPr>
              <a:t>§</a:t>
            </a:r>
            <a:r>
              <a:rPr lang="en-US" altLang="ko-KR" sz="1400" b="1" dirty="0">
                <a:solidFill>
                  <a:srgbClr val="333333"/>
                </a:solidFill>
              </a:rPr>
              <a:t>⊥, and </a:t>
            </a:r>
            <a:r>
              <a:rPr lang="en-US" altLang="ko-KR" sz="1400" b="1" dirty="0">
                <a:solidFill>
                  <a:srgbClr val="333333"/>
                </a:solidFill>
                <a:hlinkClick r:id="rId25"/>
              </a:rPr>
              <a:t>Markus B. </a:t>
            </a:r>
            <a:r>
              <a:rPr lang="en-US" altLang="ko-KR" sz="1400" b="1" dirty="0" err="1">
                <a:solidFill>
                  <a:srgbClr val="333333"/>
                </a:solidFill>
                <a:hlinkClick r:id="rId25"/>
              </a:rPr>
              <a:t>Raschke</a:t>
            </a:r>
            <a:r>
              <a:rPr lang="en-US" altLang="ko-KR" sz="1400" b="1" dirty="0">
                <a:solidFill>
                  <a:srgbClr val="336699"/>
                </a:solidFill>
                <a:hlinkClick r:id="rId26"/>
              </a:rPr>
              <a:t>*</a:t>
            </a:r>
            <a:r>
              <a:rPr lang="en-US" altLang="ko-KR" sz="1400" b="1" dirty="0">
                <a:solidFill>
                  <a:srgbClr val="336699"/>
                </a:solidFill>
                <a:hlinkClick r:id="rId20"/>
              </a:rPr>
              <a:t>†</a:t>
            </a:r>
            <a:r>
              <a:rPr lang="en-US" altLang="ko-KR" sz="1400" b="1" dirty="0">
                <a:solidFill>
                  <a:srgbClr val="333333"/>
                </a:solidFill>
              </a:rPr>
              <a:t>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1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0872" y="302004"/>
            <a:ext cx="4349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/>
              <a:t>Hillenbrand, R., &amp; </a:t>
            </a:r>
            <a:r>
              <a:rPr lang="en-US" altLang="ko-KR" sz="1200" dirty="0" err="1"/>
              <a:t>Keilmann</a:t>
            </a:r>
            <a:r>
              <a:rPr lang="en-US" altLang="ko-KR" sz="1200" dirty="0"/>
              <a:t>, F. (2002). Material-specific mapping of metal/semiconductor/dielectric </a:t>
            </a:r>
            <a:r>
              <a:rPr lang="en-US" altLang="ko-KR" sz="1200" dirty="0" err="1"/>
              <a:t>nanosystems</a:t>
            </a:r>
            <a:r>
              <a:rPr lang="en-US" altLang="ko-KR" sz="1200" dirty="0"/>
              <a:t> at 10 nm resolution by backscattering near-field optical microscopy. </a:t>
            </a:r>
            <a:r>
              <a:rPr lang="en-US" altLang="ko-KR" sz="1200" i="1" dirty="0"/>
              <a:t>Applied Physics Letters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80</a:t>
            </a:r>
            <a:r>
              <a:rPr lang="en-US" altLang="ko-KR" sz="1200" dirty="0"/>
              <a:t>(1), 25-27.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60872" y="17962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1200" dirty="0"/>
              <a:t>Huber, A. J., </a:t>
            </a:r>
            <a:r>
              <a:rPr lang="en-US" altLang="ko-KR" sz="1200" dirty="0" err="1"/>
              <a:t>Keilmann</a:t>
            </a:r>
            <a:r>
              <a:rPr lang="en-US" altLang="ko-KR" sz="1200" dirty="0"/>
              <a:t>, F., </a:t>
            </a:r>
            <a:r>
              <a:rPr lang="en-US" altLang="ko-KR" sz="1200" dirty="0" err="1"/>
              <a:t>Wittborn</a:t>
            </a:r>
            <a:r>
              <a:rPr lang="en-US" altLang="ko-KR" sz="1200" dirty="0"/>
              <a:t>, J., </a:t>
            </a:r>
            <a:r>
              <a:rPr lang="en-US" altLang="ko-KR" sz="1200" dirty="0" err="1"/>
              <a:t>Aizpurua</a:t>
            </a:r>
            <a:r>
              <a:rPr lang="en-US" altLang="ko-KR" sz="1200" dirty="0"/>
              <a:t>, J., &amp; Hillenbrand, R. (2008). Terahertz near-field </a:t>
            </a:r>
            <a:r>
              <a:rPr lang="en-US" altLang="ko-KR" sz="1200" dirty="0" err="1"/>
              <a:t>nanoscopy</a:t>
            </a:r>
            <a:r>
              <a:rPr lang="en-US" altLang="ko-KR" sz="1200" dirty="0"/>
              <a:t> of mobile carriers in single semiconductor </a:t>
            </a:r>
            <a:r>
              <a:rPr lang="en-US" altLang="ko-KR" sz="1200" dirty="0" err="1"/>
              <a:t>nanodevices</a:t>
            </a:r>
            <a:r>
              <a:rPr lang="en-US" altLang="ko-KR" sz="1200" dirty="0"/>
              <a:t>. </a:t>
            </a:r>
            <a:r>
              <a:rPr lang="en-US" altLang="ko-KR" sz="1200" i="1" dirty="0"/>
              <a:t>Nano letters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8</a:t>
            </a:r>
            <a:r>
              <a:rPr lang="en-US" altLang="ko-KR" sz="1200" dirty="0"/>
              <a:t>(11), 3766-3770.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60872" y="360093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1200" dirty="0"/>
              <a:t>Jacob, R., </a:t>
            </a:r>
            <a:r>
              <a:rPr lang="en-US" altLang="ko-KR" sz="1200" dirty="0" err="1"/>
              <a:t>Winnerl</a:t>
            </a:r>
            <a:r>
              <a:rPr lang="en-US" altLang="ko-KR" sz="1200" dirty="0"/>
              <a:t>, S., </a:t>
            </a:r>
            <a:r>
              <a:rPr lang="en-US" altLang="ko-KR" sz="1200" dirty="0" err="1"/>
              <a:t>Fehrenbacher</a:t>
            </a:r>
            <a:r>
              <a:rPr lang="en-US" altLang="ko-KR" sz="1200" dirty="0"/>
              <a:t>, M., Bhattacharyya, J., Schneider, H., Wenzel, M. T., ... &amp; Helm, M. (2012). </a:t>
            </a:r>
            <a:r>
              <a:rPr lang="en-US" altLang="ko-KR" sz="1200" dirty="0" err="1"/>
              <a:t>Intersublevel</a:t>
            </a:r>
            <a:r>
              <a:rPr lang="en-US" altLang="ko-KR" sz="1200" dirty="0"/>
              <a:t> spectroscopy on single </a:t>
            </a:r>
            <a:r>
              <a:rPr lang="en-US" altLang="ko-KR" sz="1200" dirty="0" err="1"/>
              <a:t>InAs</a:t>
            </a:r>
            <a:r>
              <a:rPr lang="en-US" altLang="ko-KR" sz="1200" dirty="0"/>
              <a:t>-quantum dots by terahertz near-field microscopy. </a:t>
            </a:r>
            <a:r>
              <a:rPr lang="en-US" altLang="ko-KR" sz="1200" i="1" dirty="0"/>
              <a:t>Nano letters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12</a:t>
            </a:r>
            <a:r>
              <a:rPr lang="en-US" altLang="ko-KR" sz="1200" dirty="0"/>
              <a:t>(8), 4336-4340.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50430" y="5363886"/>
            <a:ext cx="4207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t"/>
            <a:r>
              <a:rPr lang="en-US" altLang="ko-KR" sz="1200" dirty="0"/>
              <a:t>Knoll, B., &amp; </a:t>
            </a:r>
            <a:r>
              <a:rPr lang="en-US" altLang="ko-KR" sz="1200" dirty="0" err="1"/>
              <a:t>Keilmann</a:t>
            </a:r>
            <a:r>
              <a:rPr lang="en-US" altLang="ko-KR" sz="1200" dirty="0"/>
              <a:t>, F. (1999). Near-field probing of vibrational absorption for chemical microscopy. </a:t>
            </a:r>
            <a:r>
              <a:rPr lang="en-US" altLang="ko-KR" sz="1200" i="1" dirty="0"/>
              <a:t>Nature</a:t>
            </a:r>
            <a:r>
              <a:rPr lang="en-US" altLang="ko-KR" sz="1200" dirty="0"/>
              <a:t>, </a:t>
            </a:r>
            <a:r>
              <a:rPr lang="en-US" altLang="ko-KR" sz="1200" i="1" dirty="0"/>
              <a:t>399</a:t>
            </a:r>
            <a:r>
              <a:rPr lang="en-US" altLang="ko-KR" sz="1200" dirty="0"/>
              <a:t>(6732), 134.</a:t>
            </a:r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59120" y="10853"/>
            <a:ext cx="55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9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8749" y="1479050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10 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59120" y="3359091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11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78307" y="5113856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12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7569" y="65074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3366FF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600" b="1" dirty="0">
              <a:solidFill>
                <a:srgbClr val="3366FF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2136" y="465011"/>
            <a:ext cx="2409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1400" dirty="0">
                <a:solidFill>
                  <a:srgbClr val="777777"/>
                </a:solidFill>
                <a:hlinkClick r:id="rId2"/>
              </a:rPr>
              <a:t>R. Hillenbrand</a:t>
            </a:r>
            <a:r>
              <a:rPr lang="de-DE" altLang="ko-KR" sz="1400" i="1" dirty="0">
                <a:solidFill>
                  <a:srgbClr val="777777"/>
                </a:solidFill>
              </a:rPr>
              <a:t> and </a:t>
            </a:r>
            <a:r>
              <a:rPr lang="de-DE" altLang="ko-KR" sz="1400" dirty="0">
                <a:solidFill>
                  <a:srgbClr val="777777"/>
                </a:solidFill>
                <a:hlinkClick r:id="rId3"/>
              </a:rPr>
              <a:t>F. Keilmann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202136" y="1598198"/>
            <a:ext cx="3522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333333"/>
                </a:solidFill>
                <a:hlinkClick r:id="rId4"/>
              </a:rPr>
              <a:t>A. J. Huber</a:t>
            </a:r>
            <a:r>
              <a:rPr lang="en-US" altLang="ko-KR" sz="1400" b="1" baseline="30000" dirty="0">
                <a:solidFill>
                  <a:srgbClr val="336699"/>
                </a:solidFill>
                <a:hlinkClick r:id="rId5"/>
              </a:rPr>
              <a:t>†</a:t>
            </a:r>
            <a:r>
              <a:rPr lang="en-US" altLang="ko-KR" sz="1400" b="1" baseline="30000" dirty="0">
                <a:solidFill>
                  <a:srgbClr val="336699"/>
                </a:solidFill>
                <a:hlinkClick r:id="rId6"/>
              </a:rPr>
              <a:t>‡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>
                <a:solidFill>
                  <a:srgbClr val="333333"/>
                </a:solidFill>
                <a:hlinkClick r:id="rId7"/>
              </a:rPr>
              <a:t>F. </a:t>
            </a:r>
            <a:r>
              <a:rPr lang="en-US" altLang="ko-KR" sz="1400" b="1" dirty="0" err="1">
                <a:solidFill>
                  <a:srgbClr val="333333"/>
                </a:solidFill>
                <a:hlinkClick r:id="rId7"/>
              </a:rPr>
              <a:t>Keilmann</a:t>
            </a:r>
            <a:r>
              <a:rPr lang="en-US" altLang="ko-KR" sz="1400" b="1" baseline="30000" dirty="0">
                <a:solidFill>
                  <a:srgbClr val="336699"/>
                </a:solidFill>
                <a:hlinkClick r:id="rId5"/>
              </a:rPr>
              <a:t>†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>
                <a:solidFill>
                  <a:srgbClr val="333333"/>
                </a:solidFill>
                <a:hlinkClick r:id="rId8"/>
              </a:rPr>
              <a:t>J. </a:t>
            </a:r>
            <a:r>
              <a:rPr lang="en-US" altLang="ko-KR" sz="1400" b="1" dirty="0" err="1">
                <a:solidFill>
                  <a:srgbClr val="333333"/>
                </a:solidFill>
                <a:hlinkClick r:id="rId8"/>
              </a:rPr>
              <a:t>Wittborn</a:t>
            </a:r>
            <a:r>
              <a:rPr lang="en-US" altLang="ko-KR" sz="1400" b="1" baseline="30000" dirty="0">
                <a:solidFill>
                  <a:srgbClr val="336699"/>
                </a:solidFill>
                <a:hlinkClick r:id="rId9"/>
              </a:rPr>
              <a:t>§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>
                <a:solidFill>
                  <a:srgbClr val="333333"/>
                </a:solidFill>
                <a:hlinkClick r:id="rId10"/>
              </a:rPr>
              <a:t>J. </a:t>
            </a:r>
            <a:r>
              <a:rPr lang="en-US" altLang="ko-KR" sz="1400" b="1" dirty="0" err="1">
                <a:solidFill>
                  <a:srgbClr val="333333"/>
                </a:solidFill>
                <a:hlinkClick r:id="rId10"/>
              </a:rPr>
              <a:t>Aizpurua</a:t>
            </a:r>
            <a:r>
              <a:rPr lang="en-US" altLang="ko-KR" sz="1400" b="1" baseline="30000" dirty="0">
                <a:solidFill>
                  <a:srgbClr val="336699"/>
                </a:solidFill>
                <a:hlinkClick r:id="rId11"/>
              </a:rPr>
              <a:t>∥</a:t>
            </a:r>
            <a:r>
              <a:rPr lang="en-US" altLang="ko-KR" sz="1400" b="1" dirty="0">
                <a:solidFill>
                  <a:srgbClr val="333333"/>
                </a:solidFill>
              </a:rPr>
              <a:t> and </a:t>
            </a:r>
            <a:r>
              <a:rPr lang="en-US" altLang="ko-KR" sz="1400" b="1" dirty="0">
                <a:solidFill>
                  <a:srgbClr val="333333"/>
                </a:solidFill>
                <a:hlinkClick r:id="rId12"/>
              </a:rPr>
              <a:t>R. Hillenbrand</a:t>
            </a:r>
            <a:r>
              <a:rPr lang="en-US" altLang="ko-KR" sz="1400" b="1" dirty="0">
                <a:solidFill>
                  <a:srgbClr val="336699"/>
                </a:solidFill>
                <a:hlinkClick r:id="rId13"/>
              </a:rPr>
              <a:t>*</a:t>
            </a:r>
            <a:r>
              <a:rPr lang="en-US" altLang="ko-KR" sz="1400" b="1" baseline="30000" dirty="0">
                <a:solidFill>
                  <a:srgbClr val="336699"/>
                </a:solidFill>
                <a:hlinkClick r:id="rId5"/>
              </a:rPr>
              <a:t>†</a:t>
            </a:r>
            <a:r>
              <a:rPr lang="en-US" altLang="ko-KR" sz="1400" b="1" baseline="30000" dirty="0">
                <a:solidFill>
                  <a:srgbClr val="336699"/>
                </a:solidFill>
                <a:hlinkClick r:id="rId6"/>
              </a:rPr>
              <a:t>‡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202136" y="3215037"/>
            <a:ext cx="36497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333333"/>
                </a:solidFill>
                <a:hlinkClick r:id="rId14"/>
              </a:rPr>
              <a:t>Rainer Jacob</a:t>
            </a:r>
            <a:r>
              <a:rPr lang="en-US" altLang="ko-KR" sz="1400" b="1" dirty="0">
                <a:solidFill>
                  <a:srgbClr val="333333"/>
                </a:solidFill>
              </a:rPr>
              <a:t>†, </a:t>
            </a:r>
            <a:r>
              <a:rPr lang="en-US" altLang="ko-KR" sz="1400" b="1" dirty="0" smtClean="0">
                <a:solidFill>
                  <a:srgbClr val="333333"/>
                </a:solidFill>
                <a:hlinkClick r:id="rId15"/>
              </a:rPr>
              <a:t>Stephan </a:t>
            </a:r>
            <a:r>
              <a:rPr lang="en-US" altLang="ko-KR" sz="1400" b="1" dirty="0" err="1" smtClean="0">
                <a:solidFill>
                  <a:srgbClr val="333333"/>
                </a:solidFill>
                <a:hlinkClick r:id="rId15"/>
              </a:rPr>
              <a:t>Winnerl</a:t>
            </a:r>
            <a:r>
              <a:rPr lang="en-US" altLang="ko-KR" sz="1400" b="1" dirty="0">
                <a:solidFill>
                  <a:srgbClr val="336699"/>
                </a:solidFill>
                <a:hlinkClick r:id="rId16"/>
              </a:rPr>
              <a:t>*</a:t>
            </a:r>
            <a:r>
              <a:rPr lang="en-US" altLang="ko-KR" sz="1400" b="1" dirty="0">
                <a:solidFill>
                  <a:srgbClr val="333333"/>
                </a:solidFill>
              </a:rPr>
              <a:t>†, </a:t>
            </a:r>
            <a:r>
              <a:rPr lang="en-US" altLang="ko-KR" sz="1400" b="1" dirty="0">
                <a:solidFill>
                  <a:srgbClr val="333333"/>
                </a:solidFill>
                <a:hlinkClick r:id="rId17"/>
              </a:rPr>
              <a:t>Markus </a:t>
            </a:r>
            <a:r>
              <a:rPr lang="en-US" altLang="ko-KR" sz="1400" b="1" dirty="0" err="1">
                <a:solidFill>
                  <a:srgbClr val="333333"/>
                </a:solidFill>
                <a:hlinkClick r:id="rId17"/>
              </a:rPr>
              <a:t>Fehrenbacher</a:t>
            </a:r>
            <a:r>
              <a:rPr lang="en-US" altLang="ko-KR" sz="1400" b="1" dirty="0">
                <a:solidFill>
                  <a:srgbClr val="333333"/>
                </a:solidFill>
              </a:rPr>
              <a:t>†, </a:t>
            </a:r>
            <a:r>
              <a:rPr lang="en-US" altLang="ko-KR" sz="1400" b="1" dirty="0" err="1">
                <a:solidFill>
                  <a:srgbClr val="333333"/>
                </a:solidFill>
                <a:hlinkClick r:id="rId18"/>
              </a:rPr>
              <a:t>Jayeeta</a:t>
            </a:r>
            <a:r>
              <a:rPr lang="en-US" altLang="ko-KR" sz="1400" b="1" dirty="0">
                <a:solidFill>
                  <a:srgbClr val="333333"/>
                </a:solidFill>
                <a:hlinkClick r:id="rId18"/>
              </a:rPr>
              <a:t> Bhattacharyya</a:t>
            </a:r>
            <a:r>
              <a:rPr lang="en-US" altLang="ko-KR" sz="1400" b="1" dirty="0">
                <a:solidFill>
                  <a:srgbClr val="333333"/>
                </a:solidFill>
              </a:rPr>
              <a:t>†, </a:t>
            </a:r>
            <a:r>
              <a:rPr lang="en-US" altLang="ko-KR" sz="1400" b="1" dirty="0">
                <a:solidFill>
                  <a:srgbClr val="333333"/>
                </a:solidFill>
                <a:hlinkClick r:id="rId19"/>
              </a:rPr>
              <a:t>Harald Schneider</a:t>
            </a:r>
            <a:r>
              <a:rPr lang="en-US" altLang="ko-KR" sz="1400" b="1" dirty="0">
                <a:solidFill>
                  <a:srgbClr val="333333"/>
                </a:solidFill>
              </a:rPr>
              <a:t>†, </a:t>
            </a:r>
            <a:r>
              <a:rPr lang="en-US" altLang="ko-KR" sz="1400" b="1" dirty="0">
                <a:solidFill>
                  <a:srgbClr val="333333"/>
                </a:solidFill>
                <a:hlinkClick r:id="rId20"/>
              </a:rPr>
              <a:t>Marc Tobias Wenzel</a:t>
            </a:r>
            <a:r>
              <a:rPr lang="en-US" altLang="ko-KR" sz="1400" b="1" dirty="0">
                <a:solidFill>
                  <a:srgbClr val="333333"/>
                </a:solidFill>
              </a:rPr>
              <a:t>‡, </a:t>
            </a:r>
            <a:r>
              <a:rPr lang="en-US" altLang="ko-KR" sz="1400" b="1" dirty="0">
                <a:solidFill>
                  <a:srgbClr val="333333"/>
                </a:solidFill>
                <a:hlinkClick r:id="rId21"/>
              </a:rPr>
              <a:t>Hans-Georg von </a:t>
            </a:r>
            <a:r>
              <a:rPr lang="en-US" altLang="ko-KR" sz="1400" b="1" dirty="0" err="1">
                <a:solidFill>
                  <a:srgbClr val="333333"/>
                </a:solidFill>
                <a:hlinkClick r:id="rId21"/>
              </a:rPr>
              <a:t>Ribbeck</a:t>
            </a:r>
            <a:r>
              <a:rPr lang="en-US" altLang="ko-KR" sz="1400" b="1" dirty="0">
                <a:solidFill>
                  <a:srgbClr val="333333"/>
                </a:solidFill>
              </a:rPr>
              <a:t>‡, </a:t>
            </a:r>
            <a:r>
              <a:rPr lang="en-US" altLang="ko-KR" sz="1400" b="1" dirty="0">
                <a:solidFill>
                  <a:srgbClr val="333333"/>
                </a:solidFill>
                <a:hlinkClick r:id="rId22"/>
              </a:rPr>
              <a:t>Lukas M. </a:t>
            </a:r>
            <a:r>
              <a:rPr lang="en-US" altLang="ko-KR" sz="1400" b="1" dirty="0" err="1">
                <a:solidFill>
                  <a:srgbClr val="333333"/>
                </a:solidFill>
                <a:hlinkClick r:id="rId22"/>
              </a:rPr>
              <a:t>Eng</a:t>
            </a:r>
            <a:r>
              <a:rPr lang="en-US" altLang="ko-KR" sz="1400" b="1" dirty="0">
                <a:solidFill>
                  <a:srgbClr val="333333"/>
                </a:solidFill>
              </a:rPr>
              <a:t>‡, </a:t>
            </a:r>
            <a:r>
              <a:rPr lang="en-US" altLang="ko-KR" sz="1400" b="1" dirty="0">
                <a:solidFill>
                  <a:srgbClr val="333333"/>
                </a:solidFill>
                <a:hlinkClick r:id="rId23"/>
              </a:rPr>
              <a:t>Paola Atkinson</a:t>
            </a:r>
            <a:r>
              <a:rPr lang="en-US" altLang="ko-KR" sz="1400" b="1" dirty="0">
                <a:solidFill>
                  <a:srgbClr val="333333"/>
                </a:solidFill>
              </a:rPr>
              <a:t>§, </a:t>
            </a:r>
            <a:r>
              <a:rPr lang="en-US" altLang="ko-KR" sz="1400" b="1" dirty="0">
                <a:solidFill>
                  <a:srgbClr val="333333"/>
                </a:solidFill>
                <a:hlinkClick r:id="rId24"/>
              </a:rPr>
              <a:t>Oliver G. Schmidt</a:t>
            </a:r>
            <a:r>
              <a:rPr lang="en-US" altLang="ko-KR" sz="1400" b="1" dirty="0">
                <a:solidFill>
                  <a:srgbClr val="333333"/>
                </a:solidFill>
              </a:rPr>
              <a:t>§, and </a:t>
            </a:r>
            <a:r>
              <a:rPr lang="en-US" altLang="ko-KR" sz="1400" b="1" dirty="0">
                <a:solidFill>
                  <a:srgbClr val="333333"/>
                </a:solidFill>
                <a:hlinkClick r:id="rId25"/>
              </a:rPr>
              <a:t>Manfred Helm</a:t>
            </a:r>
            <a:r>
              <a:rPr lang="en-US" altLang="ko-KR" sz="1400" b="1" dirty="0">
                <a:solidFill>
                  <a:srgbClr val="333333"/>
                </a:solidFill>
              </a:rPr>
              <a:t>†‡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202136" y="536388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6699"/>
                </a:solidFill>
                <a:hlinkClick r:id="rId26"/>
              </a:rPr>
              <a:t>B. Knoll</a:t>
            </a:r>
            <a:endParaRPr lang="en-US" altLang="ko-KR" sz="1400" dirty="0">
              <a:solidFill>
                <a:srgbClr val="22222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22222"/>
                </a:solidFill>
              </a:rPr>
              <a:t> &amp; </a:t>
            </a:r>
            <a:r>
              <a:rPr lang="en-US" altLang="ko-KR" sz="1400" dirty="0">
                <a:solidFill>
                  <a:srgbClr val="006699"/>
                </a:solidFill>
                <a:hlinkClick r:id="rId27"/>
              </a:rPr>
              <a:t>F. </a:t>
            </a:r>
            <a:r>
              <a:rPr lang="en-US" altLang="ko-KR" sz="1400" dirty="0" err="1">
                <a:solidFill>
                  <a:srgbClr val="006699"/>
                </a:solidFill>
                <a:hlinkClick r:id="rId27"/>
              </a:rPr>
              <a:t>Keilmann</a:t>
            </a:r>
            <a:endParaRPr lang="en-US" altLang="ko-KR" sz="1400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471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7566" y="352447"/>
            <a:ext cx="46449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</a:rPr>
              <a:t>Moon, K., Park, H., Kim, J., Do, Y., Lee, S., Lee, G., ... &amp; Han, H. (2014). Subsurface </a:t>
            </a:r>
            <a:r>
              <a:rPr lang="en-US" altLang="ko-KR" sz="1400" dirty="0" err="1">
                <a:solidFill>
                  <a:srgbClr val="222222"/>
                </a:solidFill>
              </a:rPr>
              <a:t>nanoimaging</a:t>
            </a:r>
            <a:r>
              <a:rPr lang="en-US" altLang="ko-KR" sz="1400" dirty="0">
                <a:solidFill>
                  <a:srgbClr val="222222"/>
                </a:solidFill>
              </a:rPr>
              <a:t> by broadband terahertz pulse near-field microscopy. </a:t>
            </a:r>
            <a:r>
              <a:rPr lang="en-US" altLang="ko-KR" sz="1400" i="1" dirty="0">
                <a:solidFill>
                  <a:srgbClr val="222222"/>
                </a:solidFill>
              </a:rPr>
              <a:t>Nano letters</a:t>
            </a:r>
            <a:r>
              <a:rPr lang="en-US" altLang="ko-KR" sz="1400" dirty="0">
                <a:solidFill>
                  <a:srgbClr val="222222"/>
                </a:solidFill>
              </a:rPr>
              <a:t>, </a:t>
            </a:r>
            <a:r>
              <a:rPr lang="en-US" altLang="ko-KR" sz="1400" i="1" dirty="0">
                <a:solidFill>
                  <a:srgbClr val="222222"/>
                </a:solidFill>
              </a:rPr>
              <a:t>15</a:t>
            </a:r>
            <a:r>
              <a:rPr lang="en-US" altLang="ko-KR" sz="1400" dirty="0">
                <a:solidFill>
                  <a:srgbClr val="222222"/>
                </a:solidFill>
              </a:rPr>
              <a:t>(1), 549-552.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762500" y="18856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 err="1">
                <a:solidFill>
                  <a:srgbClr val="333333"/>
                </a:solidFill>
                <a:hlinkClick r:id="rId2"/>
              </a:rPr>
              <a:t>Kiwon</a:t>
            </a:r>
            <a:r>
              <a:rPr lang="en-US" altLang="ko-KR" sz="1400" b="1" dirty="0">
                <a:solidFill>
                  <a:srgbClr val="333333"/>
                </a:solidFill>
                <a:hlinkClick r:id="rId2"/>
              </a:rPr>
              <a:t> Moon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 err="1">
                <a:solidFill>
                  <a:srgbClr val="333333"/>
                </a:solidFill>
                <a:hlinkClick r:id="rId3"/>
              </a:rPr>
              <a:t>Hongkyu</a:t>
            </a:r>
            <a:r>
              <a:rPr lang="en-US" altLang="ko-KR" sz="1400" b="1" dirty="0">
                <a:solidFill>
                  <a:srgbClr val="333333"/>
                </a:solidFill>
                <a:hlinkClick r:id="rId3"/>
              </a:rPr>
              <a:t> Park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 err="1">
                <a:solidFill>
                  <a:srgbClr val="333333"/>
                </a:solidFill>
                <a:hlinkClick r:id="rId4"/>
              </a:rPr>
              <a:t>Jeonghoi</a:t>
            </a:r>
            <a:r>
              <a:rPr lang="en-US" altLang="ko-KR" sz="1400" b="1" dirty="0">
                <a:solidFill>
                  <a:srgbClr val="333333"/>
                </a:solidFill>
                <a:hlinkClick r:id="rId4"/>
              </a:rPr>
              <a:t> Kim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 err="1">
                <a:solidFill>
                  <a:srgbClr val="333333"/>
                </a:solidFill>
                <a:hlinkClick r:id="rId5"/>
              </a:rPr>
              <a:t>Youngwoong</a:t>
            </a:r>
            <a:r>
              <a:rPr lang="en-US" altLang="ko-KR" sz="1400" b="1" dirty="0">
                <a:solidFill>
                  <a:srgbClr val="333333"/>
                </a:solidFill>
                <a:hlinkClick r:id="rId5"/>
              </a:rPr>
              <a:t> Do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 err="1">
                <a:solidFill>
                  <a:srgbClr val="333333"/>
                </a:solidFill>
                <a:hlinkClick r:id="rId6"/>
              </a:rPr>
              <a:t>Soonsung</a:t>
            </a:r>
            <a:r>
              <a:rPr lang="en-US" altLang="ko-KR" sz="1400" b="1" dirty="0">
                <a:solidFill>
                  <a:srgbClr val="333333"/>
                </a:solidFill>
                <a:hlinkClick r:id="rId6"/>
              </a:rPr>
              <a:t> Lee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 err="1">
                <a:solidFill>
                  <a:srgbClr val="333333"/>
                </a:solidFill>
                <a:hlinkClick r:id="rId7"/>
              </a:rPr>
              <a:t>Gyuseok</a:t>
            </a:r>
            <a:r>
              <a:rPr lang="en-US" altLang="ko-KR" sz="1400" b="1" dirty="0">
                <a:solidFill>
                  <a:srgbClr val="333333"/>
                </a:solidFill>
                <a:hlinkClick r:id="rId7"/>
              </a:rPr>
              <a:t> Lee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 err="1">
                <a:solidFill>
                  <a:srgbClr val="333333"/>
                </a:solidFill>
                <a:hlinkClick r:id="rId8"/>
              </a:rPr>
              <a:t>Hyeona</a:t>
            </a:r>
            <a:r>
              <a:rPr lang="en-US" altLang="ko-KR" sz="1400" b="1" dirty="0">
                <a:solidFill>
                  <a:srgbClr val="333333"/>
                </a:solidFill>
                <a:hlinkClick r:id="rId8"/>
              </a:rPr>
              <a:t> Kang</a:t>
            </a:r>
            <a:r>
              <a:rPr lang="en-US" altLang="ko-KR" sz="1400" b="1" dirty="0">
                <a:solidFill>
                  <a:srgbClr val="333333"/>
                </a:solidFill>
              </a:rPr>
              <a:t>, and </a:t>
            </a:r>
            <a:r>
              <a:rPr lang="en-US" altLang="ko-KR" sz="1400" b="1" dirty="0" err="1">
                <a:solidFill>
                  <a:srgbClr val="333333"/>
                </a:solidFill>
                <a:hlinkClick r:id="rId9"/>
              </a:rPr>
              <a:t>Haewook</a:t>
            </a:r>
            <a:r>
              <a:rPr lang="en-US" altLang="ko-KR" sz="1400" b="1" dirty="0">
                <a:solidFill>
                  <a:srgbClr val="333333"/>
                </a:solidFill>
                <a:hlinkClick r:id="rId9"/>
              </a:rPr>
              <a:t> Han</a:t>
            </a:r>
            <a:r>
              <a:rPr lang="en-US" altLang="ko-KR" sz="1400" b="1" baseline="30000" dirty="0">
                <a:solidFill>
                  <a:srgbClr val="336699"/>
                </a:solidFill>
                <a:hlinkClick r:id="rId10"/>
              </a:rPr>
              <a:t>*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7565" y="1746880"/>
            <a:ext cx="46449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</a:rPr>
              <a:t>Moon, K., Do, Y., Lim, M., Lee, G., Kang, H., Park, K. S., &amp; Han, H. (2012). Quantitative coherent scattering spectra in </a:t>
            </a:r>
            <a:r>
              <a:rPr lang="en-US" altLang="ko-KR" sz="1400" dirty="0" err="1">
                <a:solidFill>
                  <a:srgbClr val="222222"/>
                </a:solidFill>
              </a:rPr>
              <a:t>apertureless</a:t>
            </a:r>
            <a:r>
              <a:rPr lang="en-US" altLang="ko-KR" sz="1400" dirty="0">
                <a:solidFill>
                  <a:srgbClr val="222222"/>
                </a:solidFill>
              </a:rPr>
              <a:t> terahertz pulse near-field microscopes. </a:t>
            </a:r>
            <a:r>
              <a:rPr lang="en-US" altLang="ko-KR" sz="1400" i="1" dirty="0">
                <a:solidFill>
                  <a:srgbClr val="222222"/>
                </a:solidFill>
              </a:rPr>
              <a:t>Applied Physics Letters</a:t>
            </a:r>
            <a:r>
              <a:rPr lang="en-US" altLang="ko-KR" sz="1400" dirty="0">
                <a:solidFill>
                  <a:srgbClr val="222222"/>
                </a:solidFill>
              </a:rPr>
              <a:t>, </a:t>
            </a:r>
            <a:r>
              <a:rPr lang="en-US" altLang="ko-KR" sz="1400" i="1" dirty="0">
                <a:solidFill>
                  <a:srgbClr val="222222"/>
                </a:solidFill>
              </a:rPr>
              <a:t>101</a:t>
            </a:r>
            <a:r>
              <a:rPr lang="en-US" altLang="ko-KR" sz="1400" dirty="0">
                <a:solidFill>
                  <a:srgbClr val="222222"/>
                </a:solidFill>
              </a:rPr>
              <a:t>(1), 011109.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762500" y="172149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777777"/>
                </a:solidFill>
                <a:hlinkClick r:id="rId11"/>
              </a:rPr>
              <a:t>Kiwon</a:t>
            </a:r>
            <a:r>
              <a:rPr lang="en-US" altLang="ko-KR" sz="1400" dirty="0">
                <a:solidFill>
                  <a:srgbClr val="777777"/>
                </a:solidFill>
                <a:hlinkClick r:id="rId11"/>
              </a:rPr>
              <a:t> Moon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dirty="0" err="1">
                <a:solidFill>
                  <a:srgbClr val="777777"/>
                </a:solidFill>
                <a:hlinkClick r:id="rId12"/>
              </a:rPr>
              <a:t>Youngwoong</a:t>
            </a:r>
            <a:r>
              <a:rPr lang="en-US" altLang="ko-KR" sz="1400" dirty="0">
                <a:solidFill>
                  <a:srgbClr val="777777"/>
                </a:solidFill>
                <a:hlinkClick r:id="rId12"/>
              </a:rPr>
              <a:t> Do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dirty="0" err="1">
                <a:solidFill>
                  <a:srgbClr val="777777"/>
                </a:solidFill>
                <a:hlinkClick r:id="rId13"/>
              </a:rPr>
              <a:t>Meehyun</a:t>
            </a:r>
            <a:r>
              <a:rPr lang="en-US" altLang="ko-KR" sz="1400" dirty="0">
                <a:solidFill>
                  <a:srgbClr val="777777"/>
                </a:solidFill>
                <a:hlinkClick r:id="rId13"/>
              </a:rPr>
              <a:t> Lim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dirty="0" err="1">
                <a:solidFill>
                  <a:srgbClr val="777777"/>
                </a:solidFill>
                <a:hlinkClick r:id="rId14"/>
              </a:rPr>
              <a:t>Gyuseok</a:t>
            </a:r>
            <a:r>
              <a:rPr lang="en-US" altLang="ko-KR" sz="1400" dirty="0">
                <a:solidFill>
                  <a:srgbClr val="777777"/>
                </a:solidFill>
                <a:hlinkClick r:id="rId14"/>
              </a:rPr>
              <a:t> Lee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dirty="0" err="1">
                <a:solidFill>
                  <a:srgbClr val="777777"/>
                </a:solidFill>
                <a:hlinkClick r:id="rId15"/>
              </a:rPr>
              <a:t>Hyeona</a:t>
            </a:r>
            <a:r>
              <a:rPr lang="en-US" altLang="ko-KR" sz="1400" dirty="0">
                <a:solidFill>
                  <a:srgbClr val="777777"/>
                </a:solidFill>
                <a:hlinkClick r:id="rId15"/>
              </a:rPr>
              <a:t> Kang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dirty="0" err="1">
                <a:solidFill>
                  <a:srgbClr val="777777"/>
                </a:solidFill>
                <a:hlinkClick r:id="rId16"/>
              </a:rPr>
              <a:t>Kee</a:t>
            </a:r>
            <a:r>
              <a:rPr lang="en-US" altLang="ko-KR" sz="1400" dirty="0">
                <a:solidFill>
                  <a:srgbClr val="777777"/>
                </a:solidFill>
                <a:hlinkClick r:id="rId16"/>
              </a:rPr>
              <a:t>-Su Park</a:t>
            </a:r>
            <a:r>
              <a:rPr lang="en-US" altLang="ko-KR" sz="1400" i="1" dirty="0">
                <a:solidFill>
                  <a:srgbClr val="777777"/>
                </a:solidFill>
              </a:rPr>
              <a:t>, and </a:t>
            </a:r>
            <a:r>
              <a:rPr lang="en-US" altLang="ko-KR" sz="1400" dirty="0" err="1">
                <a:solidFill>
                  <a:srgbClr val="777777"/>
                </a:solidFill>
                <a:hlinkClick r:id="rId17"/>
              </a:rPr>
              <a:t>Haewook</a:t>
            </a:r>
            <a:r>
              <a:rPr lang="en-US" altLang="ko-KR" sz="1400" dirty="0">
                <a:solidFill>
                  <a:srgbClr val="777777"/>
                </a:solidFill>
                <a:hlinkClick r:id="rId17"/>
              </a:rPr>
              <a:t> Han</a:t>
            </a:r>
            <a:r>
              <a:rPr lang="en-US" altLang="ko-KR" sz="1400" baseline="30000" dirty="0">
                <a:solidFill>
                  <a:srgbClr val="00AEEF"/>
                </a:solidFill>
              </a:rPr>
              <a:t>a)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7564" y="3261110"/>
            <a:ext cx="46449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</a:rPr>
              <a:t>Moon, K., Jung, E., Lim, M., Do, Y., &amp; Han, H. (2011). Quantitative analysis and measurements of near-field interactions in terahertz microscopes. </a:t>
            </a:r>
            <a:r>
              <a:rPr lang="en-US" altLang="ko-KR" sz="1400" i="1" dirty="0">
                <a:solidFill>
                  <a:srgbClr val="222222"/>
                </a:solidFill>
              </a:rPr>
              <a:t>Optics express</a:t>
            </a:r>
            <a:r>
              <a:rPr lang="en-US" altLang="ko-KR" sz="1400" dirty="0">
                <a:solidFill>
                  <a:srgbClr val="222222"/>
                </a:solidFill>
              </a:rPr>
              <a:t>, </a:t>
            </a:r>
            <a:r>
              <a:rPr lang="en-US" altLang="ko-KR" sz="1400" i="1" dirty="0">
                <a:solidFill>
                  <a:srgbClr val="222222"/>
                </a:solidFill>
              </a:rPr>
              <a:t>19</a:t>
            </a:r>
            <a:r>
              <a:rPr lang="en-US" altLang="ko-KR" sz="1400" dirty="0">
                <a:solidFill>
                  <a:srgbClr val="222222"/>
                </a:solidFill>
              </a:rPr>
              <a:t>(12), 11539-11544.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788622" y="337422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222222"/>
                </a:solidFill>
              </a:rPr>
              <a:t>Kiwon</a:t>
            </a:r>
            <a:r>
              <a:rPr lang="en-US" altLang="ko-KR" sz="1400" dirty="0">
                <a:solidFill>
                  <a:srgbClr val="222222"/>
                </a:solidFill>
              </a:rPr>
              <a:t> Moon, </a:t>
            </a:r>
            <a:r>
              <a:rPr lang="en-US" altLang="ko-KR" sz="1400" dirty="0" err="1">
                <a:solidFill>
                  <a:srgbClr val="222222"/>
                </a:solidFill>
              </a:rPr>
              <a:t>Euna</a:t>
            </a:r>
            <a:r>
              <a:rPr lang="en-US" altLang="ko-KR" sz="1400" dirty="0">
                <a:solidFill>
                  <a:srgbClr val="222222"/>
                </a:solidFill>
              </a:rPr>
              <a:t> Jung, </a:t>
            </a:r>
            <a:r>
              <a:rPr lang="en-US" altLang="ko-KR" sz="1400" dirty="0" err="1">
                <a:solidFill>
                  <a:srgbClr val="222222"/>
                </a:solidFill>
              </a:rPr>
              <a:t>Meehyun</a:t>
            </a:r>
            <a:r>
              <a:rPr lang="en-US" altLang="ko-KR" sz="1400" dirty="0">
                <a:solidFill>
                  <a:srgbClr val="222222"/>
                </a:solidFill>
              </a:rPr>
              <a:t> Lim, </a:t>
            </a:r>
            <a:r>
              <a:rPr lang="en-US" altLang="ko-KR" sz="1400" dirty="0" err="1">
                <a:solidFill>
                  <a:srgbClr val="222222"/>
                </a:solidFill>
              </a:rPr>
              <a:t>Youngwoong</a:t>
            </a:r>
            <a:r>
              <a:rPr lang="en-US" altLang="ko-KR" sz="1400" dirty="0">
                <a:solidFill>
                  <a:srgbClr val="222222"/>
                </a:solidFill>
              </a:rPr>
              <a:t> Do, and </a:t>
            </a:r>
            <a:r>
              <a:rPr lang="en-US" altLang="ko-KR" sz="1400" dirty="0" err="1">
                <a:solidFill>
                  <a:srgbClr val="222222"/>
                </a:solidFill>
              </a:rPr>
              <a:t>Haewook</a:t>
            </a:r>
            <a:r>
              <a:rPr lang="en-US" altLang="ko-KR" sz="1400" dirty="0">
                <a:solidFill>
                  <a:srgbClr val="222222"/>
                </a:solidFill>
              </a:rPr>
              <a:t> Han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56222" y="115519"/>
            <a:ext cx="650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13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256222" y="1503885"/>
            <a:ext cx="650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14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256222" y="2956531"/>
            <a:ext cx="650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15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17563" y="4655543"/>
            <a:ext cx="46449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</a:rPr>
              <a:t>Moon, K., Jung, E., Lim, M., Do, Y., &amp; Han, H. (2011). Terahertz near-field microscope: Analysis and measurements of scattering signals. </a:t>
            </a:r>
            <a:r>
              <a:rPr lang="en-US" altLang="ko-KR" sz="1400" i="1" dirty="0">
                <a:solidFill>
                  <a:srgbClr val="222222"/>
                </a:solidFill>
              </a:rPr>
              <a:t>IEEE Transactions on Terahertz Science and Technology</a:t>
            </a:r>
            <a:r>
              <a:rPr lang="en-US" altLang="ko-KR" sz="1400" dirty="0">
                <a:solidFill>
                  <a:srgbClr val="222222"/>
                </a:solidFill>
              </a:rPr>
              <a:t>, </a:t>
            </a:r>
            <a:r>
              <a:rPr lang="en-US" altLang="ko-KR" sz="1400" i="1" dirty="0">
                <a:solidFill>
                  <a:srgbClr val="222222"/>
                </a:solidFill>
              </a:rPr>
              <a:t>1</a:t>
            </a:r>
            <a:r>
              <a:rPr lang="en-US" altLang="ko-KR" sz="1400" dirty="0">
                <a:solidFill>
                  <a:srgbClr val="222222"/>
                </a:solidFill>
              </a:rPr>
              <a:t>(1), 164-168.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788622" y="4749957"/>
            <a:ext cx="3923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Kiwon</a:t>
            </a:r>
            <a:r>
              <a:rPr lang="en-US" altLang="ko-KR" sz="1400" dirty="0"/>
              <a:t> Moon, </a:t>
            </a:r>
            <a:r>
              <a:rPr lang="en-US" altLang="ko-KR" sz="1400" dirty="0" err="1"/>
              <a:t>Euna</a:t>
            </a:r>
            <a:r>
              <a:rPr lang="en-US" altLang="ko-KR" sz="1400" dirty="0"/>
              <a:t> Jung, </a:t>
            </a:r>
            <a:r>
              <a:rPr lang="en-US" altLang="ko-KR" sz="1400" dirty="0" err="1"/>
              <a:t>Meehyun</a:t>
            </a:r>
            <a:r>
              <a:rPr lang="en-US" altLang="ko-KR" sz="1400" dirty="0"/>
              <a:t> Lim, </a:t>
            </a:r>
            <a:r>
              <a:rPr lang="en-US" altLang="ko-KR" sz="1400" dirty="0" err="1"/>
              <a:t>Youngwoong</a:t>
            </a:r>
            <a:r>
              <a:rPr lang="en-US" altLang="ko-KR" sz="1400" dirty="0"/>
              <a:t> Do, and </a:t>
            </a:r>
            <a:r>
              <a:rPr lang="en-US" altLang="ko-KR" sz="1400" dirty="0" err="1"/>
              <a:t>Haewook</a:t>
            </a:r>
            <a:r>
              <a:rPr lang="en-US" altLang="ko-KR" sz="1400" dirty="0"/>
              <a:t> Han,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56222" y="4467563"/>
            <a:ext cx="650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401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7562" y="460778"/>
            <a:ext cx="46449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</a:rPr>
              <a:t>Do, Y., Lee, S., Moon, K., &amp; Han, H. (2016). Optimum Operating Conditions for Terahertz Scattering-Type Near-Field Microscopes. </a:t>
            </a:r>
            <a:r>
              <a:rPr lang="en-US" altLang="ko-KR" sz="1400" i="1" dirty="0">
                <a:solidFill>
                  <a:srgbClr val="222222"/>
                </a:solidFill>
              </a:rPr>
              <a:t>Journal of Infrared, Millimeter, and Terahertz Waves</a:t>
            </a:r>
            <a:r>
              <a:rPr lang="en-US" altLang="ko-KR" sz="1400" dirty="0">
                <a:solidFill>
                  <a:srgbClr val="222222"/>
                </a:solidFill>
              </a:rPr>
              <a:t>, </a:t>
            </a:r>
            <a:r>
              <a:rPr lang="en-US" altLang="ko-KR" sz="1400" i="1" dirty="0">
                <a:solidFill>
                  <a:srgbClr val="222222"/>
                </a:solidFill>
              </a:rPr>
              <a:t>37</a:t>
            </a:r>
            <a:r>
              <a:rPr lang="en-US" altLang="ko-KR" sz="1400" dirty="0">
                <a:solidFill>
                  <a:srgbClr val="222222"/>
                </a:solidFill>
              </a:rPr>
              <a:t>(10), 939-943.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9120" y="153001"/>
            <a:ext cx="650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17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028156" y="499587"/>
            <a:ext cx="3531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333333"/>
                </a:solidFill>
              </a:rPr>
              <a:t>Youngwoong</a:t>
            </a:r>
            <a:r>
              <a:rPr lang="en-US" altLang="ko-KR" sz="1400" dirty="0">
                <a:solidFill>
                  <a:srgbClr val="333333"/>
                </a:solidFill>
              </a:rPr>
              <a:t> </a:t>
            </a:r>
            <a:r>
              <a:rPr lang="en-US" altLang="ko-KR" sz="1400" dirty="0" smtClean="0">
                <a:solidFill>
                  <a:srgbClr val="333333"/>
                </a:solidFill>
              </a:rPr>
              <a:t>Do </a:t>
            </a:r>
            <a:r>
              <a:rPr lang="en-US" altLang="ko-KR" sz="1400" dirty="0" err="1" smtClean="0">
                <a:solidFill>
                  <a:srgbClr val="333333"/>
                </a:solidFill>
              </a:rPr>
              <a:t>Soonsung</a:t>
            </a:r>
            <a:r>
              <a:rPr lang="en-US" altLang="ko-KR" sz="1400" dirty="0">
                <a:solidFill>
                  <a:srgbClr val="333333"/>
                </a:solidFill>
              </a:rPr>
              <a:t> </a:t>
            </a:r>
            <a:r>
              <a:rPr lang="en-US" altLang="ko-KR" sz="1400" dirty="0" smtClean="0">
                <a:solidFill>
                  <a:srgbClr val="333333"/>
                </a:solidFill>
              </a:rPr>
              <a:t>Lee </a:t>
            </a:r>
            <a:r>
              <a:rPr lang="en-US" altLang="ko-KR" sz="1400" dirty="0" err="1" smtClean="0">
                <a:solidFill>
                  <a:srgbClr val="333333"/>
                </a:solidFill>
              </a:rPr>
              <a:t>Kiwon</a:t>
            </a:r>
            <a:r>
              <a:rPr lang="en-US" altLang="ko-KR" sz="1400" dirty="0">
                <a:solidFill>
                  <a:srgbClr val="333333"/>
                </a:solidFill>
              </a:rPr>
              <a:t> </a:t>
            </a:r>
            <a:r>
              <a:rPr lang="en-US" altLang="ko-KR" sz="1400" dirty="0" smtClean="0">
                <a:solidFill>
                  <a:srgbClr val="333333"/>
                </a:solidFill>
              </a:rPr>
              <a:t>Moon </a:t>
            </a:r>
            <a:r>
              <a:rPr lang="en-US" altLang="ko-KR" sz="1400" dirty="0" err="1" smtClean="0">
                <a:solidFill>
                  <a:srgbClr val="333333"/>
                </a:solidFill>
              </a:rPr>
              <a:t>Haewook</a:t>
            </a:r>
            <a:r>
              <a:rPr lang="en-US" altLang="ko-KR" sz="1400" dirty="0">
                <a:solidFill>
                  <a:srgbClr val="333333"/>
                </a:solidFill>
              </a:rPr>
              <a:t> Han</a:t>
            </a:r>
            <a:endParaRPr lang="en-US" altLang="ko-KR" sz="14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9120" y="57780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1200" dirty="0" err="1"/>
              <a:t>Cvitkovic</a:t>
            </a:r>
            <a:r>
              <a:rPr lang="en-US" altLang="ko-KR" sz="1200" dirty="0"/>
              <a:t>, A., </a:t>
            </a:r>
            <a:r>
              <a:rPr lang="en-US" altLang="ko-KR" sz="1200" dirty="0" err="1"/>
              <a:t>Ocelic</a:t>
            </a:r>
            <a:r>
              <a:rPr lang="en-US" altLang="ko-KR" sz="1200" dirty="0"/>
              <a:t>, N., &amp; Hillenbrand, R. (2007). Analytical model for quantitative prediction of material contrasts in scattering-type near-field optical microscopy. </a:t>
            </a:r>
            <a:r>
              <a:rPr lang="en-US" altLang="ko-KR" sz="1200" i="1" dirty="0"/>
              <a:t>Optics express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15</a:t>
            </a:r>
            <a:r>
              <a:rPr lang="en-US" altLang="ko-KR" sz="1200" dirty="0"/>
              <a:t>(14), 8550-8565.</a:t>
            </a:r>
            <a:endParaRPr lang="en-US" altLang="ko-KR" sz="1200" dirty="0" smtClean="0">
              <a:solidFill>
                <a:srgbClr val="22222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9120" y="5500428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20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916857" y="588292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</a:rPr>
              <a:t>A. </a:t>
            </a:r>
            <a:r>
              <a:rPr lang="en-US" altLang="ko-KR" sz="1400" dirty="0" err="1">
                <a:solidFill>
                  <a:srgbClr val="222222"/>
                </a:solidFill>
              </a:rPr>
              <a:t>Cvitkovic</a:t>
            </a:r>
            <a:r>
              <a:rPr lang="en-US" altLang="ko-KR" sz="1400" dirty="0">
                <a:solidFill>
                  <a:srgbClr val="222222"/>
                </a:solidFill>
              </a:rPr>
              <a:t>, N. </a:t>
            </a:r>
            <a:r>
              <a:rPr lang="en-US" altLang="ko-KR" sz="1400" dirty="0" err="1">
                <a:solidFill>
                  <a:srgbClr val="222222"/>
                </a:solidFill>
              </a:rPr>
              <a:t>Ocelic</a:t>
            </a:r>
            <a:r>
              <a:rPr lang="en-US" altLang="ko-KR" sz="1400" dirty="0">
                <a:solidFill>
                  <a:srgbClr val="222222"/>
                </a:solidFill>
              </a:rPr>
              <a:t>, and R. Hillenbrand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59120" y="225888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</a:rPr>
              <a:t>Lindell, I. V. (1992). Electrostatic image theory for the dielectric sphere. </a:t>
            </a:r>
            <a:r>
              <a:rPr lang="en-US" altLang="ko-KR" sz="1400" i="1" dirty="0">
                <a:solidFill>
                  <a:srgbClr val="222222"/>
                </a:solidFill>
              </a:rPr>
              <a:t>Radio Science</a:t>
            </a:r>
            <a:r>
              <a:rPr lang="en-US" altLang="ko-KR" sz="1400" dirty="0">
                <a:solidFill>
                  <a:srgbClr val="222222"/>
                </a:solidFill>
              </a:rPr>
              <a:t>, </a:t>
            </a:r>
            <a:r>
              <a:rPr lang="en-US" altLang="ko-KR" sz="1400" i="1" dirty="0">
                <a:solidFill>
                  <a:srgbClr val="222222"/>
                </a:solidFill>
              </a:rPr>
              <a:t>27</a:t>
            </a:r>
            <a:r>
              <a:rPr lang="en-US" altLang="ko-KR" sz="1400" dirty="0">
                <a:solidFill>
                  <a:srgbClr val="222222"/>
                </a:solidFill>
              </a:rPr>
              <a:t>(1), 1-8.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211783" y="2180688"/>
            <a:ext cx="122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5274"/>
                </a:solidFill>
                <a:hlinkClick r:id="rId2"/>
              </a:rPr>
              <a:t>Ismo</a:t>
            </a:r>
            <a:r>
              <a:rPr lang="en-US" altLang="ko-KR" sz="1400" dirty="0">
                <a:solidFill>
                  <a:srgbClr val="005274"/>
                </a:solidFill>
                <a:hlinkClick r:id="rId2"/>
              </a:rPr>
              <a:t> V. Lindell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837611" y="386348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altLang="ko-KR" sz="1400" dirty="0" smtClean="0">
                <a:solidFill>
                  <a:srgbClr val="006699"/>
                </a:solidFill>
                <a:hlinkClick r:id="rId3"/>
              </a:rPr>
              <a:t>Ismo </a:t>
            </a:r>
            <a:r>
              <a:rPr lang="fi-FI" altLang="ko-KR" sz="1400" dirty="0">
                <a:solidFill>
                  <a:srgbClr val="006699"/>
                </a:solidFill>
                <a:hlinkClick r:id="rId3"/>
              </a:rPr>
              <a:t>V. Lindell </a:t>
            </a:r>
            <a:r>
              <a:rPr lang="fi-FI" altLang="ko-KR" sz="1400" dirty="0">
                <a:solidFill>
                  <a:srgbClr val="333333"/>
                </a:solidFill>
              </a:rPr>
              <a:t>; </a:t>
            </a:r>
            <a:r>
              <a:rPr lang="fi-FI" altLang="ko-KR" sz="1400" dirty="0">
                <a:solidFill>
                  <a:srgbClr val="006699"/>
                </a:solidFill>
                <a:hlinkClick r:id="rId4"/>
              </a:rPr>
              <a:t> Johan C.-E. Sten </a:t>
            </a:r>
            <a:r>
              <a:rPr lang="fi-FI" altLang="ko-KR" sz="1400" dirty="0">
                <a:solidFill>
                  <a:srgbClr val="333333"/>
                </a:solidFill>
              </a:rPr>
              <a:t>; </a:t>
            </a:r>
            <a:r>
              <a:rPr lang="fi-FI" altLang="ko-KR" sz="1400" dirty="0">
                <a:solidFill>
                  <a:srgbClr val="006699"/>
                </a:solidFill>
                <a:hlinkClick r:id="rId5"/>
              </a:rPr>
              <a:t> Keijo I. Nikoskinen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17562" y="354140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</a:rPr>
              <a:t>Lindell, I. V., </a:t>
            </a:r>
            <a:r>
              <a:rPr lang="en-US" altLang="ko-KR" sz="1400" dirty="0" err="1">
                <a:solidFill>
                  <a:srgbClr val="222222"/>
                </a:solidFill>
              </a:rPr>
              <a:t>Sten</a:t>
            </a:r>
            <a:r>
              <a:rPr lang="en-US" altLang="ko-KR" sz="1400" dirty="0">
                <a:solidFill>
                  <a:srgbClr val="222222"/>
                </a:solidFill>
              </a:rPr>
              <a:t>, J. C. E., &amp; </a:t>
            </a:r>
            <a:r>
              <a:rPr lang="en-US" altLang="ko-KR" sz="1400" dirty="0" err="1">
                <a:solidFill>
                  <a:srgbClr val="222222"/>
                </a:solidFill>
              </a:rPr>
              <a:t>Nikoskinen</a:t>
            </a:r>
            <a:r>
              <a:rPr lang="en-US" altLang="ko-KR" sz="1400" dirty="0">
                <a:solidFill>
                  <a:srgbClr val="222222"/>
                </a:solidFill>
              </a:rPr>
              <a:t>, K. I. (1993). Electrostatic image method for the interaction of two dielectric spheres. </a:t>
            </a:r>
            <a:r>
              <a:rPr lang="en-US" altLang="ko-KR" sz="1400" i="1" dirty="0">
                <a:solidFill>
                  <a:srgbClr val="222222"/>
                </a:solidFill>
              </a:rPr>
              <a:t>Radio science</a:t>
            </a:r>
            <a:r>
              <a:rPr lang="en-US" altLang="ko-KR" sz="1400" dirty="0">
                <a:solidFill>
                  <a:srgbClr val="222222"/>
                </a:solidFill>
              </a:rPr>
              <a:t>, </a:t>
            </a:r>
            <a:r>
              <a:rPr lang="en-US" altLang="ko-KR" sz="1400" i="1" dirty="0">
                <a:solidFill>
                  <a:srgbClr val="222222"/>
                </a:solidFill>
              </a:rPr>
              <a:t>28</a:t>
            </a:r>
            <a:r>
              <a:rPr lang="en-US" altLang="ko-KR" sz="1400" dirty="0">
                <a:solidFill>
                  <a:srgbClr val="222222"/>
                </a:solidFill>
              </a:rPr>
              <a:t>(03), 319-329.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59120" y="1889557"/>
            <a:ext cx="650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18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59120" y="3153201"/>
            <a:ext cx="650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313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120" y="657263"/>
            <a:ext cx="4329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/>
              <a:t>Hauer</a:t>
            </a:r>
            <a:r>
              <a:rPr lang="en-US" altLang="ko-KR" sz="1200" dirty="0"/>
              <a:t>, B., </a:t>
            </a:r>
            <a:r>
              <a:rPr lang="en-US" altLang="ko-KR" sz="1200" dirty="0" err="1"/>
              <a:t>Engelhardt</a:t>
            </a:r>
            <a:r>
              <a:rPr lang="en-US" altLang="ko-KR" sz="1200" dirty="0"/>
              <a:t>, A. P., &amp; </a:t>
            </a:r>
            <a:r>
              <a:rPr lang="en-US" altLang="ko-KR" sz="1200" dirty="0" err="1"/>
              <a:t>Taubner</a:t>
            </a:r>
            <a:r>
              <a:rPr lang="en-US" altLang="ko-KR" sz="1200" dirty="0"/>
              <a:t>, T. (2012). Quasi-analytical model for scattering infrared near-field microscopy on layered systems. </a:t>
            </a:r>
            <a:r>
              <a:rPr lang="en-US" altLang="ko-KR" sz="1200" i="1" dirty="0"/>
              <a:t>Optics express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20</a:t>
            </a:r>
            <a:r>
              <a:rPr lang="en-US" altLang="ko-KR" sz="1200" dirty="0"/>
              <a:t>(12), 13173-13188.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59120" y="1886782"/>
            <a:ext cx="43843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/>
              <a:t>Govyadinov</a:t>
            </a:r>
            <a:r>
              <a:rPr lang="en-US" altLang="ko-KR" sz="1200" dirty="0"/>
              <a:t>, A. A., </a:t>
            </a:r>
            <a:r>
              <a:rPr lang="en-US" altLang="ko-KR" sz="1200" dirty="0" err="1"/>
              <a:t>Amenabar</a:t>
            </a:r>
            <a:r>
              <a:rPr lang="en-US" altLang="ko-KR" sz="1200" dirty="0"/>
              <a:t>, I., </a:t>
            </a:r>
            <a:r>
              <a:rPr lang="en-US" altLang="ko-KR" sz="1200" dirty="0" err="1"/>
              <a:t>Huth</a:t>
            </a:r>
            <a:r>
              <a:rPr lang="en-US" altLang="ko-KR" sz="1200" dirty="0"/>
              <a:t>, F., Carney, P. S., &amp; Hillenbrand, R. (2013). Quantitative measurement of local infrared absorption and dielectric function with tip-enhanced near-field microscopy. </a:t>
            </a:r>
            <a:r>
              <a:rPr lang="en-US" altLang="ko-KR" sz="1200" i="1" dirty="0"/>
              <a:t>The journal of physical chemistry letters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4</a:t>
            </a:r>
            <a:r>
              <a:rPr lang="en-US" altLang="ko-KR" sz="1200" dirty="0"/>
              <a:t>(9), 1526-1531.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92457" y="3434838"/>
            <a:ext cx="42845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/>
              <a:t>Govyadinov</a:t>
            </a:r>
            <a:r>
              <a:rPr lang="en-US" altLang="ko-KR" sz="1200" dirty="0"/>
              <a:t>, A. A., </a:t>
            </a:r>
            <a:r>
              <a:rPr lang="en-US" altLang="ko-KR" sz="1200" dirty="0" err="1"/>
              <a:t>Mastel</a:t>
            </a:r>
            <a:r>
              <a:rPr lang="en-US" altLang="ko-KR" sz="1200" dirty="0"/>
              <a:t>, S., </a:t>
            </a:r>
            <a:r>
              <a:rPr lang="en-US" altLang="ko-KR" sz="1200" dirty="0" err="1"/>
              <a:t>Golmar</a:t>
            </a:r>
            <a:r>
              <a:rPr lang="en-US" altLang="ko-KR" sz="1200" dirty="0"/>
              <a:t>, F., </a:t>
            </a:r>
            <a:r>
              <a:rPr lang="en-US" altLang="ko-KR" sz="1200" dirty="0" err="1"/>
              <a:t>Chuvilin</a:t>
            </a:r>
            <a:r>
              <a:rPr lang="en-US" altLang="ko-KR" sz="1200" dirty="0"/>
              <a:t>, A., Carney, P. S., &amp; Hillenbrand, R. (2014). Recovery of permittivity and depth from near-field data as a step toward infrared </a:t>
            </a:r>
            <a:r>
              <a:rPr lang="en-US" altLang="ko-KR" sz="1200" dirty="0" err="1"/>
              <a:t>nanotomography</a:t>
            </a:r>
            <a:r>
              <a:rPr lang="en-US" altLang="ko-KR" sz="1200" dirty="0"/>
              <a:t>. </a:t>
            </a:r>
            <a:r>
              <a:rPr lang="en-US" altLang="ko-KR" sz="1200" i="1" dirty="0" err="1"/>
              <a:t>Acs</a:t>
            </a:r>
            <a:r>
              <a:rPr lang="en-US" altLang="ko-KR" sz="1200" i="1" dirty="0"/>
              <a:t> Nano</a:t>
            </a:r>
            <a:r>
              <a:rPr lang="en-US" altLang="ko-KR" sz="1200" dirty="0"/>
              <a:t>, </a:t>
            </a:r>
            <a:r>
              <a:rPr lang="en-US" altLang="ko-KR" sz="1200" i="1" dirty="0"/>
              <a:t>8</a:t>
            </a:r>
            <a:r>
              <a:rPr lang="en-US" altLang="ko-KR" sz="1200" dirty="0"/>
              <a:t>(7), 6911-6921.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70603" y="379656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21 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59120" y="1579005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22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59120" y="3127061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23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7569" y="65074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3366FF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endParaRPr lang="ko-KR" altLang="en-US" sz="1600" b="1" dirty="0">
              <a:solidFill>
                <a:srgbClr val="3366FF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4457" y="638434"/>
            <a:ext cx="4036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222222"/>
                </a:solidFill>
              </a:rPr>
              <a:t>Benedikt</a:t>
            </a:r>
            <a:r>
              <a:rPr lang="en-US" altLang="ko-KR" sz="1400" dirty="0">
                <a:solidFill>
                  <a:srgbClr val="222222"/>
                </a:solidFill>
              </a:rPr>
              <a:t> </a:t>
            </a:r>
            <a:r>
              <a:rPr lang="en-US" altLang="ko-KR" sz="1400" dirty="0" err="1">
                <a:solidFill>
                  <a:srgbClr val="222222"/>
                </a:solidFill>
              </a:rPr>
              <a:t>Hauer</a:t>
            </a:r>
            <a:r>
              <a:rPr lang="en-US" altLang="ko-KR" sz="1400" dirty="0">
                <a:solidFill>
                  <a:srgbClr val="222222"/>
                </a:solidFill>
              </a:rPr>
              <a:t>, Andreas P. </a:t>
            </a:r>
            <a:r>
              <a:rPr lang="en-US" altLang="ko-KR" sz="1400" dirty="0" err="1">
                <a:solidFill>
                  <a:srgbClr val="222222"/>
                </a:solidFill>
              </a:rPr>
              <a:t>Engelhardt</a:t>
            </a:r>
            <a:r>
              <a:rPr lang="en-US" altLang="ko-KR" sz="1400" dirty="0">
                <a:solidFill>
                  <a:srgbClr val="222222"/>
                </a:solidFill>
              </a:rPr>
              <a:t>, and Thomas </a:t>
            </a:r>
            <a:r>
              <a:rPr lang="en-US" altLang="ko-KR" sz="1400" dirty="0" err="1">
                <a:solidFill>
                  <a:srgbClr val="222222"/>
                </a:solidFill>
              </a:rPr>
              <a:t>Taubner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916857" y="188678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333333"/>
                </a:solidFill>
                <a:hlinkClick r:id="rId2"/>
              </a:rPr>
              <a:t>Alexander A. </a:t>
            </a:r>
            <a:r>
              <a:rPr lang="en-US" altLang="ko-KR" sz="1400" b="1" dirty="0" err="1">
                <a:solidFill>
                  <a:srgbClr val="333333"/>
                </a:solidFill>
                <a:hlinkClick r:id="rId2"/>
              </a:rPr>
              <a:t>Govyadinov</a:t>
            </a:r>
            <a:r>
              <a:rPr lang="en-US" altLang="ko-KR" sz="1400" b="1" dirty="0">
                <a:solidFill>
                  <a:srgbClr val="333333"/>
                </a:solidFill>
              </a:rPr>
              <a:t>†, </a:t>
            </a:r>
            <a:r>
              <a:rPr lang="en-US" altLang="ko-KR" sz="1400" b="1" dirty="0" err="1">
                <a:solidFill>
                  <a:srgbClr val="333333"/>
                </a:solidFill>
                <a:hlinkClick r:id="rId3"/>
              </a:rPr>
              <a:t>Iban</a:t>
            </a:r>
            <a:r>
              <a:rPr lang="en-US" altLang="ko-KR" sz="1400" b="1" dirty="0">
                <a:solidFill>
                  <a:srgbClr val="333333"/>
                </a:solidFill>
                <a:hlinkClick r:id="rId3"/>
              </a:rPr>
              <a:t> </a:t>
            </a:r>
            <a:r>
              <a:rPr lang="en-US" altLang="ko-KR" sz="1400" b="1" dirty="0" err="1">
                <a:solidFill>
                  <a:srgbClr val="333333"/>
                </a:solidFill>
                <a:hlinkClick r:id="rId3"/>
              </a:rPr>
              <a:t>Amenabar</a:t>
            </a:r>
            <a:r>
              <a:rPr lang="en-US" altLang="ko-KR" sz="1400" b="1" dirty="0">
                <a:solidFill>
                  <a:srgbClr val="333333"/>
                </a:solidFill>
              </a:rPr>
              <a:t>†, </a:t>
            </a:r>
            <a:r>
              <a:rPr lang="en-US" altLang="ko-KR" sz="1400" b="1" dirty="0">
                <a:solidFill>
                  <a:srgbClr val="333333"/>
                </a:solidFill>
                <a:hlinkClick r:id="rId4"/>
              </a:rPr>
              <a:t>Florian </a:t>
            </a:r>
            <a:r>
              <a:rPr lang="en-US" altLang="ko-KR" sz="1400" b="1" dirty="0" err="1">
                <a:solidFill>
                  <a:srgbClr val="333333"/>
                </a:solidFill>
                <a:hlinkClick r:id="rId4"/>
              </a:rPr>
              <a:t>Huth</a:t>
            </a:r>
            <a:r>
              <a:rPr lang="en-US" altLang="ko-KR" sz="1400" b="1" dirty="0">
                <a:solidFill>
                  <a:srgbClr val="333333"/>
                </a:solidFill>
              </a:rPr>
              <a:t>†‡, </a:t>
            </a:r>
            <a:r>
              <a:rPr lang="en-US" altLang="ko-KR" sz="1400" b="1" dirty="0">
                <a:solidFill>
                  <a:srgbClr val="333333"/>
                </a:solidFill>
                <a:hlinkClick r:id="rId5"/>
              </a:rPr>
              <a:t>P. Scott Carney</a:t>
            </a:r>
            <a:r>
              <a:rPr lang="en-US" altLang="ko-KR" sz="1400" b="1" dirty="0">
                <a:solidFill>
                  <a:srgbClr val="333333"/>
                </a:solidFill>
              </a:rPr>
              <a:t>¶, and </a:t>
            </a:r>
            <a:r>
              <a:rPr lang="en-US" altLang="ko-KR" sz="1400" b="1" dirty="0">
                <a:solidFill>
                  <a:srgbClr val="333333"/>
                </a:solidFill>
                <a:hlinkClick r:id="rId6"/>
              </a:rPr>
              <a:t>Rainer Hillenbrand</a:t>
            </a:r>
            <a:r>
              <a:rPr lang="en-US" altLang="ko-KR" sz="1400" b="1" dirty="0">
                <a:solidFill>
                  <a:srgbClr val="336699"/>
                </a:solidFill>
                <a:hlinkClick r:id="rId7"/>
              </a:rPr>
              <a:t>*</a:t>
            </a:r>
            <a:r>
              <a:rPr lang="en-US" altLang="ko-KR" sz="1400" b="1" dirty="0">
                <a:solidFill>
                  <a:srgbClr val="333333"/>
                </a:solidFill>
              </a:rPr>
              <a:t>†§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916857" y="335506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333333"/>
                </a:solidFill>
                <a:hlinkClick r:id="rId2"/>
              </a:rPr>
              <a:t>Alexander A. </a:t>
            </a:r>
            <a:r>
              <a:rPr lang="en-US" altLang="ko-KR" sz="1400" b="1" dirty="0" err="1">
                <a:solidFill>
                  <a:srgbClr val="333333"/>
                </a:solidFill>
                <a:hlinkClick r:id="rId2"/>
              </a:rPr>
              <a:t>Govyadinov</a:t>
            </a:r>
            <a:r>
              <a:rPr lang="en-US" altLang="ko-KR" sz="1400" b="1" dirty="0">
                <a:solidFill>
                  <a:srgbClr val="333333"/>
                </a:solidFill>
              </a:rPr>
              <a:t>†</a:t>
            </a:r>
            <a:r>
              <a:rPr lang="en-US" altLang="ko-KR" sz="1400" b="1" dirty="0">
                <a:solidFill>
                  <a:srgbClr val="336699"/>
                </a:solidFill>
                <a:hlinkClick r:id="rId8"/>
              </a:rPr>
              <a:t>*</a:t>
            </a:r>
            <a:r>
              <a:rPr lang="en-US" altLang="ko-KR" sz="1400" b="1" dirty="0">
                <a:solidFill>
                  <a:srgbClr val="333333"/>
                </a:solidFill>
              </a:rPr>
              <a:t>, </a:t>
            </a:r>
            <a:r>
              <a:rPr lang="en-US" altLang="ko-KR" sz="1400" b="1" dirty="0">
                <a:solidFill>
                  <a:srgbClr val="333333"/>
                </a:solidFill>
                <a:hlinkClick r:id="rId9"/>
              </a:rPr>
              <a:t>Stefan </a:t>
            </a:r>
            <a:r>
              <a:rPr lang="en-US" altLang="ko-KR" sz="1400" b="1" dirty="0" err="1">
                <a:solidFill>
                  <a:srgbClr val="333333"/>
                </a:solidFill>
                <a:hlinkClick r:id="rId9"/>
              </a:rPr>
              <a:t>Mastel</a:t>
            </a:r>
            <a:r>
              <a:rPr lang="en-US" altLang="ko-KR" sz="1400" b="1" dirty="0">
                <a:solidFill>
                  <a:srgbClr val="333333"/>
                </a:solidFill>
              </a:rPr>
              <a:t>†, </a:t>
            </a:r>
            <a:r>
              <a:rPr lang="en-US" altLang="ko-KR" sz="1400" b="1" dirty="0">
                <a:solidFill>
                  <a:srgbClr val="333333"/>
                </a:solidFill>
                <a:hlinkClick r:id="rId10"/>
              </a:rPr>
              <a:t>Federico </a:t>
            </a:r>
            <a:r>
              <a:rPr lang="en-US" altLang="ko-KR" sz="1400" b="1" dirty="0" err="1">
                <a:solidFill>
                  <a:srgbClr val="333333"/>
                </a:solidFill>
                <a:hlinkClick r:id="rId10"/>
              </a:rPr>
              <a:t>Golmar</a:t>
            </a:r>
            <a:r>
              <a:rPr lang="en-US" altLang="ko-KR" sz="1400" b="1" dirty="0">
                <a:solidFill>
                  <a:srgbClr val="333333"/>
                </a:solidFill>
              </a:rPr>
              <a:t>†‡, </a:t>
            </a:r>
            <a:r>
              <a:rPr lang="en-US" altLang="ko-KR" sz="1400" b="1" dirty="0">
                <a:solidFill>
                  <a:srgbClr val="333333"/>
                </a:solidFill>
                <a:hlinkClick r:id="rId11"/>
              </a:rPr>
              <a:t>Andrey </a:t>
            </a:r>
            <a:r>
              <a:rPr lang="en-US" altLang="ko-KR" sz="1400" b="1" dirty="0" err="1">
                <a:solidFill>
                  <a:srgbClr val="333333"/>
                </a:solidFill>
                <a:hlinkClick r:id="rId11"/>
              </a:rPr>
              <a:t>Chuvilin</a:t>
            </a:r>
            <a:r>
              <a:rPr lang="en-US" altLang="ko-KR" sz="1400" b="1" dirty="0">
                <a:solidFill>
                  <a:srgbClr val="333333"/>
                </a:solidFill>
              </a:rPr>
              <a:t>†§, </a:t>
            </a:r>
            <a:r>
              <a:rPr lang="en-US" altLang="ko-KR" sz="1400" b="1" dirty="0">
                <a:solidFill>
                  <a:srgbClr val="333333"/>
                </a:solidFill>
                <a:hlinkClick r:id="rId5"/>
              </a:rPr>
              <a:t>P. Scott Carney</a:t>
            </a:r>
            <a:r>
              <a:rPr lang="en-US" altLang="ko-KR" sz="1400" b="1" dirty="0">
                <a:solidFill>
                  <a:srgbClr val="333333"/>
                </a:solidFill>
              </a:rPr>
              <a:t>⊥, and </a:t>
            </a:r>
            <a:r>
              <a:rPr lang="en-US" altLang="ko-KR" sz="1400" b="1" dirty="0">
                <a:solidFill>
                  <a:srgbClr val="333333"/>
                </a:solidFill>
                <a:hlinkClick r:id="rId6"/>
              </a:rPr>
              <a:t>Rainer Hillenbrand</a:t>
            </a:r>
            <a:r>
              <a:rPr lang="en-US" altLang="ko-KR" sz="1400" b="1" dirty="0">
                <a:solidFill>
                  <a:srgbClr val="333333"/>
                </a:solidFill>
              </a:rPr>
              <a:t>§∥</a:t>
            </a:r>
            <a:r>
              <a:rPr lang="en-US" altLang="ko-KR" sz="1400" b="1" dirty="0">
                <a:solidFill>
                  <a:srgbClr val="336699"/>
                </a:solidFill>
                <a:hlinkClick r:id="rId8"/>
              </a:rPr>
              <a:t>*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44621" y="48454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1200" dirty="0"/>
              <a:t>Knoll, B., &amp; </a:t>
            </a:r>
            <a:r>
              <a:rPr lang="en-US" altLang="ko-KR" sz="1200" dirty="0" err="1"/>
              <a:t>Keilmann</a:t>
            </a:r>
            <a:r>
              <a:rPr lang="en-US" altLang="ko-KR" sz="1200" dirty="0"/>
              <a:t>, F. (2000). Enhanced dielectric contrast in scattering-type scanning near-field optical microscopy. </a:t>
            </a:r>
            <a:r>
              <a:rPr lang="en-US" altLang="ko-KR" sz="1200" i="1" dirty="0"/>
              <a:t>Optics communications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182</a:t>
            </a:r>
            <a:r>
              <a:rPr lang="en-US" altLang="ko-KR" sz="1200" dirty="0"/>
              <a:t>(4-6), 321-328.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59120" y="4559394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24 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102122" y="4713282"/>
            <a:ext cx="126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398"/>
                </a:solidFill>
                <a:hlinkClick r:id="rId12"/>
              </a:rPr>
              <a:t>Bernhard Knoll</a:t>
            </a:r>
          </a:p>
          <a:p>
            <a:r>
              <a:rPr lang="en-US" altLang="ko-KR" sz="1400" dirty="0" smtClean="0">
                <a:solidFill>
                  <a:srgbClr val="007398"/>
                </a:solidFill>
                <a:hlinkClick r:id="rId12"/>
              </a:rPr>
              <a:t>Fritz </a:t>
            </a:r>
            <a:r>
              <a:rPr lang="en-US" altLang="ko-KR" sz="1400" dirty="0" err="1" smtClean="0">
                <a:solidFill>
                  <a:srgbClr val="007398"/>
                </a:solidFill>
                <a:hlinkClick r:id="rId12"/>
              </a:rPr>
              <a:t>Keilmann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550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44621" y="641717"/>
            <a:ext cx="41917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/>
              <a:t>Tranca</a:t>
            </a:r>
            <a:r>
              <a:rPr lang="en-US" altLang="ko-KR" sz="1200" dirty="0"/>
              <a:t>, D. E., </a:t>
            </a:r>
            <a:r>
              <a:rPr lang="en-US" altLang="ko-KR" sz="1200" dirty="0" err="1"/>
              <a:t>Stanciu</a:t>
            </a:r>
            <a:r>
              <a:rPr lang="en-US" altLang="ko-KR" sz="1200" dirty="0"/>
              <a:t>, S. G., </a:t>
            </a:r>
            <a:r>
              <a:rPr lang="en-US" altLang="ko-KR" sz="1200" dirty="0" err="1"/>
              <a:t>Hristu</a:t>
            </a:r>
            <a:r>
              <a:rPr lang="en-US" altLang="ko-KR" sz="1200" dirty="0"/>
              <a:t>, R., </a:t>
            </a:r>
            <a:r>
              <a:rPr lang="en-US" altLang="ko-KR" sz="1200" dirty="0" err="1"/>
              <a:t>Stoichita</a:t>
            </a:r>
            <a:r>
              <a:rPr lang="en-US" altLang="ko-KR" sz="1200" dirty="0"/>
              <a:t>, C., </a:t>
            </a:r>
            <a:r>
              <a:rPr lang="en-US" altLang="ko-KR" sz="1200" dirty="0" err="1"/>
              <a:t>Tofail</a:t>
            </a:r>
            <a:r>
              <a:rPr lang="en-US" altLang="ko-KR" sz="1200" dirty="0"/>
              <a:t>, S. A. M., &amp; </a:t>
            </a:r>
            <a:r>
              <a:rPr lang="en-US" altLang="ko-KR" sz="1200" dirty="0" err="1"/>
              <a:t>Stanciu</a:t>
            </a:r>
            <a:r>
              <a:rPr lang="en-US" altLang="ko-KR" sz="1200" dirty="0"/>
              <a:t>, G. A. (2015). High-resolution quantitative determination of dielectric function by using scattering scanning near-field optical microscopy. </a:t>
            </a:r>
            <a:r>
              <a:rPr lang="en-US" altLang="ko-KR" sz="1200" i="1" dirty="0"/>
              <a:t>Scientific reports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5</a:t>
            </a:r>
            <a:r>
              <a:rPr lang="en-US" altLang="ko-KR" sz="1200" dirty="0"/>
              <a:t>, 11876.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40713" y="389348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25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27569" y="65074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3366FF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endParaRPr lang="ko-KR" altLang="en-US" sz="1600" b="1" dirty="0">
              <a:solidFill>
                <a:srgbClr val="3366FF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16621" y="54323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6699"/>
                </a:solidFill>
                <a:hlinkClick r:id="rId2"/>
              </a:rPr>
              <a:t>D. E. </a:t>
            </a:r>
            <a:r>
              <a:rPr lang="en-US" altLang="ko-KR" sz="1400" dirty="0" err="1" smtClean="0">
                <a:solidFill>
                  <a:srgbClr val="006699"/>
                </a:solidFill>
                <a:hlinkClick r:id="rId2"/>
              </a:rPr>
              <a:t>Tranca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>
                <a:solidFill>
                  <a:srgbClr val="006699"/>
                </a:solidFill>
                <a:hlinkClick r:id="rId3"/>
              </a:rPr>
              <a:t>S. G. </a:t>
            </a:r>
            <a:r>
              <a:rPr lang="en-US" altLang="ko-KR" sz="1400" dirty="0" err="1" smtClean="0">
                <a:solidFill>
                  <a:srgbClr val="006699"/>
                </a:solidFill>
                <a:hlinkClick r:id="rId3"/>
              </a:rPr>
              <a:t>Stanciu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>
                <a:solidFill>
                  <a:srgbClr val="006699"/>
                </a:solidFill>
                <a:hlinkClick r:id="rId4"/>
              </a:rPr>
              <a:t>R. </a:t>
            </a:r>
            <a:r>
              <a:rPr lang="en-US" altLang="ko-KR" sz="1400" dirty="0" err="1" smtClean="0">
                <a:solidFill>
                  <a:srgbClr val="006699"/>
                </a:solidFill>
                <a:hlinkClick r:id="rId4"/>
              </a:rPr>
              <a:t>Hristu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>
                <a:solidFill>
                  <a:srgbClr val="006699"/>
                </a:solidFill>
                <a:hlinkClick r:id="rId5"/>
              </a:rPr>
              <a:t>C. </a:t>
            </a:r>
            <a:r>
              <a:rPr lang="en-US" altLang="ko-KR" sz="1400" dirty="0" err="1" smtClean="0">
                <a:solidFill>
                  <a:srgbClr val="006699"/>
                </a:solidFill>
                <a:hlinkClick r:id="rId5"/>
              </a:rPr>
              <a:t>Stoichita</a:t>
            </a:r>
            <a:r>
              <a:rPr lang="en-US" altLang="ko-KR" sz="1400" dirty="0" smtClean="0">
                <a:solidFill>
                  <a:srgbClr val="222222"/>
                </a:solidFill>
              </a:rPr>
              <a:t>,</a:t>
            </a:r>
            <a:r>
              <a:rPr lang="en-US" altLang="ko-KR" sz="1400" dirty="0">
                <a:solidFill>
                  <a:srgbClr val="222222"/>
                </a:solidFill>
              </a:rPr>
              <a:t> </a:t>
            </a:r>
            <a:r>
              <a:rPr lang="en-US" altLang="ko-KR" sz="1400" dirty="0">
                <a:solidFill>
                  <a:srgbClr val="006699"/>
                </a:solidFill>
                <a:hlinkClick r:id="rId6"/>
              </a:rPr>
              <a:t>S. A. M. </a:t>
            </a:r>
            <a:r>
              <a:rPr lang="en-US" altLang="ko-KR" sz="1400" dirty="0" err="1" smtClean="0">
                <a:solidFill>
                  <a:srgbClr val="006699"/>
                </a:solidFill>
                <a:hlinkClick r:id="rId6"/>
              </a:rPr>
              <a:t>Tofail</a:t>
            </a:r>
            <a:r>
              <a:rPr lang="en-US" altLang="ko-KR" sz="1400" dirty="0">
                <a:solidFill>
                  <a:srgbClr val="222222"/>
                </a:solidFill>
              </a:rPr>
              <a:t> &amp; </a:t>
            </a:r>
            <a:r>
              <a:rPr lang="en-US" altLang="ko-KR" sz="1400" dirty="0">
                <a:solidFill>
                  <a:srgbClr val="006699"/>
                </a:solidFill>
                <a:hlinkClick r:id="rId7"/>
              </a:rPr>
              <a:t>G. A. </a:t>
            </a:r>
            <a:r>
              <a:rPr lang="en-US" altLang="ko-KR" sz="1400" dirty="0" err="1">
                <a:solidFill>
                  <a:srgbClr val="006699"/>
                </a:solidFill>
                <a:hlinkClick r:id="rId7"/>
              </a:rPr>
              <a:t>Stanciu</a:t>
            </a:r>
            <a:endParaRPr lang="en-US" altLang="ko-KR" sz="14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713" y="2103535"/>
            <a:ext cx="40290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/>
              <a:t>Santos, S., </a:t>
            </a:r>
            <a:r>
              <a:rPr lang="en-US" altLang="ko-KR" sz="1200" dirty="0" err="1"/>
              <a:t>Guang</a:t>
            </a:r>
            <a:r>
              <a:rPr lang="en-US" altLang="ko-KR" sz="1200" dirty="0"/>
              <a:t>, L., </a:t>
            </a:r>
            <a:r>
              <a:rPr lang="en-US" altLang="ko-KR" sz="1200" dirty="0" err="1"/>
              <a:t>Souier</a:t>
            </a:r>
            <a:r>
              <a:rPr lang="en-US" altLang="ko-KR" sz="1200" dirty="0"/>
              <a:t>, T., </a:t>
            </a:r>
            <a:r>
              <a:rPr lang="en-US" altLang="ko-KR" sz="1200" dirty="0" err="1"/>
              <a:t>Gadelrab</a:t>
            </a:r>
            <a:r>
              <a:rPr lang="en-US" altLang="ko-KR" sz="1200" dirty="0"/>
              <a:t>, K., Chiesa, M., &amp; Thomson, N. H. (2012). A method to provide rapid in situ determination of tip radius in dynamic atomic force microscopy. </a:t>
            </a:r>
            <a:r>
              <a:rPr lang="en-US" altLang="ko-KR" sz="1200" i="1" dirty="0"/>
              <a:t>Review of Scientific Instruments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83</a:t>
            </a:r>
            <a:r>
              <a:rPr lang="en-US" altLang="ko-KR" sz="1200" dirty="0"/>
              <a:t>(4), 043707.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159120" y="3704475"/>
            <a:ext cx="409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/>
              <a:t>Bloo</a:t>
            </a:r>
            <a:r>
              <a:rPr lang="en-US" altLang="ko-KR" sz="1200" dirty="0"/>
              <a:t>, M. L., </a:t>
            </a:r>
            <a:r>
              <a:rPr lang="en-US" altLang="ko-KR" sz="1200" dirty="0" err="1"/>
              <a:t>Haitjema</a:t>
            </a:r>
            <a:r>
              <a:rPr lang="en-US" altLang="ko-KR" sz="1200" dirty="0"/>
              <a:t>, H., &amp; </a:t>
            </a:r>
            <a:r>
              <a:rPr lang="en-US" altLang="ko-KR" sz="1200" dirty="0" err="1"/>
              <a:t>Pril</a:t>
            </a:r>
            <a:r>
              <a:rPr lang="en-US" altLang="ko-KR" sz="1200" dirty="0"/>
              <a:t>, W. O. (1999). Deformation and wear of pyramidal, silicon-nitride AFM tips scanning </a:t>
            </a:r>
            <a:r>
              <a:rPr lang="en-US" altLang="ko-KR" sz="1200" dirty="0" err="1"/>
              <a:t>micrometre</a:t>
            </a:r>
            <a:r>
              <a:rPr lang="en-US" altLang="ko-KR" sz="1200" dirty="0"/>
              <a:t>-size features in contact mode. </a:t>
            </a:r>
            <a:r>
              <a:rPr lang="en-US" altLang="ko-KR" sz="1200" i="1" dirty="0"/>
              <a:t>Measurement</a:t>
            </a:r>
            <a:r>
              <a:rPr lang="en-US" altLang="ko-KR" sz="1200" dirty="0"/>
              <a:t>, </a:t>
            </a:r>
            <a:r>
              <a:rPr lang="en-US" altLang="ko-KR" sz="1200" i="1" dirty="0"/>
              <a:t>25</a:t>
            </a:r>
            <a:r>
              <a:rPr lang="en-US" altLang="ko-KR" sz="1200" dirty="0"/>
              <a:t>(3), 203-211.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40713" y="1810523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26 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59120" y="3411464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27 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4916621" y="20269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77777"/>
                </a:solidFill>
                <a:hlinkClick r:id="rId8"/>
              </a:rPr>
              <a:t>Sergio Santos</a:t>
            </a:r>
            <a:r>
              <a:rPr lang="en-US" altLang="ko-KR" sz="1400" baseline="30000" dirty="0">
                <a:solidFill>
                  <a:srgbClr val="00AEEF"/>
                </a:solidFill>
              </a:rPr>
              <a:t>1,2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dirty="0">
                <a:solidFill>
                  <a:srgbClr val="777777"/>
                </a:solidFill>
                <a:hlinkClick r:id="rId9"/>
              </a:rPr>
              <a:t>Li Guang</a:t>
            </a:r>
            <a:r>
              <a:rPr lang="en-US" altLang="ko-KR" sz="1400" baseline="30000" dirty="0">
                <a:solidFill>
                  <a:srgbClr val="00AEEF"/>
                </a:solidFill>
              </a:rPr>
              <a:t>2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dirty="0">
                <a:solidFill>
                  <a:srgbClr val="777777"/>
                </a:solidFill>
                <a:hlinkClick r:id="rId10"/>
              </a:rPr>
              <a:t>Tewfik Souier</a:t>
            </a:r>
            <a:r>
              <a:rPr lang="en-US" altLang="ko-KR" sz="1400" baseline="30000" dirty="0">
                <a:solidFill>
                  <a:srgbClr val="00AEEF"/>
                </a:solidFill>
              </a:rPr>
              <a:t>2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dirty="0">
                <a:solidFill>
                  <a:srgbClr val="777777"/>
                </a:solidFill>
                <a:hlinkClick r:id="rId11"/>
              </a:rPr>
              <a:t>Karim Gadelrab</a:t>
            </a:r>
            <a:r>
              <a:rPr lang="en-US" altLang="ko-KR" sz="1400" baseline="30000" dirty="0">
                <a:solidFill>
                  <a:srgbClr val="00AEEF"/>
                </a:solidFill>
              </a:rPr>
              <a:t>2</a:t>
            </a:r>
            <a:r>
              <a:rPr lang="en-US" altLang="ko-KR" sz="1400" i="1" dirty="0">
                <a:solidFill>
                  <a:srgbClr val="777777"/>
                </a:solidFill>
              </a:rPr>
              <a:t>, </a:t>
            </a:r>
            <a:r>
              <a:rPr lang="en-US" altLang="ko-KR" sz="1400" dirty="0">
                <a:solidFill>
                  <a:srgbClr val="777777"/>
                </a:solidFill>
                <a:hlinkClick r:id="rId12"/>
              </a:rPr>
              <a:t>Matteo Chiesa</a:t>
            </a:r>
            <a:r>
              <a:rPr lang="en-US" altLang="ko-KR" sz="1400" baseline="30000" dirty="0">
                <a:solidFill>
                  <a:srgbClr val="00AEEF"/>
                </a:solidFill>
              </a:rPr>
              <a:t>2</a:t>
            </a:r>
            <a:r>
              <a:rPr lang="en-US" altLang="ko-KR" sz="1400" i="1" dirty="0">
                <a:solidFill>
                  <a:srgbClr val="777777"/>
                </a:solidFill>
              </a:rPr>
              <a:t>, and </a:t>
            </a:r>
            <a:r>
              <a:rPr lang="en-US" altLang="ko-KR" sz="1400" dirty="0">
                <a:solidFill>
                  <a:srgbClr val="777777"/>
                </a:solidFill>
                <a:hlinkClick r:id="rId13"/>
              </a:rPr>
              <a:t>Neil H. Thomson</a:t>
            </a:r>
            <a:r>
              <a:rPr lang="en-US" altLang="ko-KR" sz="1400" baseline="30000" dirty="0">
                <a:solidFill>
                  <a:srgbClr val="00AEEF"/>
                </a:solidFill>
              </a:rPr>
              <a:t>1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4916621" y="3565352"/>
            <a:ext cx="100540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rgbClr val="007398"/>
                </a:solidFill>
                <a:hlinkClick r:id="rId14"/>
              </a:rPr>
              <a:t>M.L.Bloo</a:t>
            </a:r>
            <a:endParaRPr lang="en-US" altLang="ko-KR" sz="1400" dirty="0" smtClean="0">
              <a:solidFill>
                <a:srgbClr val="007398"/>
              </a:solidFill>
              <a:hlinkClick r:id="rId14"/>
            </a:endParaRPr>
          </a:p>
          <a:p>
            <a:r>
              <a:rPr lang="en-US" altLang="ko-KR" sz="1400" dirty="0" err="1" smtClean="0">
                <a:solidFill>
                  <a:srgbClr val="007398"/>
                </a:solidFill>
                <a:hlinkClick r:id="rId14"/>
              </a:rPr>
              <a:t>H.Haitjema</a:t>
            </a:r>
            <a:endParaRPr lang="en-US" altLang="ko-KR" sz="1400" dirty="0" smtClean="0">
              <a:solidFill>
                <a:srgbClr val="007398"/>
              </a:solidFill>
              <a:hlinkClick r:id="rId14"/>
            </a:endParaRPr>
          </a:p>
          <a:p>
            <a:r>
              <a:rPr lang="en-US" altLang="ko-KR" sz="1400" dirty="0" err="1" smtClean="0">
                <a:solidFill>
                  <a:srgbClr val="007398"/>
                </a:solidFill>
                <a:hlinkClick r:id="rId14"/>
              </a:rPr>
              <a:t>W.O.Pril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33475" y="4859874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28 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33475" y="5166293"/>
            <a:ext cx="3496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222222"/>
                </a:solidFill>
              </a:rPr>
              <a:t>NT-MDT Spectrum Instruments</a:t>
            </a:r>
          </a:p>
          <a:p>
            <a:r>
              <a:rPr lang="en-US" altLang="ko-KR" sz="1200" dirty="0" smtClean="0">
                <a:solidFill>
                  <a:srgbClr val="222222"/>
                </a:solidFill>
              </a:rPr>
              <a:t>Calibration substrate</a:t>
            </a:r>
          </a:p>
          <a:p>
            <a:r>
              <a:rPr lang="ko-KR" altLang="en-US" sz="1200" dirty="0" smtClean="0">
                <a:solidFill>
                  <a:srgbClr val="222222"/>
                </a:solidFill>
              </a:rPr>
              <a:t>http</a:t>
            </a:r>
            <a:r>
              <a:rPr lang="ko-KR" altLang="en-US" sz="1200" dirty="0">
                <a:solidFill>
                  <a:srgbClr val="222222"/>
                </a:solidFill>
              </a:rPr>
              <a:t>://www.ntmdt-tips.com/products/view/tgz3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248375" y="5350958"/>
            <a:ext cx="3496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222222"/>
                </a:solidFill>
              </a:rPr>
              <a:t>Web-site</a:t>
            </a:r>
            <a:endParaRPr lang="ko-KR" altLang="en-US" sz="1200" b="1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8637" y="1787899"/>
            <a:ext cx="37376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/>
              <a:t>Raschke</a:t>
            </a:r>
            <a:r>
              <a:rPr lang="en-US" altLang="ko-KR" sz="1200" dirty="0"/>
              <a:t>, M. B., &amp; </a:t>
            </a:r>
            <a:r>
              <a:rPr lang="en-US" altLang="ko-KR" sz="1200" dirty="0" err="1"/>
              <a:t>Lienau</a:t>
            </a:r>
            <a:r>
              <a:rPr lang="en-US" altLang="ko-KR" sz="1200" dirty="0"/>
              <a:t>, C. (2003). </a:t>
            </a:r>
            <a:r>
              <a:rPr lang="en-US" altLang="ko-KR" sz="1200" dirty="0" err="1"/>
              <a:t>Apertureless</a:t>
            </a:r>
            <a:r>
              <a:rPr lang="en-US" altLang="ko-KR" sz="1200" dirty="0"/>
              <a:t> near-field optical microscopy: Tip–sample coupling in elastic light scattering. </a:t>
            </a:r>
            <a:r>
              <a:rPr lang="en-US" altLang="ko-KR" sz="1200" i="1" dirty="0"/>
              <a:t>Applied Physics Letters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83</a:t>
            </a:r>
            <a:r>
              <a:rPr lang="en-US" altLang="ko-KR" sz="1200" dirty="0"/>
              <a:t>(24), 5089-5091.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42899" y="3528476"/>
            <a:ext cx="4124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/>
              <a:t>Lin, K. T., Komiyama, S., &amp; </a:t>
            </a:r>
            <a:r>
              <a:rPr lang="en-US" altLang="ko-KR" sz="1200" dirty="0" err="1"/>
              <a:t>Kajihara</a:t>
            </a:r>
            <a:r>
              <a:rPr lang="en-US" altLang="ko-KR" sz="1200" dirty="0"/>
              <a:t>, Y. (2016). Tip size dependence of passive near-field microscopy. </a:t>
            </a:r>
            <a:r>
              <a:rPr lang="en-US" altLang="ko-KR" sz="1200" i="1" dirty="0"/>
              <a:t>Optics letters</a:t>
            </a:r>
            <a:r>
              <a:rPr lang="en-US" altLang="ko-KR" sz="1200" dirty="0"/>
              <a:t>, </a:t>
            </a:r>
            <a:r>
              <a:rPr lang="en-US" altLang="ko-KR" sz="1200" i="1" dirty="0"/>
              <a:t>41</a:t>
            </a:r>
            <a:r>
              <a:rPr lang="en-US" altLang="ko-KR" sz="1200" dirty="0"/>
              <a:t>(3), 484-487.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33475" y="1480122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29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33475" y="3242963"/>
            <a:ext cx="69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Ref </a:t>
            </a:r>
            <a:r>
              <a:rPr lang="en-US" altLang="ko-KR" sz="1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30 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7569" y="65074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3366FF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9</a:t>
            </a:r>
            <a:endParaRPr lang="ko-KR" altLang="en-US" sz="1600" b="1" dirty="0">
              <a:solidFill>
                <a:srgbClr val="3366FF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2387" y="17878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77777"/>
                </a:solidFill>
                <a:hlinkClick r:id="rId2"/>
              </a:rPr>
              <a:t>Markus B. </a:t>
            </a:r>
            <a:r>
              <a:rPr lang="en-US" altLang="ko-KR" sz="1400" dirty="0" err="1">
                <a:solidFill>
                  <a:srgbClr val="777777"/>
                </a:solidFill>
                <a:hlinkClick r:id="rId2"/>
              </a:rPr>
              <a:t>Raschke</a:t>
            </a:r>
            <a:r>
              <a:rPr lang="en-US" altLang="ko-KR" sz="1400" i="1" dirty="0">
                <a:solidFill>
                  <a:srgbClr val="777777"/>
                </a:solidFill>
              </a:rPr>
              <a:t> and </a:t>
            </a:r>
            <a:r>
              <a:rPr lang="en-US" altLang="ko-KR" sz="1400" dirty="0">
                <a:solidFill>
                  <a:srgbClr val="777777"/>
                </a:solidFill>
                <a:hlinkClick r:id="rId3"/>
              </a:rPr>
              <a:t>Christoph </a:t>
            </a:r>
            <a:r>
              <a:rPr lang="en-US" altLang="ko-KR" sz="1400" dirty="0" err="1">
                <a:solidFill>
                  <a:srgbClr val="777777"/>
                </a:solidFill>
                <a:hlinkClick r:id="rId3"/>
              </a:rPr>
              <a:t>Lienau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662387" y="362768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222222"/>
                </a:solidFill>
              </a:rPr>
              <a:t>Kuan</a:t>
            </a:r>
            <a:r>
              <a:rPr lang="en-US" altLang="ko-KR" sz="1400" dirty="0">
                <a:solidFill>
                  <a:srgbClr val="222222"/>
                </a:solidFill>
              </a:rPr>
              <a:t>-Ting Lin, Susumu Komiyama, and Yusuke </a:t>
            </a:r>
            <a:r>
              <a:rPr lang="en-US" altLang="ko-KR" sz="1400" dirty="0" err="1">
                <a:solidFill>
                  <a:srgbClr val="222222"/>
                </a:solidFill>
              </a:rPr>
              <a:t>Kajihara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252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83173</TotalTime>
  <Words>1335</Words>
  <Application>Microsoft Office PowerPoint</Application>
  <PresentationFormat>화면 슬라이드 쇼(4:3)</PresentationFormat>
  <Paragraphs>113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임진하</dc:creator>
  <cp:lastModifiedBy>임진하</cp:lastModifiedBy>
  <cp:revision>123</cp:revision>
  <cp:lastPrinted>2018-04-24T08:49:13Z</cp:lastPrinted>
  <dcterms:created xsi:type="dcterms:W3CDTF">2018-03-17T09:47:03Z</dcterms:created>
  <dcterms:modified xsi:type="dcterms:W3CDTF">2018-07-12T14:59:11Z</dcterms:modified>
</cp:coreProperties>
</file>