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320" r:id="rId3"/>
    <p:sldId id="319" r:id="rId4"/>
    <p:sldId id="321" r:id="rId5"/>
    <p:sldId id="322" r:id="rId6"/>
    <p:sldId id="315" r:id="rId7"/>
    <p:sldId id="317" r:id="rId8"/>
    <p:sldId id="318" r:id="rId9"/>
    <p:sldId id="311" r:id="rId10"/>
    <p:sldId id="308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4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20190422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Advances-4-Nanophotonic particle simulation and inverse design using artificial neural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networks 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 Jing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Yi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Yang,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Fidel Cano-Renteria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Brendan G.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Soljačić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0" y="1809884"/>
            <a:ext cx="4014047" cy="1920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25" y="1686495"/>
            <a:ext cx="4339705" cy="2167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914" y="3634871"/>
            <a:ext cx="2689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 smtClean="0"/>
              <a:t>Input: Shell</a:t>
            </a:r>
            <a:r>
              <a:rPr lang="ko-KR" altLang="en-US" sz="1000" dirty="0" smtClean="0"/>
              <a:t>의 개수가 정해졌을 때 각각의 두께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4943" y="3958036"/>
            <a:ext cx="871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Alternating shells of 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and silica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50,000 training data, 250 neurons per layer, 4 layers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99% </a:t>
            </a:r>
            <a:r>
              <a:rPr lang="en-US" altLang="ko-KR" dirty="0" smtClean="0"/>
              <a:t>accuracy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rgbClr val="3333FF"/>
                </a:solidFill>
              </a:rPr>
              <a:t>=&gt; </a:t>
            </a:r>
            <a:r>
              <a:rPr lang="en-US" altLang="ko-KR" b="1" dirty="0">
                <a:solidFill>
                  <a:srgbClr val="3333FF"/>
                </a:solidFill>
              </a:rPr>
              <a:t>L</a:t>
            </a:r>
            <a:r>
              <a:rPr lang="en-US" altLang="ko-KR" b="1" dirty="0" smtClean="0">
                <a:solidFill>
                  <a:srgbClr val="3333FF"/>
                </a:solidFill>
              </a:rPr>
              <a:t>ayer</a:t>
            </a:r>
            <a:r>
              <a:rPr lang="ko-KR" altLang="en-US" b="1" dirty="0" smtClean="0">
                <a:solidFill>
                  <a:srgbClr val="3333FF"/>
                </a:solidFill>
              </a:rPr>
              <a:t>의 개수를 정해주고 각각의 </a:t>
            </a:r>
            <a:r>
              <a:rPr lang="en-US" altLang="ko-KR" b="1" dirty="0" smtClean="0">
                <a:solidFill>
                  <a:srgbClr val="3333FF"/>
                </a:solidFill>
              </a:rPr>
              <a:t>thickness</a:t>
            </a:r>
            <a:r>
              <a:rPr lang="ko-KR" altLang="en-US" b="1" dirty="0" smtClean="0">
                <a:solidFill>
                  <a:srgbClr val="3333FF"/>
                </a:solidFill>
              </a:rPr>
              <a:t>에 따른 </a:t>
            </a:r>
            <a:r>
              <a:rPr lang="en-US" altLang="ko-KR" b="1" dirty="0" smtClean="0">
                <a:solidFill>
                  <a:srgbClr val="3333FF"/>
                </a:solidFill>
              </a:rPr>
              <a:t>spectrum</a:t>
            </a:r>
            <a:r>
              <a:rPr lang="ko-KR" altLang="en-US" b="1" dirty="0" smtClean="0">
                <a:solidFill>
                  <a:srgbClr val="3333FF"/>
                </a:solidFill>
              </a:rPr>
              <a:t>이 </a:t>
            </a:r>
            <a:r>
              <a:rPr lang="ko-KR" altLang="en-US" b="1" dirty="0" smtClean="0">
                <a:solidFill>
                  <a:srgbClr val="3333FF"/>
                </a:solidFill>
              </a:rPr>
              <a:t>출력되도록 </a:t>
            </a:r>
            <a:r>
              <a:rPr lang="ko-KR" altLang="en-US" b="1" dirty="0" smtClean="0">
                <a:solidFill>
                  <a:srgbClr val="3333FF"/>
                </a:solidFill>
              </a:rPr>
              <a:t>학습</a:t>
            </a:r>
            <a:endParaRPr lang="en-US" altLang="ko-KR" b="1" dirty="0" smtClean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26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2019-Science Reports-9-Deep Neural Network Inverse Design of Integrated Photonic Power Splitters</a:t>
            </a:r>
          </a:p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 &amp; Kieran Parsons)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2" y="1241382"/>
            <a:ext cx="3970020" cy="2989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3" y="1335803"/>
            <a:ext cx="4033837" cy="2800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943" y="4301207"/>
            <a:ext cx="863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20x20 hole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10,000 training data, 100 neurons per layer, 8 layers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99% </a:t>
            </a:r>
            <a:r>
              <a:rPr lang="en-US" altLang="ko-KR" dirty="0" smtClean="0"/>
              <a:t>accuracy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3333FF"/>
                </a:solidFill>
              </a:rPr>
              <a:t>=&gt; </a:t>
            </a:r>
            <a:r>
              <a:rPr lang="en-US" altLang="ko-KR" b="1" dirty="0" smtClean="0">
                <a:solidFill>
                  <a:srgbClr val="3333FF"/>
                </a:solidFill>
              </a:rPr>
              <a:t>Silicon</a:t>
            </a:r>
            <a:r>
              <a:rPr lang="ko-KR" altLang="en-US" b="1" dirty="0" smtClean="0">
                <a:solidFill>
                  <a:srgbClr val="3333FF"/>
                </a:solidFill>
              </a:rPr>
              <a:t>을 </a:t>
            </a:r>
            <a:r>
              <a:rPr lang="en-US" altLang="ko-KR" b="1" dirty="0" smtClean="0">
                <a:solidFill>
                  <a:srgbClr val="3333FF"/>
                </a:solidFill>
              </a:rPr>
              <a:t>pixel</a:t>
            </a:r>
            <a:r>
              <a:rPr lang="ko-KR" altLang="en-US" b="1" dirty="0" smtClean="0">
                <a:solidFill>
                  <a:srgbClr val="3333FF"/>
                </a:solidFill>
              </a:rPr>
              <a:t>로 </a:t>
            </a:r>
            <a:r>
              <a:rPr lang="ko-KR" altLang="en-US" b="1" dirty="0" smtClean="0">
                <a:solidFill>
                  <a:srgbClr val="3333FF"/>
                </a:solidFill>
              </a:rPr>
              <a:t>나누고</a:t>
            </a:r>
            <a:r>
              <a:rPr lang="en-US" altLang="ko-KR" b="1" dirty="0" smtClean="0">
                <a:solidFill>
                  <a:srgbClr val="3333FF"/>
                </a:solidFill>
              </a:rPr>
              <a:t>,</a:t>
            </a:r>
            <a:r>
              <a:rPr lang="ko-KR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state</a:t>
            </a:r>
            <a:r>
              <a:rPr lang="ko-KR" altLang="en-US" b="1" dirty="0" smtClean="0">
                <a:solidFill>
                  <a:srgbClr val="3333FF"/>
                </a:solidFill>
              </a:rPr>
              <a:t>에 따라 </a:t>
            </a:r>
            <a:r>
              <a:rPr lang="en-US" altLang="ko-KR" b="1" dirty="0" smtClean="0">
                <a:solidFill>
                  <a:srgbClr val="3333FF"/>
                </a:solidFill>
              </a:rPr>
              <a:t>spectrum</a:t>
            </a:r>
            <a:r>
              <a:rPr lang="ko-KR" altLang="en-US" b="1" dirty="0" smtClean="0">
                <a:solidFill>
                  <a:srgbClr val="3333FF"/>
                </a:solidFill>
              </a:rPr>
              <a:t>이 </a:t>
            </a:r>
            <a:r>
              <a:rPr lang="ko-KR" altLang="en-US" b="1" dirty="0" smtClean="0">
                <a:solidFill>
                  <a:srgbClr val="3333FF"/>
                </a:solidFill>
              </a:rPr>
              <a:t>출력되도록 학습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26578"/>
            <a:ext cx="41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Convolutional Neural Network (</a:t>
            </a:r>
            <a:r>
              <a:rPr lang="en-US" altLang="ko-KR" sz="2000" b="1" dirty="0">
                <a:solidFill>
                  <a:srgbClr val="3333FF"/>
                </a:solidFill>
              </a:rPr>
              <a:t>C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17" y="3614658"/>
            <a:ext cx="2880000" cy="2275359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53773" y="3614658"/>
            <a:ext cx="2880000" cy="2160000"/>
            <a:chOff x="628650" y="3323618"/>
            <a:chExt cx="2880000" cy="216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3323618"/>
              <a:ext cx="2880000" cy="216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57350" y="3994949"/>
              <a:ext cx="916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Calculation</a:t>
              </a:r>
              <a:endParaRPr lang="ko-KR" alt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57350" y="5038470"/>
              <a:ext cx="916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Simulation</a:t>
              </a:r>
              <a:endParaRPr lang="ko-KR" altLang="en-US" sz="12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29864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7831" y="5806686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Number of Train Data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4978" y="5829827"/>
            <a:ext cx="55357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200,000 training data, 800 neurons per layer, 3 layers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73" y="501834"/>
            <a:ext cx="2880000" cy="215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320" y="629281"/>
            <a:ext cx="3876705" cy="19006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3306020"/>
            <a:ext cx="41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Convolutional Neural Network (</a:t>
            </a:r>
            <a:r>
              <a:rPr lang="en-US" altLang="ko-KR" sz="2000" b="1" dirty="0">
                <a:solidFill>
                  <a:srgbClr val="3333FF"/>
                </a:solidFill>
              </a:rPr>
              <a:t>C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40" y="2675930"/>
            <a:ext cx="5535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en-US" altLang="ko-KR" dirty="0" smtClean="0"/>
              <a:t>00,000 training data, 800 neurons per layer, 4 layers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4873" y="1045728"/>
            <a:ext cx="91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Calculation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34873" y="2089249"/>
            <a:ext cx="91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Simulation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97831" y="2489987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Epoch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1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1797579"/>
            <a:ext cx="6545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Model Optimization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Hyper-parameter: number of neurons, layers and learning rate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Technique: dropout, batch normalization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Goal: loss &lt; 0.01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Inverse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7" y="604029"/>
            <a:ext cx="4171429" cy="22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2583"/>
            <a:ext cx="3167689" cy="174098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90109" y="1429789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78" y="6040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3713" y="472138"/>
            <a:ext cx="17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0639" r="14113" b="5161"/>
          <a:stretch/>
        </p:blipFill>
        <p:spPr>
          <a:xfrm>
            <a:off x="2473576" y="3250276"/>
            <a:ext cx="4488873" cy="2186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10204" y="2834800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“Deep” Neural Network</a:t>
            </a:r>
            <a:endParaRPr lang="ko-KR" altLang="en-US" dirty="0"/>
          </a:p>
        </p:txBody>
      </p:sp>
      <p:sp>
        <p:nvSpPr>
          <p:cNvPr id="15" name="왼쪽 중괄호 14"/>
          <p:cNvSpPr/>
          <p:nvPr/>
        </p:nvSpPr>
        <p:spPr>
          <a:xfrm rot="16200000">
            <a:off x="4456164" y="3726640"/>
            <a:ext cx="332510" cy="3749040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06664" y="5987019"/>
            <a:ext cx="20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Many(Deep) Layers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515621" y="4278294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8" y="530777"/>
            <a:ext cx="859728" cy="7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0639" r="18906" b="5161"/>
          <a:stretch/>
        </p:blipFill>
        <p:spPr>
          <a:xfrm>
            <a:off x="2245475" y="1413163"/>
            <a:ext cx="4205202" cy="218624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1965573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6131" y="2183120"/>
            <a:ext cx="17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Input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rom train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6483875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47178" y="2044619"/>
            <a:ext cx="136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“Calculated”</a:t>
            </a:r>
          </a:p>
          <a:p>
            <a:pPr algn="ctr"/>
            <a:r>
              <a:rPr lang="en-US" altLang="ko-KR" dirty="0" smtClean="0"/>
              <a:t>Output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" y="735259"/>
            <a:ext cx="39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 Set(Input Data + Output Data)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25554" y="4477484"/>
            <a:ext cx="62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MSE(</a:t>
            </a:r>
            <a:r>
              <a:rPr lang="en-US" altLang="ko-KR" dirty="0">
                <a:solidFill>
                  <a:srgbClr val="3333FF"/>
                </a:solidFill>
              </a:rPr>
              <a:t>“</a:t>
            </a:r>
            <a:r>
              <a:rPr lang="en-US" altLang="ko-KR" dirty="0" smtClean="0">
                <a:solidFill>
                  <a:srgbClr val="3333FF"/>
                </a:solidFill>
              </a:rPr>
              <a:t>Calculated” </a:t>
            </a:r>
            <a:r>
              <a:rPr lang="en-US" altLang="ko-KR" dirty="0" smtClean="0"/>
              <a:t>Output Data,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Output </a:t>
            </a:r>
            <a:r>
              <a:rPr lang="en-US" altLang="ko-KR" dirty="0" smtClean="0"/>
              <a:t>from </a:t>
            </a:r>
            <a:r>
              <a:rPr lang="en-US" altLang="ko-KR" dirty="0"/>
              <a:t>train </a:t>
            </a:r>
            <a:r>
              <a:rPr lang="en-US" altLang="ko-KR" dirty="0" smtClean="0"/>
              <a:t>data)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4053270" y="3931331"/>
            <a:ext cx="60566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8571" y="3893308"/>
            <a:ext cx="31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 weight &amp; bias of layers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75" y="4833967"/>
            <a:ext cx="2141745" cy="14444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3856" y="5210632"/>
            <a:ext cx="593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무조건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개수를 늘릴 수 없는 이유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/>
              <a:t>Error backpropagation</a:t>
            </a:r>
            <a:r>
              <a:rPr lang="ko-KR" altLang="en-US" sz="1600" dirty="0" smtClean="0"/>
              <a:t>이 어려워져 학습 속도 저하 및 에러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6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41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Convolutional Neural Network (</a:t>
            </a:r>
            <a:r>
              <a:rPr lang="en-US" altLang="ko-KR" sz="2000" b="1" dirty="0">
                <a:solidFill>
                  <a:srgbClr val="3333FF"/>
                </a:solidFill>
              </a:rPr>
              <a:t>C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390" y="3353484"/>
            <a:ext cx="472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/>
              <a:t>Input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바로 사용할 경우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많은 학습 데이터 필요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이에 따라 증가하는 학습 시간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특정 범위의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98" y="609276"/>
            <a:ext cx="2306056" cy="2744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51" y="579601"/>
            <a:ext cx="2306142" cy="28203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037513" y="1014153"/>
            <a:ext cx="114715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245331" y="2518757"/>
            <a:ext cx="121261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3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64668</TotalTime>
  <Words>413</Words>
  <Application>Microsoft Office PowerPoint</Application>
  <PresentationFormat>화면 슬라이드 쇼(4:3)</PresentationFormat>
  <Paragraphs>98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1527</cp:revision>
  <dcterms:created xsi:type="dcterms:W3CDTF">2018-02-18T11:37:55Z</dcterms:created>
  <dcterms:modified xsi:type="dcterms:W3CDTF">2019-04-22T10:55:37Z</dcterms:modified>
</cp:coreProperties>
</file>