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7" r:id="rId3"/>
    <p:sldId id="273" r:id="rId4"/>
    <p:sldId id="276" r:id="rId5"/>
    <p:sldId id="280" r:id="rId6"/>
    <p:sldId id="279" r:id="rId7"/>
    <p:sldId id="282" r:id="rId8"/>
    <p:sldId id="281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75" r:id="rId2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5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2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01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8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53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89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62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5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9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8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4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840143" y="1978401"/>
            <a:ext cx="3462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Ch.7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Imaging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Imaging Thin Layers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reality, multiple reflections occur.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60" y="2364009"/>
            <a:ext cx="3257943" cy="2129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36096"/>
            <a:ext cx="4025667" cy="2785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9935" y="2579631"/>
            <a:ext cx="9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Air-Material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7942" y="1643730"/>
            <a:ext cx="14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Material-Substrate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 flipH="1">
            <a:off x="5609492" y="2856630"/>
            <a:ext cx="65585" cy="4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</p:cNvCxnSpPr>
          <p:nvPr/>
        </p:nvCxnSpPr>
        <p:spPr>
          <a:xfrm flipH="1">
            <a:off x="6119447" y="1920729"/>
            <a:ext cx="30772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Spatial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Resloution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Tests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Spatial Resolution Tests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4288059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Increasing the HF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reduction in the spatial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Increasing the LF </a:t>
            </a:r>
            <a:r>
              <a:rPr lang="en-US" altLang="ko-KR" sz="2000" dirty="0" smtClean="0">
                <a:sym typeface="Wingdings" panose="05000000000000000000" pitchFamily="2" charset="2"/>
              </a:rPr>
              <a:t> improve contrast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99219"/>
            <a:ext cx="3122596" cy="2918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068" y="1062676"/>
            <a:ext cx="3945181" cy="28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Spatial Resolution Tests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5486045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Below 0.5 THz, the lines are not resolved and cannot be seen.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image at 2.5 THz, reduced SNR.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9" y="943666"/>
            <a:ext cx="4155401" cy="4360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75" y="1731694"/>
            <a:ext cx="3899023" cy="29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Near-Field Imaging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Near-Field Imaging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3027" y="3814593"/>
            <a:ext cx="8177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First applications restricted by necessity for the </a:t>
            </a:r>
            <a:r>
              <a:rPr lang="en-US" altLang="ko-KR" sz="2000" dirty="0" smtClean="0">
                <a:solidFill>
                  <a:srgbClr val="3333FF"/>
                </a:solidFill>
              </a:rPr>
              <a:t>interactions to occur near the surface of the electro-optic crystal</a:t>
            </a:r>
            <a:r>
              <a:rPr lang="en-US" altLang="ko-KR" sz="2000" dirty="0" smtClean="0"/>
              <a:t>, thus limiting sample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Recently developed, using </a:t>
            </a:r>
            <a:r>
              <a:rPr lang="en-US" altLang="ko-KR" sz="2000" dirty="0" smtClean="0">
                <a:solidFill>
                  <a:srgbClr val="3333FF"/>
                </a:solidFill>
              </a:rPr>
              <a:t>aperture-less scattering scanning near-field optical microscopy</a:t>
            </a:r>
            <a:r>
              <a:rPr lang="en-US" altLang="ko-KR" sz="2000" dirty="0" smtClean="0"/>
              <a:t>, known as s-SNOM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93741"/>
            <a:ext cx="3353145" cy="2402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437" y="996777"/>
            <a:ext cx="3596913" cy="23997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8165" y="5961832"/>
            <a:ext cx="8607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der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Valk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C. J., and P. C.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Planken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“Electro-Optic Detection of Subwavelength Terahertz Spot Sizes in the Near Field of a Metal Tip,”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Physics Letters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81, No. 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2002.</a:t>
            </a:r>
          </a:p>
          <a:p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Hillenbrand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T.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Taubner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Keilmann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“Phonon-Enhanced Light-Matter Interaction at the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418, No. 6894,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5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Chemical Imaging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Chemical Imaging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Non-destructive drugs test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9" y="2214084"/>
            <a:ext cx="4038600" cy="2847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73" y="1709259"/>
            <a:ext cx="3562350" cy="3857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65" y="5961832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Kawase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“Non-Destructive Terahertz Imaging of Illicit Drugs Using Spectral Fingerprints,”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Express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20,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Focal Plane Array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Microbolometer Cameras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7. Focal Plane Array Microbolometer Cameras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Raster scan has limits the speed of image acquisition.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8165" y="5961832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Lee, A. W. M., and Q. Hu, “Real-Time Continuous Wave Terahertz Imaging by Use of a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Microbolometer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FPA,” Optics Letters, Vol. 30, No. 19,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4" y="1454915"/>
            <a:ext cx="8465513" cy="4154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98124" y="1454915"/>
            <a:ext cx="224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Transmission mode</a:t>
            </a:r>
            <a:endParaRPr lang="en-US" altLang="ko-KR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98124" y="3468354"/>
            <a:ext cx="224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Reflection mode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627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289953"/>
            <a:ext cx="5593111" cy="378565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Image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Resoultion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a Terahertz Imaging System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Data Analysis in the Far Field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Imaging Thin Layers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Spatial Resolution Tests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Near-Field Imaging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Chemical Imaging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Focal Plane Array Microbolometer Cameras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2010, pp. 2490-2496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Hillenbrand, R., T.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Taubner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Keilmann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“Phonon-Enhanced Light-Matter Interaction at the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Nanometre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418, No. 6894, 2002, pp. 159-162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Kawase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“Non-Destructive Terahertz Imaging of Illicit Drugs Using Spectral Fingerprints,”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Express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20, 2003, pp. 2549-2554.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Lee, A. W. M., and Q. Hu, “Real-Time Continuous Wave Terahertz Imaging by Use of a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Microbolometer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FPA,” Optics Letters, Vol. 30, No. 19, 2005, p. 2563.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Molloy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F., et al., “Dispersion Properties of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2014, pp. 1995-2000.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der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N. C. J., and P. C.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Planken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“Electro-Optic Detection of Subwavelength Terahertz Spot Sizes in the Near Field of a Metal Tip,”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Physics Letters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81, No. 9, 2002, pp. 1558-1560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Image Resolution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 Terahertz Imaging System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Image Resolution of a Terahertz Imaging System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Both </a:t>
            </a:r>
            <a:r>
              <a:rPr lang="en-US" altLang="ko-KR" sz="2000" dirty="0" smtClean="0">
                <a:solidFill>
                  <a:srgbClr val="3333FF"/>
                </a:solidFill>
              </a:rPr>
              <a:t>spatial</a:t>
            </a:r>
            <a:r>
              <a:rPr lang="en-US" altLang="ko-KR" sz="2000" dirty="0" smtClean="0"/>
              <a:t> and </a:t>
            </a:r>
            <a:r>
              <a:rPr lang="en-US" altLang="ko-KR" sz="2000" dirty="0" smtClean="0">
                <a:solidFill>
                  <a:srgbClr val="3333FF"/>
                </a:solidFill>
              </a:rPr>
              <a:t>depth</a:t>
            </a:r>
            <a:r>
              <a:rPr lang="en-US" altLang="ko-KR" sz="2000" dirty="0" smtClean="0"/>
              <a:t> resolution depends on the frequency and the optical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969" y="1844140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Spatial Resolution (Airy spot)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0227" y="2456525"/>
                <a:ext cx="1483547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Airy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=2.44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27" y="2456525"/>
                <a:ext cx="1483547" cy="526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0969" y="4761433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Depth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Reslotion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510956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The shorter the pulse, the higher, in theory, is the resolution.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The majority of materials tend to suffer stronger absorption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89" y="3150207"/>
            <a:ext cx="4648540" cy="13346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25915" y="2456525"/>
            <a:ext cx="187859" cy="594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13774" y="2179526"/>
            <a:ext cx="83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-number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Data Analysis in the Far Field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Data Analysis in the Far Field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time-domain signal is recorded individually for </a:t>
            </a:r>
            <a:r>
              <a:rPr lang="en-US" altLang="ko-KR" sz="2000" dirty="0" smtClean="0">
                <a:solidFill>
                  <a:srgbClr val="3333FF"/>
                </a:solidFill>
              </a:rPr>
              <a:t>each point</a:t>
            </a:r>
            <a:r>
              <a:rPr lang="en-US" altLang="ko-KR" sz="2000" dirty="0" smtClean="0"/>
              <a:t> and the image is formed by </a:t>
            </a:r>
            <a:r>
              <a:rPr lang="en-US" altLang="ko-KR" sz="2000" dirty="0" smtClean="0">
                <a:solidFill>
                  <a:srgbClr val="3333FF"/>
                </a:solidFill>
              </a:rPr>
              <a:t>raster-scanning</a:t>
            </a:r>
            <a:r>
              <a:rPr lang="en-US" altLang="ko-KR" sz="2000" dirty="0" smtClean="0"/>
              <a:t> the object.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48" y="2747410"/>
            <a:ext cx="3447345" cy="2615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969" y="3290517"/>
            <a:ext cx="2532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A-scan</a:t>
            </a:r>
            <a:r>
              <a:rPr lang="en-US" altLang="ko-KR" sz="2000" dirty="0" smtClean="0"/>
              <a:t>: point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B-scan</a:t>
            </a:r>
            <a:r>
              <a:rPr lang="en-US" altLang="ko-KR" sz="2000" dirty="0" smtClean="0"/>
              <a:t>: line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C-scan</a:t>
            </a:r>
            <a:r>
              <a:rPr lang="en-US" altLang="ko-KR" sz="2000" dirty="0" smtClean="0"/>
              <a:t>: area scan</a:t>
            </a:r>
          </a:p>
        </p:txBody>
      </p:sp>
    </p:spTree>
    <p:extLst>
      <p:ext uri="{BB962C8B-B14F-4D97-AF65-F5344CB8AC3E}">
        <p14:creationId xmlns:p14="http://schemas.microsoft.com/office/powerpoint/2010/main" val="1783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Data Analysis in the Far Field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0969" y="1913522"/>
                <a:ext cx="77943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Baseline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“black” signal in the absence of a terahertz pulse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Reference pulse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“white” signal taken in free-space, reflected from a mirror, or transmitted through a bare substrate, as appropriate.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Sample pulse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signal from the material studied.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913522"/>
                <a:ext cx="7794381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04" t="-2765" r="-782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45560" y="970277"/>
                <a:ext cx="381239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60" y="970277"/>
                <a:ext cx="3812390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41076" y="3533413"/>
                <a:ext cx="2827312" cy="561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HF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LF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76" y="3533413"/>
                <a:ext cx="2827312" cy="5613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59172" y="4449564"/>
                <a:ext cx="479112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FFT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72" y="4449564"/>
                <a:ext cx="4791120" cy="665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Imaging Thin Layers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Imaging Thin Layers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First, the model takes into account only a single reflected pulse.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170408"/>
            <a:ext cx="3627560" cy="25171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41" y="2170408"/>
            <a:ext cx="3368959" cy="2517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9743" y="2936170"/>
            <a:ext cx="9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Air-Material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1957" y="1733192"/>
            <a:ext cx="14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Material-Substrate</a:t>
            </a:r>
          </a:p>
        </p:txBody>
      </p:sp>
      <p:cxnSp>
        <p:nvCxnSpPr>
          <p:cNvPr id="7" name="직선 화살표 연결선 6"/>
          <p:cNvCxnSpPr>
            <a:stCxn id="9" idx="2"/>
          </p:cNvCxnSpPr>
          <p:nvPr/>
        </p:nvCxnSpPr>
        <p:spPr>
          <a:xfrm flipH="1">
            <a:off x="5829300" y="3213169"/>
            <a:ext cx="65585" cy="4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7473462" y="2010191"/>
            <a:ext cx="30772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42080</TotalTime>
  <Words>886</Words>
  <Application>Microsoft Office PowerPoint</Application>
  <PresentationFormat>화면 슬라이드 쇼(4:3)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647</cp:revision>
  <dcterms:created xsi:type="dcterms:W3CDTF">2018-02-18T11:37:55Z</dcterms:created>
  <dcterms:modified xsi:type="dcterms:W3CDTF">2018-04-16T08:27:47Z</dcterms:modified>
</cp:coreProperties>
</file>