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8" r:id="rId2"/>
    <p:sldId id="257" r:id="rId3"/>
    <p:sldId id="273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75" r:id="rId20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02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57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800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131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034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344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034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125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726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63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3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3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19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016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275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561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035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319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11049" y="1978401"/>
            <a:ext cx="872040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Ch.5</a:t>
            </a:r>
            <a: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  <a:t/>
            </a:r>
            <a:b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</a:br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Metrology for Fourier Transform Spectrometers</a:t>
            </a:r>
            <a:endParaRPr lang="en-US" altLang="ko-KR" sz="32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Fourier Transform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Spectrometer Metrology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2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2.1 Encoders, Synchronizing, and Time-Stamping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1277481"/>
            <a:ext cx="77943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Stage motors are often controlled in either open or closed loop.</a:t>
            </a:r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Open Loop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3333FF"/>
                </a:solidFill>
              </a:rPr>
              <a:t>assumption</a:t>
            </a:r>
            <a:r>
              <a:rPr lang="en-US" altLang="ko-KR" sz="2000" dirty="0" smtClean="0"/>
              <a:t> that the speed imparted to the stage is exact.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sz="2000" dirty="0" smtClean="0">
                <a:sym typeface="Wingdings" panose="05000000000000000000" pitchFamily="2" charset="2"/>
              </a:rPr>
              <a:t>The speed of a stage will not be uniform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Closed Loop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3333FF"/>
                </a:solidFill>
              </a:rPr>
              <a:t>an optical encoder</a:t>
            </a:r>
            <a:r>
              <a:rPr lang="en-US" altLang="ko-KR" sz="2000" dirty="0" smtClean="0"/>
              <a:t> with feedback to the controller allows correction to be made for nonlinear motions in the stage drive.</a:t>
            </a:r>
          </a:p>
        </p:txBody>
      </p:sp>
    </p:spTree>
    <p:extLst>
      <p:ext uri="{BB962C8B-B14F-4D97-AF65-F5344CB8AC3E}">
        <p14:creationId xmlns:p14="http://schemas.microsoft.com/office/powerpoint/2010/main" val="303489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2.2 Instrument Line Function: A Spectral Resolution Limitation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resolution of the spectrometer is related to the maximum </a:t>
            </a:r>
            <a:r>
              <a:rPr lang="en-US" altLang="ko-KR" sz="2000" dirty="0" smtClean="0">
                <a:solidFill>
                  <a:srgbClr val="3333FF"/>
                </a:solidFill>
              </a:rPr>
              <a:t>optical path difference</a:t>
            </a:r>
            <a:r>
              <a:rPr lang="en-US" altLang="ko-KR" sz="2000" dirty="0" smtClean="0"/>
              <a:t> that can be imposed on the input beam.</a:t>
            </a:r>
          </a:p>
        </p:txBody>
      </p:sp>
      <p:sp>
        <p:nvSpPr>
          <p:cNvPr id="3" name="직각 삼각형 2"/>
          <p:cNvSpPr/>
          <p:nvPr/>
        </p:nvSpPr>
        <p:spPr>
          <a:xfrm flipH="1">
            <a:off x="2105756" y="2171849"/>
            <a:ext cx="4932485" cy="80889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원호 3"/>
          <p:cNvSpPr/>
          <p:nvPr/>
        </p:nvSpPr>
        <p:spPr>
          <a:xfrm>
            <a:off x="3200400" y="2822331"/>
            <a:ext cx="45719" cy="228600"/>
          </a:xfrm>
          <a:prstGeom prst="arc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72962" y="2738837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62" y="2738837"/>
                <a:ext cx="18947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87959" y="3015836"/>
                <a:ext cx="1810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959" y="3015836"/>
                <a:ext cx="18107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0000" r="-2666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63668" y="1877452"/>
                <a:ext cx="10305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668" y="1877452"/>
                <a:ext cx="1030539" cy="5186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67501" y="3700271"/>
                <a:ext cx="6408999" cy="6249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2−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01" y="3700271"/>
                <a:ext cx="6408999" cy="62491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975230" y="1844140"/>
            <a:ext cx="1333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Off-axis beam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67501" y="4806903"/>
                <a:ext cx="2021515" cy="537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ILF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𝜋𝜎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01" y="4806903"/>
                <a:ext cx="2021515" cy="5375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51396" y="4757915"/>
                <a:ext cx="4125104" cy="635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ILF</m:t>
                          </m:r>
                        </m:e>
                        <m:sup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𝜋𝜎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func>
                                        <m:func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𝜋𝜎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396" y="4757915"/>
                <a:ext cx="4125104" cy="63555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289536" y="5511864"/>
            <a:ext cx="2674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ILF: Instrument Line Function</a:t>
            </a:r>
          </a:p>
        </p:txBody>
      </p:sp>
    </p:spTree>
    <p:extLst>
      <p:ext uri="{BB962C8B-B14F-4D97-AF65-F5344CB8AC3E}">
        <p14:creationId xmlns:p14="http://schemas.microsoft.com/office/powerpoint/2010/main" val="331921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2.3 </a:t>
            </a:r>
            <a:r>
              <a:rPr lang="en-US" altLang="ko-KR" sz="24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Apodization</a:t>
            </a:r>
            <a:endParaRPr lang="en-US" altLang="ko-KR" sz="24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presence of negative side-lobes and distinct ringing features caused by the </a:t>
            </a:r>
            <a:r>
              <a:rPr lang="en-US" altLang="ko-KR" sz="2000" dirty="0" err="1" smtClean="0"/>
              <a:t>sinc</a:t>
            </a:r>
            <a:r>
              <a:rPr lang="en-US" altLang="ko-KR" sz="2000" dirty="0" smtClean="0"/>
              <a:t> ILF can be acceptable for some applications, but not for others.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690813" y="572233"/>
            <a:ext cx="3762375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5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2.4 Cosine and Sine Terms and Phase Correction Techniques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In an ideal instrument</a:t>
            </a:r>
          </a:p>
          <a:p>
            <a:r>
              <a:rPr lang="en-US" altLang="ko-KR" sz="2000" dirty="0" smtClean="0"/>
              <a:t>In reality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0970" y="2705338"/>
            <a:ext cx="2703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Mertz Phase Correction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0969" y="3389054"/>
            <a:ext cx="2853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Forman Phase Correction</a:t>
            </a:r>
          </a:p>
        </p:txBody>
      </p:sp>
    </p:spTree>
    <p:extLst>
      <p:ext uri="{BB962C8B-B14F-4D97-AF65-F5344CB8AC3E}">
        <p14:creationId xmlns:p14="http://schemas.microsoft.com/office/powerpoint/2010/main" val="184456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2.5 Achievable Spectral Resolution (Commercial and State of the Art)</a:t>
            </a:r>
            <a:endParaRPr lang="en-US" altLang="ko-KR" sz="23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Commercial Fourier Transform Spectrometer Instruments and Their Resolutions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562" y="2358967"/>
            <a:ext cx="7130877" cy="222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6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Sample Measurement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Parameter Recovery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75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3.1 Thin Sample Approximation: Lossless Case</a:t>
            </a:r>
            <a:endParaRPr lang="en-US" altLang="ko-KR" sz="24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 model of the </a:t>
            </a:r>
            <a:r>
              <a:rPr lang="en-US" altLang="ko-KR" sz="2000" dirty="0" err="1" smtClean="0"/>
              <a:t>Fabry</a:t>
            </a:r>
            <a:r>
              <a:rPr lang="en-US" altLang="ko-KR" sz="2000" dirty="0" smtClean="0"/>
              <a:t>-Perot etalon presented by the sample can then be fitted.</a:t>
            </a:r>
            <a:endParaRPr lang="en-US" altLang="ko-KR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430684" y="1720933"/>
            <a:ext cx="282632" cy="14547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430684" y="1622088"/>
            <a:ext cx="28263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30684" y="1271401"/>
            <a:ext cx="282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</a:t>
            </a:r>
            <a:endParaRPr lang="en-US" altLang="ko-KR" sz="2000" dirty="0" smtClean="0"/>
          </a:p>
        </p:txBody>
      </p:sp>
      <p:cxnSp>
        <p:nvCxnSpPr>
          <p:cNvPr id="11" name="직선 화살표 연결선 10"/>
          <p:cNvCxnSpPr>
            <a:endCxn id="4" idx="1"/>
          </p:cNvCxnSpPr>
          <p:nvPr/>
        </p:nvCxnSpPr>
        <p:spPr>
          <a:xfrm>
            <a:off x="2177935" y="2448296"/>
            <a:ext cx="2252749" cy="1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713316" y="2451025"/>
            <a:ext cx="2252749" cy="1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4" idx="3"/>
          </p:cNvCxnSpPr>
          <p:nvPr/>
        </p:nvCxnSpPr>
        <p:spPr>
          <a:xfrm flipV="1">
            <a:off x="4430684" y="2448297"/>
            <a:ext cx="282632" cy="9851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750771" y="3349972"/>
                <a:ext cx="2867388" cy="602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771" y="3349972"/>
                <a:ext cx="2867388" cy="6024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644773" y="3427429"/>
                <a:ext cx="2642583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773" y="3427429"/>
                <a:ext cx="2642583" cy="525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750771" y="4196127"/>
                <a:ext cx="2159822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ℱ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771" y="4196127"/>
                <a:ext cx="2159822" cy="5670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644773" y="4256367"/>
                <a:ext cx="1555106" cy="595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ℱ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773" y="4256367"/>
                <a:ext cx="1555106" cy="5950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430684" y="2547141"/>
            <a:ext cx="282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n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6933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3.1 Thin Sample Approximation: Lossless Case</a:t>
            </a:r>
            <a:endParaRPr lang="en-US" altLang="ko-KR" sz="24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presence of negative side-lobes and distinct ringing features caused by the </a:t>
            </a:r>
            <a:r>
              <a:rPr lang="en-US" altLang="ko-KR" sz="2000" dirty="0" err="1" smtClean="0"/>
              <a:t>sinc</a:t>
            </a:r>
            <a:r>
              <a:rPr lang="en-US" altLang="ko-KR" sz="2000" dirty="0" smtClean="0"/>
              <a:t> ILF can be acceptable for some applications, but not for others.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970" y="2705338"/>
            <a:ext cx="4033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An Alternative Non-Fourier Method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0970" y="3324195"/>
            <a:ext cx="4033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Minima </a:t>
            </a:r>
            <a:r>
              <a:rPr lang="en-US" altLang="ko-KR" sz="2000" i="1" dirty="0" smtClean="0">
                <a:solidFill>
                  <a:srgbClr val="3333FF"/>
                </a:solidFill>
                <a:sym typeface="Wingdings" panose="05000000000000000000" pitchFamily="2" charset="2"/>
              </a:rPr>
              <a:t>n</a:t>
            </a:r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-Recovery</a:t>
            </a:r>
          </a:p>
        </p:txBody>
      </p:sp>
    </p:spTree>
    <p:extLst>
      <p:ext uri="{BB962C8B-B14F-4D97-AF65-F5344CB8AC3E}">
        <p14:creationId xmlns:p14="http://schemas.microsoft.com/office/powerpoint/2010/main" val="19676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165" y="1362807"/>
            <a:ext cx="86076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Martin, D. H., and E.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Puplett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Polarised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Interferometric Spectrometry for the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Millimetre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Submillimetre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Spectrum,”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App. Opt.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10, 1969, p. 105.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Naylor, D. A., et al., “Astronomical Spectroscopy Using an Aliased Step-and-Integrate Fourier Transform Spectrometer,”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SPIE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5498, 2004, pp. 685-694.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Carli, B., et al., “Design of an Efficient Broadband Far-Infrared Fourier Transform Spectrometer,”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App. Opt.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38, No. 18, 1999, pp. 3945-3950.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A91F-0059-474E-BAEC-65E67593FE25}" type="datetime1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1775445" y="2397949"/>
            <a:ext cx="5593111" cy="2308324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Spectrometer Configurations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Fourier Transform Spectrometer Metrology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Sample Measurement Parameter Recovery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Sources of Noise and Uncertainties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Contents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2118-E1AA-468B-9259-8864ED518988}" type="datetime1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4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Spectrometer Configurations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1.1 Michelson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This two-port configuration will inherently perform Fourier spectroscopy of the difference of the two ports.</a:t>
            </a:r>
          </a:p>
        </p:txBody>
      </p:sp>
      <p:pic>
        <p:nvPicPr>
          <p:cNvPr id="1026" name="Picture 2" descr="https://upload.wikimedia.org/wikipedia/commons/thumb/a/a1/FTIR_Interferometer.png/1024px-FTIR_Interferomet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88" y="1844140"/>
            <a:ext cx="3806825" cy="368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5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1.2 Mach-</a:t>
            </a:r>
            <a:r>
              <a:rPr lang="en-US" altLang="ko-KR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Zender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highly configurable design figure of interferometer unfolds the light path.</a:t>
            </a:r>
          </a:p>
        </p:txBody>
      </p:sp>
      <p:pic>
        <p:nvPicPr>
          <p:cNvPr id="2050" name="Picture 2" descr="https://upload.wikimedia.org/wikipedia/commons/2/2d/Mach-zender-interferome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561" y="2233612"/>
            <a:ext cx="4410875" cy="277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8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1.3 Polarized Fourier Transform Spectrometer (Martin-</a:t>
            </a:r>
            <a:r>
              <a:rPr lang="en-US" altLang="ko-KR" sz="2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Pupplett</a:t>
            </a:r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 Interferometer)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8165" y="6078224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Martin, D. H., and E.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Puplett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Polarised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Interferometric Spectrometry for the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Millimetre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Submillimetre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Spectrum,”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App. Opt.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10,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1969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58" y="2555631"/>
            <a:ext cx="4228384" cy="17467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686" y="1878944"/>
            <a:ext cx="3599717" cy="31001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highly configurable design figure of interferometer unfolds the light path.</a:t>
            </a:r>
          </a:p>
        </p:txBody>
      </p:sp>
    </p:spTree>
    <p:extLst>
      <p:ext uri="{BB962C8B-B14F-4D97-AF65-F5344CB8AC3E}">
        <p14:creationId xmlns:p14="http://schemas.microsoft.com/office/powerpoint/2010/main" val="31287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1.4 Modes of Operation : Step and Integrate or Fast Scanning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All of the Fourier transform spectrometer configurations can be adopted in two substantially </a:t>
            </a:r>
            <a:r>
              <a:rPr lang="en-US" altLang="ko-KR" sz="2000" dirty="0" err="1" smtClean="0"/>
              <a:t>differnet</a:t>
            </a:r>
            <a:r>
              <a:rPr lang="en-US" altLang="ko-KR" sz="2000" dirty="0" smtClean="0"/>
              <a:t> modes of operation.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Step and Integrate (</a:t>
            </a:r>
            <a:r>
              <a:rPr lang="en-US" altLang="ko-KR" sz="2000" b="1" dirty="0" err="1" smtClean="0"/>
              <a:t>SaI</a:t>
            </a:r>
            <a:r>
              <a:rPr lang="en-US" altLang="ko-KR" sz="2000" b="1" dirty="0" smtClean="0"/>
              <a:t>)</a:t>
            </a:r>
            <a:r>
              <a:rPr lang="en-US" altLang="ko-KR" sz="2000" dirty="0" smtClean="0"/>
              <a:t>: the optical path difference in the interferometer is incremented in discrete steps and the detector signal is integrated when the interferometer mirrors are stationary.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Fast Scanning (FS)</a:t>
            </a:r>
            <a:r>
              <a:rPr lang="en-US" altLang="ko-KR" sz="2000" dirty="0" smtClean="0"/>
              <a:t>: </a:t>
            </a:r>
            <a:r>
              <a:rPr lang="en-US" altLang="ko-KR" sz="2000" dirty="0"/>
              <a:t>the moving mirror of the interferometer is scanned at constant velocity, and some form of metrology is used to sample the interferogram, usually on a uniform optical path difference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268165" y="6078224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Naylor, D. A., et al., “Astronomical Spectroscopy Using an Aliased Step-and-Integrate Fourier Transform Spectrometer,”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SPIE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5498,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2004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17935" y="4460500"/>
                <a:ext cx="976869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935" y="4460500"/>
                <a:ext cx="976869" cy="5672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23317" y="4460500"/>
                <a:ext cx="2324098" cy="567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2∙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317" y="4460500"/>
                <a:ext cx="2324098" cy="5672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64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1.5 Moving Stage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In a Martin-</a:t>
            </a:r>
            <a:r>
              <a:rPr lang="en-US" altLang="ko-KR" sz="2000" dirty="0" err="1" smtClean="0"/>
              <a:t>Puplett</a:t>
            </a:r>
            <a:r>
              <a:rPr lang="en-US" altLang="ko-KR" sz="2000" dirty="0" smtClean="0"/>
              <a:t> configuration, a variety of mirror configurations can be chosen, each with different advantages and disadvantages.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8165" y="6078224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Carli, B., et al., “Design of an Efficient Broadband Far-Infrared Fourier Transform Spectrometer,”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App. Opt.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38, No. 18,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1999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37" y="2459928"/>
            <a:ext cx="7730927" cy="185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1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1.6 General Fourier Transform Spectrometer Advantages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There are two known </a:t>
            </a:r>
            <a:r>
              <a:rPr lang="en-US" altLang="ko-KR" sz="2000" dirty="0" err="1" smtClean="0"/>
              <a:t>advatages</a:t>
            </a:r>
            <a:r>
              <a:rPr lang="en-US" altLang="ko-KR" sz="2000" dirty="0" smtClean="0"/>
              <a:t> of using a Fourier transform spectrometer when compared to a </a:t>
            </a:r>
            <a:r>
              <a:rPr lang="en-US" altLang="ko-KR" sz="2000" dirty="0" err="1" smtClean="0"/>
              <a:t>monochromator</a:t>
            </a:r>
            <a:r>
              <a:rPr lang="en-US" altLang="ko-KR" sz="2000" dirty="0" smtClean="0"/>
              <a:t> or dispersive spectrometers.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8165" y="6078224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Vocabulary of Basic and General Terms in Metrology 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VIM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ISO, 2004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Grabe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Uncertainties in Science and Technology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New York: Springer, 2005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36676</TotalTime>
  <Words>788</Words>
  <Application>Microsoft Office PowerPoint</Application>
  <PresentationFormat>화면 슬라이드 쇼(4:3)</PresentationFormat>
  <Paragraphs>137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494</cp:revision>
  <dcterms:created xsi:type="dcterms:W3CDTF">2018-02-18T11:37:55Z</dcterms:created>
  <dcterms:modified xsi:type="dcterms:W3CDTF">2018-03-31T16:07:14Z</dcterms:modified>
</cp:coreProperties>
</file>