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6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3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5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174498"/>
            <a:ext cx="526195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1400" b="1" dirty="0" smtClean="0"/>
              <a:t>Intro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Machine Learning and Deep Learning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Nanophotonic Structure Design Method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400" dirty="0" smtClean="0"/>
              <a:t>기존 설계 방법</a:t>
            </a:r>
            <a:endParaRPr lang="en-US" altLang="ko-KR" sz="1400" dirty="0" smtClean="0"/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Motivation: Why Machine Learning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Additive Reinforcement </a:t>
            </a:r>
            <a:r>
              <a:rPr lang="en-US" altLang="ko-KR" sz="1400" b="1" dirty="0" smtClean="0"/>
              <a:t>Learning</a:t>
            </a:r>
            <a:endParaRPr lang="en-US" altLang="ko-KR" sz="1400" b="1" dirty="0" smtClean="0"/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1D DBR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Data Generation and Preprocessing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Power Splitter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Data </a:t>
            </a:r>
            <a:r>
              <a:rPr lang="en-US" altLang="ko-KR" sz="1400" dirty="0"/>
              <a:t>Generation and </a:t>
            </a:r>
            <a:r>
              <a:rPr lang="en-US" altLang="ko-KR" sz="1400" dirty="0" smtClean="0"/>
              <a:t>Preprocessing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Inverse Design with Neural Network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1D DBR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Power Splitter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Result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References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01294" y="174498"/>
            <a:ext cx="571915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1400" b="1" dirty="0" smtClean="0"/>
              <a:t>Intro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Motivation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Machine Learning and Deep Learning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Machine Learning Methods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Additive Reinforcement </a:t>
            </a:r>
            <a:r>
              <a:rPr lang="en-US" altLang="ko-KR" sz="1400" dirty="0" smtClean="0"/>
              <a:t>Learning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Artificial Neural Network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Fully </a:t>
            </a:r>
            <a:r>
              <a:rPr lang="en-US" altLang="ko-KR" sz="1400" dirty="0" smtClean="0"/>
              <a:t>Connected Neural Network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Residual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onnected </a:t>
            </a:r>
            <a:r>
              <a:rPr lang="en-US" altLang="ko-KR" sz="1400" dirty="0"/>
              <a:t>Convolutional Networks </a:t>
            </a:r>
            <a:endParaRPr lang="en-US" altLang="ko-KR" sz="1400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Device Modeling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1D DBR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Data Generation and Preprocessing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ARL </a:t>
            </a:r>
            <a:r>
              <a:rPr lang="en-US" altLang="ko-KR" sz="1400" dirty="0" smtClean="0"/>
              <a:t>approach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ANN approach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Power Splitter (2 </a:t>
            </a:r>
            <a:r>
              <a:rPr lang="en-US" altLang="ko-KR" sz="1400" dirty="0" smtClean="0"/>
              <a:t>output)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Data Generation and Preprocessing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ARL </a:t>
            </a:r>
            <a:r>
              <a:rPr lang="en-US" altLang="ko-KR" sz="1400" dirty="0" smtClean="0"/>
              <a:t>approach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ANN </a:t>
            </a:r>
            <a:r>
              <a:rPr lang="en-US" altLang="ko-KR" sz="1400" dirty="0" smtClean="0"/>
              <a:t>approach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Power Splitter Output Prediction</a:t>
            </a:r>
            <a:endParaRPr lang="en-US" altLang="ko-KR" sz="1400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Result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References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6201294" y="174498"/>
            <a:ext cx="5719157" cy="64756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3021" y="174498"/>
            <a:ext cx="5288193" cy="64756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1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Intro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469403"/>
            <a:ext cx="377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Machine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과 </a:t>
            </a:r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Deep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의 관계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67642" y="846473"/>
            <a:ext cx="6217921" cy="2435121"/>
            <a:chOff x="2011680" y="648901"/>
            <a:chExt cx="4540107" cy="2316189"/>
          </a:xfrm>
        </p:grpSpPr>
        <p:sp>
          <p:nvSpPr>
            <p:cNvPr id="9" name="TextBox 8"/>
            <p:cNvSpPr txBox="1"/>
            <p:nvPr/>
          </p:nvSpPr>
          <p:spPr>
            <a:xfrm>
              <a:off x="2011680" y="648901"/>
              <a:ext cx="2119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A</a:t>
              </a:r>
              <a:r>
                <a:rPr lang="en-US" altLang="ko-KR" dirty="0" smtClean="0"/>
                <a:t>rtificial </a:t>
              </a:r>
              <a:r>
                <a:rPr lang="en-US" altLang="ko-KR" b="1" dirty="0" smtClean="0"/>
                <a:t>I</a:t>
              </a:r>
              <a:r>
                <a:rPr lang="en-US" altLang="ko-KR" dirty="0" smtClean="0"/>
                <a:t>ntelligence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1680" y="648901"/>
              <a:ext cx="4540107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49493" y="1086415"/>
              <a:ext cx="3251802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48544" y="1472399"/>
              <a:ext cx="208785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49493" y="1078611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M</a:t>
              </a:r>
              <a:r>
                <a:rPr lang="en-US" altLang="ko-KR" dirty="0" smtClean="0"/>
                <a:t>achine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48544" y="1509556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</a:t>
              </a:r>
              <a:r>
                <a:rPr lang="en-US" altLang="ko-KR" dirty="0" smtClean="0"/>
                <a:t>eep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37521" y="3456385"/>
            <a:ext cx="8207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study of computer algorithms that improve automatically through experience.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7521" y="4102716"/>
            <a:ext cx="8207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hierarchy of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concept defined in relation to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simpler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more abstract representations computed in terms of less abstract ones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4784" y="5637454"/>
            <a:ext cx="111227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Machine Learning definition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M. Mitchell, Machine Learning. New York: McGraw-Hill, 1997.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Learning categorization review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Lecun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Bengio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G. Hinton, “Deep learning,” Nature, vol. 521, no. 7553, pp. 436–444, 2015. </a:t>
            </a:r>
          </a:p>
        </p:txBody>
      </p:sp>
    </p:spTree>
    <p:extLst>
      <p:ext uri="{BB962C8B-B14F-4D97-AF65-F5344CB8AC3E}">
        <p14:creationId xmlns:p14="http://schemas.microsoft.com/office/powerpoint/2010/main" val="13890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97527" y="580836"/>
            <a:ext cx="95180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인공지능의 한 분야인 기계학습</a:t>
            </a:r>
            <a:r>
              <a:rPr lang="en-US" altLang="ko-KR" sz="1200" dirty="0"/>
              <a:t>(Machine Learning)</a:t>
            </a:r>
            <a:r>
              <a:rPr lang="ko-KR" altLang="en-US" sz="1200" dirty="0"/>
              <a:t>은 유한하게 생성되어 있는 결과들을 학습하여 패턴을 찾아내고</a:t>
            </a:r>
            <a:r>
              <a:rPr lang="en-US" altLang="ko-KR" sz="1200" dirty="0"/>
              <a:t>, </a:t>
            </a:r>
            <a:r>
              <a:rPr lang="ko-KR" altLang="en-US" sz="1200" dirty="0"/>
              <a:t>새롭게 사용자가 원하는 결과물을 스스로 분석하여 만들어 낼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기존 수작업을 통한 설계과정을 기계학습으로 대체 할 수 있음을 의미하며</a:t>
            </a:r>
            <a:r>
              <a:rPr lang="en-US" altLang="ko-KR" sz="1200" dirty="0"/>
              <a:t>, </a:t>
            </a:r>
            <a:r>
              <a:rPr lang="ko-KR" altLang="en-US" sz="1200" dirty="0"/>
              <a:t>다양한 응용 분야 중 광학 기술에 융합되어 연구가 많이 이루어지고 있다</a:t>
            </a:r>
            <a:r>
              <a:rPr lang="en-US" altLang="ko-KR" sz="1200" dirty="0"/>
              <a:t>. </a:t>
            </a:r>
            <a:r>
              <a:rPr lang="ko-KR" altLang="en-US" sz="1200" dirty="0"/>
              <a:t>기존 광학 구조체 설계는 대부분 반복적인 시행착오 방식으로 여러 종류의 구조에 대한 계산 시도를 통해 최적의 결과를 찾아가는 방법으로 이루어지고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전자기파의 결과를 대략적으로 예상하여 후보 구조를 도출한 뒤</a:t>
            </a:r>
            <a:r>
              <a:rPr lang="en-US" altLang="ko-KR" sz="1200" dirty="0"/>
              <a:t>, </a:t>
            </a:r>
            <a:r>
              <a:rPr lang="ko-KR" altLang="en-US" sz="1200" dirty="0"/>
              <a:t>반복된 시뮬레이션을 통해 원하는 물성이 나올 때까지 세부 구조를 변경하는 방식을 사용하고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이러한 반복된 설계 방식은 </a:t>
            </a:r>
            <a:r>
              <a:rPr lang="ko-KR" altLang="en-US" sz="1200" dirty="0" err="1"/>
              <a:t>기계학습이</a:t>
            </a:r>
            <a:r>
              <a:rPr lang="ko-KR" altLang="en-US" sz="1200" dirty="0"/>
              <a:t> 적용되기에 매우 적합하다</a:t>
            </a:r>
            <a:r>
              <a:rPr lang="en-US" altLang="ko-KR" sz="1200" dirty="0"/>
              <a:t>. </a:t>
            </a:r>
            <a:r>
              <a:rPr lang="ko-KR" altLang="en-US" sz="1200" dirty="0"/>
              <a:t>몇몇 설계 구조를 학습된 데이터로 주어진다면 </a:t>
            </a:r>
            <a:r>
              <a:rPr lang="ko-KR" altLang="en-US" sz="1200" dirty="0" err="1"/>
              <a:t>기계학습을</a:t>
            </a:r>
            <a:r>
              <a:rPr lang="ko-KR" altLang="en-US" sz="1200" dirty="0"/>
              <a:t> 통해 원하는 특성을 가지는 광학 구조체를 손쉽게 설계할 수 있을 것이다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기계학습을</a:t>
            </a:r>
            <a:r>
              <a:rPr lang="ko-KR" altLang="en-US" sz="1200" dirty="0"/>
              <a:t> 이용한 광학 소자 </a:t>
            </a:r>
            <a:r>
              <a:rPr lang="ko-KR" altLang="en-US" sz="1200" dirty="0" err="1"/>
              <a:t>설계방법은</a:t>
            </a:r>
            <a:r>
              <a:rPr lang="ko-KR" altLang="en-US" sz="1200" dirty="0"/>
              <a:t> 기존 광학 기술의 한계를 극복할 수 있는 메타물질 기반의 광학 소자를 개발하는 것에 있어 필수적일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메타물질은 자연계에 존재하지 않는 특성을 가지도록 금속이나 유전물질을 이용하여 제작하는 특수 물질이다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이와 같은 물질은 빛의 회절 한계를 뛰어 넘어 집광시키거나</a:t>
            </a:r>
            <a:r>
              <a:rPr lang="en-US" altLang="ko-KR" sz="1200" dirty="0"/>
              <a:t>, </a:t>
            </a:r>
            <a:r>
              <a:rPr lang="ko-KR" altLang="en-US" sz="1200" dirty="0"/>
              <a:t>자연계에 존재하지 않는 음의 굴절률을 가지기 때문에 빛이 특이하게 진행하거나</a:t>
            </a:r>
            <a:r>
              <a:rPr lang="en-US" altLang="ko-KR" sz="1200" dirty="0"/>
              <a:t>, </a:t>
            </a:r>
            <a:r>
              <a:rPr lang="ko-KR" altLang="en-US" sz="1200" dirty="0"/>
              <a:t>반사 및 흡수의 효율과 대역폭을 다양하게 변화시키는 것이 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현재 메타물질 구조 설계 방법은 보통 실리콘과 같은 유전물질 기판에 금속 물질을 이용하여 ‘</a:t>
            </a:r>
            <a:r>
              <a:rPr lang="en-US" altLang="ko-KR" sz="1200" dirty="0"/>
              <a:t>+’, ‘T’, ‘H’, ‘V’</a:t>
            </a:r>
            <a:r>
              <a:rPr lang="ko-KR" altLang="en-US" sz="1200" dirty="0"/>
              <a:t>와 같은 반복 패턴을 제작하여</a:t>
            </a:r>
            <a:r>
              <a:rPr lang="en-US" altLang="ko-KR" sz="1200" dirty="0"/>
              <a:t>, </a:t>
            </a:r>
            <a:r>
              <a:rPr lang="ko-KR" altLang="en-US" sz="1200" dirty="0"/>
              <a:t>구조의 길이</a:t>
            </a:r>
            <a:r>
              <a:rPr lang="en-US" altLang="ko-KR" sz="1200" dirty="0"/>
              <a:t>, </a:t>
            </a:r>
            <a:r>
              <a:rPr lang="ko-KR" altLang="en-US" sz="1200" dirty="0"/>
              <a:t>각도</a:t>
            </a:r>
            <a:r>
              <a:rPr lang="en-US" altLang="ko-KR" sz="1200" dirty="0"/>
              <a:t>, </a:t>
            </a:r>
            <a:r>
              <a:rPr lang="ko-KR" altLang="en-US" sz="1200" dirty="0"/>
              <a:t>주기 등을 변화시켜 시뮬레이션이나 실험을 통해 최적화된 조건은 찾는 방식이다</a:t>
            </a:r>
            <a:r>
              <a:rPr lang="en-US" altLang="ko-KR" sz="1200" dirty="0"/>
              <a:t>. </a:t>
            </a:r>
            <a:r>
              <a:rPr lang="ko-KR" altLang="en-US" sz="1200" dirty="0"/>
              <a:t>시뮬레이션 소요시간은 유한하기 때문에 모든 조합에 대해 확인 할 수 없고</a:t>
            </a:r>
            <a:r>
              <a:rPr lang="en-US" altLang="ko-KR" sz="1200" dirty="0"/>
              <a:t>, </a:t>
            </a:r>
            <a:r>
              <a:rPr lang="ko-KR" altLang="en-US" sz="1200" dirty="0"/>
              <a:t>구조 변형의 </a:t>
            </a:r>
            <a:r>
              <a:rPr lang="ko-KR" altLang="en-US" sz="1200" dirty="0" err="1"/>
              <a:t>자유도도</a:t>
            </a:r>
            <a:r>
              <a:rPr lang="ko-KR" altLang="en-US" sz="1200" dirty="0"/>
              <a:t> 매우 낮아 원하는 설계 기준에 부합되는 조건을 찾기 어려워 매우 비효율적인 방법이다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기계학습을</a:t>
            </a:r>
            <a:r>
              <a:rPr lang="ko-KR" altLang="en-US" sz="1200" dirty="0"/>
              <a:t> 활용하면 최종 결과물을 얻는데 있어 필요한 조합만을 찾아냄으로써 시뮬레이션 소요시간을 크게 줄이고 효율적으로 최적의 구조를 설계할 수 있다</a:t>
            </a:r>
            <a:r>
              <a:rPr lang="en-US" altLang="ko-KR" sz="1200" dirty="0"/>
              <a:t>. ‘Light: Science &amp; Applications’ </a:t>
            </a:r>
            <a:r>
              <a:rPr lang="ko-KR" altLang="en-US" sz="1200" dirty="0"/>
              <a:t>에 게재된 연구에서는 ‘</a:t>
            </a:r>
            <a:r>
              <a:rPr lang="en-US" altLang="ko-KR" sz="1200" dirty="0"/>
              <a:t>H’ </a:t>
            </a:r>
            <a:r>
              <a:rPr lang="ko-KR" altLang="en-US" sz="1200" dirty="0"/>
              <a:t>패턴으로 제작된 메타 광학 필터를 </a:t>
            </a:r>
            <a:r>
              <a:rPr lang="ko-KR" altLang="en-US" sz="1200" dirty="0" err="1"/>
              <a:t>기계학습을</a:t>
            </a:r>
            <a:r>
              <a:rPr lang="ko-KR" altLang="en-US" sz="1200" dirty="0"/>
              <a:t> 활용하여 설계하였다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여기서는 입사된 빔의 주파수 영역 투과율을 자유롭게 변형</a:t>
            </a:r>
            <a:r>
              <a:rPr lang="en-US" altLang="ko-KR" sz="1200" dirty="0"/>
              <a:t>, </a:t>
            </a:r>
            <a:r>
              <a:rPr lang="ko-KR" altLang="en-US" sz="1200" dirty="0"/>
              <a:t>출력 시켜주는 광학 필터이며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기계학습을</a:t>
            </a:r>
            <a:r>
              <a:rPr lang="ko-KR" altLang="en-US" sz="1200" dirty="0"/>
              <a:t> 이용하여 ‘</a:t>
            </a:r>
            <a:r>
              <a:rPr lang="en-US" altLang="ko-KR" sz="1200" dirty="0"/>
              <a:t>H’ </a:t>
            </a:r>
            <a:r>
              <a:rPr lang="ko-KR" altLang="en-US" sz="1200" dirty="0"/>
              <a:t>패턴의 모양을 수정되도록 제작하였다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광학 소자 설계 연구에 </a:t>
            </a:r>
            <a:r>
              <a:rPr lang="ko-KR" altLang="en-US" sz="1200" dirty="0" err="1"/>
              <a:t>기계학습이</a:t>
            </a:r>
            <a:r>
              <a:rPr lang="ko-KR" altLang="en-US" sz="1200" dirty="0"/>
              <a:t> 매우 </a:t>
            </a:r>
            <a:r>
              <a:rPr lang="ko-KR" altLang="en-US" sz="1200" dirty="0" err="1"/>
              <a:t>효율적임을</a:t>
            </a:r>
            <a:r>
              <a:rPr lang="ko-KR" altLang="en-US" sz="1200" dirty="0"/>
              <a:t> 보여주었다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그러므로 상기에서 언급한 바와 같이 </a:t>
            </a:r>
            <a:r>
              <a:rPr lang="ko-KR" altLang="en-US" sz="1200" dirty="0" err="1"/>
              <a:t>기계학습을</a:t>
            </a:r>
            <a:r>
              <a:rPr lang="ko-KR" altLang="en-US" sz="1200" dirty="0"/>
              <a:t> 활용한 메타물질 연구는 높은 잠재성과 뛰어난 시장가치를 가지고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다양한 광학계에 응용 및 적용이 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특히</a:t>
            </a:r>
            <a:r>
              <a:rPr lang="en-US" altLang="ko-KR" sz="1200" dirty="0"/>
              <a:t>, </a:t>
            </a:r>
            <a:r>
              <a:rPr lang="ko-KR" altLang="en-US" sz="1200" dirty="0"/>
              <a:t>원하는 설계를 제작할 수 있는 랜덤 구조의 광 소자 제작 방법은 광학 디바이스 최적화 설계에 매우 중요한 요소로 사용할 수 있을 것이다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14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1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나노 소자 설계 방법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4784" y="4571642"/>
            <a:ext cx="11122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Malkiel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M.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Mrejen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A.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Nagler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U.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Arieli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L. Wolf, and H.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Suchowski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“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Plasmonic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nanostructure design and characterization via Deep Learning,” </a:t>
            </a:r>
            <a:r>
              <a:rPr lang="en-US" altLang="ko-KR" sz="1000" b="0" i="1" u="none" strike="noStrike" dirty="0" smtClean="0">
                <a:solidFill>
                  <a:srgbClr val="333333"/>
                </a:solidFill>
                <a:effectLst/>
                <a:latin typeface="&amp;quot"/>
              </a:rPr>
              <a:t>Light: Science &amp; Applications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vol. 7, no. 1, 2018.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4" y="2922726"/>
            <a:ext cx="2257355" cy="154138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1" y="2406267"/>
            <a:ext cx="377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Nano-photonic structure 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설계에 </a:t>
            </a:r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Deep Learnin</a:t>
            </a:r>
            <a:r>
              <a:rPr lang="en-US" altLang="ko-KR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g</a:t>
            </a:r>
            <a:r>
              <a:rPr lang="ko-KR" altLang="en-US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의 필요성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" y="379391"/>
            <a:ext cx="2643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Forward Design &amp; Inverse Design </a:t>
            </a:r>
            <a:r>
              <a:rPr lang="ko-KR" altLang="en-US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설명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3" y="677688"/>
            <a:ext cx="3140652" cy="133900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0093" y="2088368"/>
            <a:ext cx="110406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M. H.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Tahersima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Akino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D.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Jha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B. Wang, C. Lin, and K. Parsons, “Deep Neural Network Inverse Design of Integrated Photonic Power Splitters,” </a:t>
            </a:r>
            <a:r>
              <a:rPr lang="en-US" altLang="ko-KR" sz="1000" b="0" i="1" u="none" strike="noStrike" dirty="0" smtClean="0">
                <a:solidFill>
                  <a:srgbClr val="333333"/>
                </a:solidFill>
                <a:effectLst/>
                <a:latin typeface="&amp;quot"/>
              </a:rPr>
              <a:t>Scientific Reports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vol. 9, no. 1, 2019. </a:t>
            </a:r>
          </a:p>
        </p:txBody>
      </p:sp>
    </p:spTree>
    <p:extLst>
      <p:ext uri="{BB962C8B-B14F-4D97-AF65-F5344CB8AC3E}">
        <p14:creationId xmlns:p14="http://schemas.microsoft.com/office/powerpoint/2010/main" val="26146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1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나노 소자 설계 방법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1" y="566453"/>
            <a:ext cx="16043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선행 연구 </a:t>
            </a:r>
            <a:r>
              <a:rPr lang="en-US" altLang="ko-KR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reference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83" y="843452"/>
            <a:ext cx="1112270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Machine Learning (ADMM) Inverse Design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Lu, K. G.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Lagoudakis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Babinec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“Inverse design and demonstration of a compact and broadband on-chip wavelength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demultiplexer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Nature Photonics, vol. 9, no. 6, pp. 374–377, 2015.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DBS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Lu, M. Zhang, F. Zhou, and D. Liu, “An Ultra-compact Colorless 50:50 Coupler Based 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PhC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-like Metamaterial Structure,” Optical Fiber Communication Conference, 2016.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Bayesian Optimization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Shiga, L. Feng, Z.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Hou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Tsuda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Shiomi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“Designing Nanostructures for Phonon Transport via Bayesian Optimization,” Physical Review X, vol. 7, no. 2, 2017.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Genetic Algorithm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Yu, H. Cui, and X. Sun, “Genetically optimized on-chip wideband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reflectors and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Fabry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Pérot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cavities,” Conference on Lasers and Electro-Optics, 2018.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Nonuniqueness</a:t>
            </a:r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inverse design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Liu, Y. Tan, E.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Khoram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Z. Yu, “Training deep neural networks for the inverse design of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structures,” ACS Photonics, vol. 5, 2018.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MLP L-BFGS Photonic Crystals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D. S. Ferreira, G. N.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Silveira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H. E. H. Figueroa, “Multilayer Perceptron Models for Band Diagram Prediction in bi-dimensional Photonic Crystals,” 2018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SBFoton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International Optics and Photonics Conference (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SBFoton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IOPC), 2018.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Metamaterial FCNN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Malkiel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Mrejen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Nagler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U.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Arieli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Wolf, and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Suchowski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Plasmonic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nanostructure design and characterization via Deep Learning,” </a:t>
            </a:r>
            <a:r>
              <a:rPr lang="en-US" altLang="ko-KR" sz="1000" i="1" dirty="0">
                <a:solidFill>
                  <a:srgbClr val="333333"/>
                </a:solidFill>
                <a:latin typeface="&amp;quot"/>
              </a:rPr>
              <a:t>Light: Science &amp; Applications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7, no. 1, 2018.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FCNN algorithm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K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Kojima, B. Wang, U.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Kamilov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K. Parsons, “Acceleration of FDTD-based Inverse Design Using a Neural Network Approach,” Advanced Photonics 2017 (IPR, NOMA, Sensors, Networks,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SPPCom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PS), 2017.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ResNet</a:t>
            </a:r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algorithm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“Deep Neural Network Inverse Design of Integrated Photonic Power Splitters,” </a:t>
            </a:r>
            <a:r>
              <a:rPr lang="en-US" altLang="ko-KR" sz="1000" i="1" dirty="0">
                <a:solidFill>
                  <a:srgbClr val="333333"/>
                </a:solidFill>
                <a:latin typeface="&amp;quot"/>
              </a:rPr>
              <a:t>Scientific Reports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9, no. 1, 2019.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ARLA algorithm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Turduev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E.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Bor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I.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Giden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Y. S.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Hanay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H. Kurt, “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Photonic Structure Design for Strong Light Confinement and Coupling Into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Nanowaveguide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Technology, vol. 36, no. 14, pp. 2812–2819, 2018.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AI </a:t>
            </a:r>
            <a:r>
              <a:rPr lang="en-US" altLang="ko-KR" sz="1000" u="sng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nanophotonics</a:t>
            </a:r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review article</a:t>
            </a:r>
          </a:p>
          <a:p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- K. Yao, R.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Unni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Y. Zheng, “Intelligent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: merging photonics and artificial intelligence at the nanoscale,”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8, no. 3, pp. 339–366, 2019. </a:t>
            </a:r>
          </a:p>
        </p:txBody>
      </p:sp>
    </p:spTree>
    <p:extLst>
      <p:ext uri="{BB962C8B-B14F-4D97-AF65-F5344CB8AC3E}">
        <p14:creationId xmlns:p14="http://schemas.microsoft.com/office/powerpoint/2010/main" val="36982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1324</Words>
  <Application>Microsoft Office PowerPoint</Application>
  <PresentationFormat>와이드스크린</PresentationFormat>
  <Paragraphs>81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&amp;quot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59</cp:revision>
  <dcterms:created xsi:type="dcterms:W3CDTF">2019-07-23T09:20:27Z</dcterms:created>
  <dcterms:modified xsi:type="dcterms:W3CDTF">2019-09-19T13:13:09Z</dcterms:modified>
</cp:coreProperties>
</file>