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7" r:id="rId3"/>
    <p:sldId id="273" r:id="rId4"/>
    <p:sldId id="276" r:id="rId5"/>
    <p:sldId id="296" r:id="rId6"/>
    <p:sldId id="298" r:id="rId7"/>
    <p:sldId id="277" r:id="rId8"/>
    <p:sldId id="299" r:id="rId9"/>
    <p:sldId id="297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3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6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6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6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8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4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42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40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13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7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8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6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7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19794" y="1978401"/>
            <a:ext cx="79028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Ch.3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Metrology for Time-Domain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</a:t>
            </a:r>
            <a:r>
              <a:rPr lang="en-US" altLang="ko-KR" sz="23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Meqsurement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 Bandwidth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423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In the frequency domain, the dynamic range places limits on the bandwidth, maximum measurable absorption, and usable sample thickness.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9046" y="1635369"/>
                <a:ext cx="4983031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46" y="1635369"/>
                <a:ext cx="4983031" cy="616387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Jepsen, P. U., and B. M. Fischer, “Dynamic Range in Terahertz Time-Domain Transmission and Reflection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30,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80" y="2714384"/>
            <a:ext cx="3780692" cy="26801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839" y="2360691"/>
            <a:ext cx="2738105" cy="33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Sources of Random Noise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.1 Amplitude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Mechanical noise sources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Vibrations, air currents in the beam paths, particulates in the air along the beam path, and thermal deformations.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W. Shi, and S. Chen, “Noise Analysis and Optimization of Terahertz Photoconductive Emitters,”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J. Selected Topics Quantum Electronics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1" y="1877421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Thermal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" y="224465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When the </a:t>
            </a:r>
            <a:r>
              <a:rPr lang="en-US" altLang="ko-KR" dirty="0" err="1"/>
              <a:t>photoexcited</a:t>
            </a:r>
            <a:r>
              <a:rPr lang="en-US" altLang="ko-KR" dirty="0"/>
              <a:t> carriers move </a:t>
            </a:r>
            <a:r>
              <a:rPr lang="en-US" altLang="ko-KR" dirty="0" smtClean="0"/>
              <a:t>across </a:t>
            </a:r>
            <a:r>
              <a:rPr lang="en-US" altLang="ko-KR" dirty="0"/>
              <a:t>the </a:t>
            </a:r>
            <a:r>
              <a:rPr lang="en-US" altLang="ko-KR" dirty="0" smtClean="0"/>
              <a:t>surface, the </a:t>
            </a:r>
            <a:r>
              <a:rPr lang="en-US" altLang="ko-KR" dirty="0"/>
              <a:t>thermal motion of carriers </a:t>
            </a:r>
            <a:r>
              <a:rPr lang="en-US" altLang="ko-KR" dirty="0" smtClean="0"/>
              <a:t>will cause </a:t>
            </a:r>
            <a:r>
              <a:rPr lang="en-US" altLang="ko-KR" dirty="0"/>
              <a:t>a fluctuation of electrodynamic potential across the </a:t>
            </a:r>
            <a:r>
              <a:rPr lang="en-US" altLang="ko-KR" dirty="0" smtClean="0"/>
              <a:t>PC antenna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21" y="2874397"/>
            <a:ext cx="2308013" cy="16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8651" y="4020752"/>
            <a:ext cx="334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Genration</a:t>
            </a:r>
            <a:r>
              <a:rPr lang="en-US" altLang="ko-KR" dirty="0" smtClean="0">
                <a:solidFill>
                  <a:srgbClr val="3333FF"/>
                </a:solidFill>
              </a:rPr>
              <a:t>-recombination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1" y="4387981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fluctuation of carriers can be described as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74642" y="3215578"/>
                <a:ext cx="1994713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𝑘𝑇𝑅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42" y="3215578"/>
                <a:ext cx="1994713" cy="5305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142" y="4494397"/>
            <a:ext cx="2387369" cy="16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0170" y="4967469"/>
                <a:ext cx="206999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0" y="4967469"/>
                <a:ext cx="2069990" cy="5259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30522" y="4845981"/>
                <a:ext cx="1882951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22" y="4845981"/>
                <a:ext cx="1882951" cy="5604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0170" y="3198332"/>
                <a:ext cx="171963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0" y="3198332"/>
                <a:ext cx="1719638" cy="5259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0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4.2 Phase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Electronical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Phase Jitter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Imperfect synchronicity between the terahertz signal and detector </a:t>
            </a:r>
            <a:r>
              <a:rPr lang="en-US" altLang="ko-KR" dirty="0" err="1" smtClean="0"/>
              <a:t>triggrting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1" y="2034795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Mechanical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" y="2402024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Optical chopper (rise time, fall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Vibration and air currents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1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Systematic Errors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5.1 Alignment Errors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Misalignment not only reduces the signal, but also </a:t>
            </a:r>
            <a:r>
              <a:rPr lang="en-US" altLang="ko-KR" dirty="0" err="1" smtClean="0"/>
              <a:t>distrots</a:t>
            </a:r>
            <a:r>
              <a:rPr lang="en-US" altLang="ko-KR" dirty="0" smtClean="0"/>
              <a:t> the profile of the time-domain trace, leading to corresponding distortions in the spectral profile and a reduction in the available bandwidth.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73" y="2312377"/>
            <a:ext cx="3363734" cy="25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769" y="2312377"/>
            <a:ext cx="335145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5.2 Focal Plane Defocusing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the beam </a:t>
            </a:r>
            <a:r>
              <a:rPr lang="en-US" altLang="ko-KR" dirty="0" err="1" smtClean="0"/>
              <a:t>wavefront</a:t>
            </a:r>
            <a:r>
              <a:rPr lang="en-US" altLang="ko-KR" dirty="0" smtClean="0"/>
              <a:t> is substantially distorted by the presence of a dielectric object at tits waist, it will disturb beam propagation and especially its refocusing and terahertz-probe overlap at the detector.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Choi, D., et al., “Focused Beam Effect on Measuring Precise Optical Parameters of Liquid Water with Terahertz Time 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2011 36</a:t>
            </a:r>
            <a:r>
              <a:rPr lang="en-US" altLang="ko-KR" sz="105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Onternational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Infrared, Millimeter and Terahertz Waves (IRMMW-THz)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October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6" y="2101057"/>
            <a:ext cx="7286625" cy="187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9" y="3738919"/>
            <a:ext cx="2956247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003" y="3738919"/>
            <a:ext cx="278377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5.3 Delay Line Errors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Misalignment not only reduces the signal, but also </a:t>
            </a:r>
            <a:r>
              <a:rPr lang="en-US" altLang="ko-KR" dirty="0" smtClean="0"/>
              <a:t>distorts </a:t>
            </a:r>
            <a:r>
              <a:rPr lang="en-US" altLang="ko-KR" dirty="0" smtClean="0"/>
              <a:t>the profile of the time-domain trace, leading to corresponding distortions in the spectral profile and a reduction in the available bandwidth.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from http://www.bitweenie.com/listings/fft-zero-padding/</a:t>
            </a:r>
          </a:p>
        </p:txBody>
      </p:sp>
    </p:spTree>
    <p:extLst>
      <p:ext uri="{BB962C8B-B14F-4D97-AF65-F5344CB8AC3E}">
        <p14:creationId xmlns:p14="http://schemas.microsoft.com/office/powerpoint/2010/main" val="32603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Beam Profile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6. Terahertz Beam Profile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Misalignment not only reduces the signal, but also </a:t>
            </a:r>
            <a:r>
              <a:rPr lang="en-US" altLang="ko-KR" dirty="0" err="1" smtClean="0"/>
              <a:t>distrots</a:t>
            </a:r>
            <a:r>
              <a:rPr lang="en-US" altLang="ko-KR" dirty="0" smtClean="0"/>
              <a:t> the profile of the time-domain trace, leading to corresponding distortions in the spectral profile and a reduction in the available bandwidth.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from http://www.bitweenie.com/listings/fft-zero-padding/</a:t>
            </a:r>
          </a:p>
        </p:txBody>
      </p:sp>
    </p:spTree>
    <p:extLst>
      <p:ext uri="{BB962C8B-B14F-4D97-AF65-F5344CB8AC3E}">
        <p14:creationId xmlns:p14="http://schemas.microsoft.com/office/powerpoint/2010/main" val="35155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1351508"/>
            <a:ext cx="5593111" cy="4154984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Performance Parameters: Sensitivity, Resolution, Precision, Accuracy, Dynamic Range, and Signal-to-noise Ratio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Dynamic Range and Signal-to-Noise Ratio of Terahertz Time-Domain Spectrometers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 Performance Limits Due to Dynamic Range and Signal-to-Noise Ratio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Random Noise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Systemic Errors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Beam Profile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Doubt-Free Uncertainty In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Measurement: An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for Engineers and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Cham: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Springer, 2015, pp. 9-18.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 R., et al., “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Pratical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Estimate the Standard Deviation in Absorption Coefficients Measured with THz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Opt.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Vol. 283, 2010, pp. 2488-2491.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http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://www.bitweenie.com/listings/fft-zero-padding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Jepsen, P. U., and B. M. Fischer, “Dynamic Range in Terahertz Time-Domain Transmission and Reflection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Vol. 30, 2005, pp. 29-31.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L., W. Shi, and S. Chen, “Noise Analysis and Optimization of Terahertz Photoconductive Emitters,”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J. Selected Topics Quantum Electronics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19, 2013, p. 8401305.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Choi, D., et al., “Focused Beam Effect on Measuring Precise Optical Parameters of Liquid Water with Terahertz Time 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2011 36</a:t>
            </a:r>
            <a:r>
              <a:rPr lang="en-US" altLang="ko-KR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Onternational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Infrared, Millimeter and Terahertz Waves (IRMMW-THz)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October 2011, pp. 1-7.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Performance Parameters: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Sensitivity, Resolution, Precision, Accuracy, Dynamic Range, and SNR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Performance Parameters: Sensitivity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</a:rPr>
              <a:t>, Resolution, Precision, Accuracy, Dynamic Range, and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SNR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969" y="2698407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Sensitivity</a:t>
            </a:r>
            <a:r>
              <a:rPr lang="en-US" altLang="ko-KR" sz="2000" dirty="0" smtClean="0"/>
              <a:t>: The minimum measurable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Resolution</a:t>
            </a:r>
            <a:r>
              <a:rPr lang="en-US" altLang="ko-KR" sz="2000" dirty="0" smtClean="0"/>
              <a:t>: The minimum measurable difference between two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Precision</a:t>
            </a:r>
            <a:r>
              <a:rPr lang="en-US" altLang="ko-KR" sz="2000" dirty="0" smtClean="0"/>
              <a:t>: The numerical value of measurement reproducibility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A uncertainty</a:t>
            </a:r>
            <a:r>
              <a:rPr lang="en-US" altLang="ko-KR" sz="2000" dirty="0" smtClean="0"/>
              <a:t>: Random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averaging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B uncertainty</a:t>
            </a:r>
            <a:r>
              <a:rPr lang="en-US" altLang="ko-KR" sz="2000" dirty="0" smtClean="0"/>
              <a:t>: Systematic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cannot be analyzed with statistics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and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Doubt-Free Uncertainty In Measurement: An Introduction for Engineers and Students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Cham: Springer,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6711"/>
          <a:stretch/>
        </p:blipFill>
        <p:spPr>
          <a:xfrm>
            <a:off x="3056448" y="3679154"/>
            <a:ext cx="3031102" cy="223807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376246" y="5301762"/>
            <a:ext cx="254977" cy="254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9200" y="5301762"/>
            <a:ext cx="254977" cy="254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Performance Parameters: Sensitivity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</a:rPr>
              <a:t>, Resolution, Precision, Accuracy, Dynamic Range, and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0969" y="1570016"/>
                <a:ext cx="4906108" cy="254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Accuracy</a:t>
                </a:r>
                <a:r>
                  <a:rPr lang="en-US" altLang="ko-KR" sz="2000" dirty="0" smtClean="0"/>
                  <a:t>: The difference between the true value and the value measured by the experimental system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Dynamic Range </a:t>
                </a:r>
                <a:r>
                  <a:rPr lang="en-US" altLang="ko-KR" sz="2000" dirty="0" smtClean="0"/>
                  <a:t>(DR)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SNR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r>
                  <a:rPr lang="en-US" altLang="ko-KR" sz="2000" dirty="0" smtClean="0"/>
                  <a:t>* Noise Floor (NF)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1570016"/>
                <a:ext cx="4906108" cy="2543581"/>
              </a:xfrm>
              <a:prstGeom prst="rect">
                <a:avLst/>
              </a:prstGeom>
              <a:blipFill rotWithShape="0">
                <a:blip r:embed="rId3"/>
                <a:stretch>
                  <a:fillRect l="-1242" t="-1439" r="-745" b="-3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77" y="1078535"/>
            <a:ext cx="2721219" cy="44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DR and SNR of Terahertz TDS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DR and SNR of Terahertz TDS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96" y="1249756"/>
            <a:ext cx="3729465" cy="2520000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529" y="1249756"/>
            <a:ext cx="3370286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SNR and DR in time-domain</a:t>
            </a:r>
            <a:endParaRPr lang="ko-KR" alt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4620" y="5190087"/>
                <a:ext cx="2403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20" y="5190087"/>
                <a:ext cx="24039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13" r="-1772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R., et al., “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Pratical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Estimate the Standard Deviation in Absorption Coefficients Measured with THz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283,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866" y="3971793"/>
            <a:ext cx="3463484" cy="19043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553" y="3833590"/>
            <a:ext cx="4068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SNR fluctuate strongly and irregularly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>
                <a:sym typeface="Wingdings" panose="05000000000000000000" pitchFamily="2" charset="2"/>
              </a:rPr>
              <a:t>No meaningful information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 follow the absolute value of the signal</a:t>
            </a:r>
            <a:endParaRPr lang="ko-KR" altLang="en-US" dirty="0"/>
          </a:p>
        </p:txBody>
      </p:sp>
      <p:cxnSp>
        <p:nvCxnSpPr>
          <p:cNvPr id="12" name="구부러진 연결선 11"/>
          <p:cNvCxnSpPr/>
          <p:nvPr/>
        </p:nvCxnSpPr>
        <p:spPr>
          <a:xfrm rot="10800000" flipV="1">
            <a:off x="2066192" y="2804745"/>
            <a:ext cx="1195754" cy="202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10800000" flipV="1">
            <a:off x="2620109" y="2963008"/>
            <a:ext cx="677007" cy="2461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4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System Performance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Limits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Due </a:t>
            </a:r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to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DR </a:t>
            </a:r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and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SNR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Frequency Resolution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Zeor</a:t>
            </a:r>
            <a:r>
              <a:rPr lang="en-US" altLang="ko-KR" dirty="0" smtClean="0">
                <a:solidFill>
                  <a:srgbClr val="3333FF"/>
                </a:solidFill>
              </a:rPr>
              <a:t>-padding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76" y="3801306"/>
            <a:ext cx="2580846" cy="19311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906" y="2001306"/>
            <a:ext cx="2214970" cy="18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796" y="2001306"/>
            <a:ext cx="2180358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frequency resolution of a time-domain spectroscopy may be improved by zero-padding. However the additional data points arising from a string of zeros carry no additional information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from http://www.bitweenie.com/listings/fft-zero-padding/</a:t>
            </a:r>
          </a:p>
        </p:txBody>
      </p:sp>
    </p:spTree>
    <p:extLst>
      <p:ext uri="{BB962C8B-B14F-4D97-AF65-F5344CB8AC3E}">
        <p14:creationId xmlns:p14="http://schemas.microsoft.com/office/powerpoint/2010/main" val="37263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26386</TotalTime>
  <Words>1033</Words>
  <Application>Microsoft Office PowerPoint</Application>
  <PresentationFormat>화면 슬라이드 쇼(4:3)</PresentationFormat>
  <Paragraphs>152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328</cp:revision>
  <dcterms:created xsi:type="dcterms:W3CDTF">2018-02-18T11:37:55Z</dcterms:created>
  <dcterms:modified xsi:type="dcterms:W3CDTF">2018-03-17T16:06:18Z</dcterms:modified>
</cp:coreProperties>
</file>