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22" r:id="rId2"/>
    <p:sldId id="339" r:id="rId3"/>
    <p:sldId id="341" r:id="rId4"/>
    <p:sldId id="340" r:id="rId5"/>
    <p:sldId id="342" r:id="rId6"/>
    <p:sldId id="343" r:id="rId7"/>
    <p:sldId id="344" r:id="rId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7761" y="935183"/>
            <a:ext cx="3577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Neural Network Model Training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Inverse Design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Lumerical FDTD </a:t>
            </a:r>
            <a:r>
              <a:rPr lang="ko-KR" altLang="en-US" dirty="0" smtClean="0"/>
              <a:t>추가 구매 견적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CPU Workstation </a:t>
            </a:r>
            <a:r>
              <a:rPr lang="ko-KR" altLang="en-US" dirty="0" smtClean="0"/>
              <a:t>구매 </a:t>
            </a:r>
            <a:r>
              <a:rPr lang="ko-KR" altLang="en-US" dirty="0" smtClean="0"/>
              <a:t>사양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Neural Network Model Training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37760" y="4315237"/>
            <a:ext cx="3142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Next Week (8/12 ~ 8/16)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7761" y="4770279"/>
            <a:ext cx="357759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가족 여행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4635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Lumerical FDTD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라이선스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추가 구매 견적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884" y="402622"/>
            <a:ext cx="827641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</a:t>
            </a:r>
            <a:r>
              <a:rPr lang="ko-KR" altLang="en-US" b="1" dirty="0" smtClean="0"/>
              <a:t>가지 구매 방법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기존 라이선스 기간에 맞춰서 구매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갱신 날짜</a:t>
            </a:r>
            <a:r>
              <a:rPr lang="en-US" altLang="ko-KR" sz="1600" dirty="0" smtClean="0"/>
              <a:t>(10/31)</a:t>
            </a:r>
            <a:r>
              <a:rPr lang="ko-KR" altLang="en-US" sz="1600" dirty="0" smtClean="0"/>
              <a:t>까지 임대 사용 후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개의 라이선스를 동시에 갱신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임대 비용 </a:t>
            </a:r>
            <a:r>
              <a:rPr lang="en-US" altLang="ko-KR" sz="1600" dirty="0" smtClean="0"/>
              <a:t>(90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): 868,000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비용</a:t>
            </a:r>
            <a:r>
              <a:rPr lang="en-US" altLang="ko-KR" sz="1600" dirty="0" smtClean="0"/>
              <a:t>: 3,520,000 * 2* 0.9(10% </a:t>
            </a:r>
            <a:r>
              <a:rPr lang="ko-KR" altLang="en-US" sz="1600" dirty="0" smtClean="0"/>
              <a:t>할인</a:t>
            </a:r>
            <a:r>
              <a:rPr lang="en-US" altLang="ko-KR" sz="1600" dirty="0" smtClean="0"/>
              <a:t>) = 6,336,000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기존 라이선스와 별도로 구매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기존 라이선스 비용</a:t>
            </a:r>
            <a:r>
              <a:rPr lang="en-US" altLang="ko-KR" sz="1600" dirty="0" smtClean="0"/>
              <a:t>: 3,520,000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신규 구매 비용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3,520,000 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기존과 동일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총 비용</a:t>
            </a:r>
            <a:r>
              <a:rPr lang="en-US" altLang="ko-KR" sz="1600" dirty="0" smtClean="0"/>
              <a:t>: 7,040,000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373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4635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Lumerical FDTD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라이선스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추가 구매 견적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884" y="814119"/>
            <a:ext cx="827641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Lab Suite</a:t>
            </a:r>
            <a:r>
              <a:rPr lang="ko-KR" altLang="en-US" dirty="0" smtClean="0"/>
              <a:t>로 업그레이드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Lab Suite: FDTD</a:t>
            </a:r>
            <a:r>
              <a:rPr lang="ko-KR" altLang="en-US" sz="1600" dirty="0" smtClean="0"/>
              <a:t>를 포함해서 </a:t>
            </a:r>
            <a:r>
              <a:rPr lang="en-US" altLang="ko-KR" sz="1600" dirty="0" smtClean="0"/>
              <a:t>Lumerical </a:t>
            </a:r>
            <a:r>
              <a:rPr lang="ko-KR" altLang="en-US" sz="1600" dirty="0" smtClean="0"/>
              <a:t>제품이 모두 포함된 번들 라이선스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FDTD(3), MODE(1), DGTD(1), CHARGE(1), HEAT(1), FEEM(1), INTERCONNECT(1)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라이선스 비용</a:t>
            </a:r>
            <a:r>
              <a:rPr lang="en-US" altLang="ko-KR" sz="1600" dirty="0" smtClean="0"/>
              <a:t>: 7,040,000 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기존 라이선스 취소 후 </a:t>
            </a:r>
            <a:r>
              <a:rPr lang="ko-KR" altLang="en-US" sz="1600" dirty="0" err="1" smtClean="0"/>
              <a:t>잔여기간은</a:t>
            </a:r>
            <a:r>
              <a:rPr lang="ko-KR" altLang="en-US" sz="1600" dirty="0" smtClean="0"/>
              <a:t> 업그레이드 비용에서 공제</a:t>
            </a:r>
            <a:endParaRPr lang="en-US" altLang="ko-KR" sz="160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4738254" y="2943619"/>
            <a:ext cx="3960000" cy="2803899"/>
            <a:chOff x="3074098" y="3750313"/>
            <a:chExt cx="3960000" cy="280389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098" y="3750313"/>
              <a:ext cx="3960000" cy="203077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929"/>
            <a:stretch/>
          </p:blipFill>
          <p:spPr>
            <a:xfrm>
              <a:off x="3074098" y="5781083"/>
              <a:ext cx="3960000" cy="773129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43884" y="3374287"/>
            <a:ext cx="4148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DGTD: </a:t>
            </a:r>
            <a:r>
              <a:rPr lang="en-US" altLang="ko-KR" sz="1600" b="1" dirty="0" smtClean="0"/>
              <a:t>D</a:t>
            </a:r>
            <a:r>
              <a:rPr lang="en-US" altLang="ko-KR" sz="1600" dirty="0" smtClean="0"/>
              <a:t>iscontinuous </a:t>
            </a:r>
            <a:r>
              <a:rPr lang="en-US" altLang="ko-KR" sz="1600" b="1" dirty="0" err="1" smtClean="0"/>
              <a:t>G</a:t>
            </a:r>
            <a:r>
              <a:rPr lang="en-US" altLang="ko-KR" sz="1600" dirty="0" err="1" smtClean="0"/>
              <a:t>alerkin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T</a:t>
            </a:r>
            <a:r>
              <a:rPr lang="en-US" altLang="ko-KR" sz="1600" dirty="0" smtClean="0"/>
              <a:t>ime </a:t>
            </a:r>
            <a:r>
              <a:rPr lang="en-US" altLang="ko-KR" sz="1600" b="1" dirty="0" smtClean="0"/>
              <a:t>D</a:t>
            </a:r>
            <a:r>
              <a:rPr lang="en-US" altLang="ko-KR" sz="1600" dirty="0" smtClean="0"/>
              <a:t>omain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Higher order </a:t>
            </a:r>
            <a:r>
              <a:rPr lang="en-US" altLang="ko-KR" sz="1600" i="1" dirty="0"/>
              <a:t>mesh polynomials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for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accurate </a:t>
            </a:r>
            <a:r>
              <a:rPr lang="en-US" altLang="ko-KR" sz="1600" dirty="0"/>
              <a:t>performance control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FEEM: </a:t>
            </a:r>
            <a:r>
              <a:rPr lang="en-US" altLang="ko-KR" sz="1600" b="1" dirty="0" smtClean="0"/>
              <a:t>F</a:t>
            </a:r>
            <a:r>
              <a:rPr lang="en-US" altLang="ko-KR" sz="1600" dirty="0" smtClean="0"/>
              <a:t>inite </a:t>
            </a:r>
            <a:r>
              <a:rPr lang="en-US" altLang="ko-KR" sz="1600" b="1" dirty="0" smtClean="0"/>
              <a:t>E</a:t>
            </a:r>
            <a:r>
              <a:rPr lang="en-US" altLang="ko-KR" sz="1600" dirty="0" smtClean="0"/>
              <a:t>lement </a:t>
            </a:r>
            <a:r>
              <a:rPr lang="en-US" altLang="ko-KR" sz="1600" b="1" dirty="0" err="1" smtClean="0"/>
              <a:t>E</a:t>
            </a:r>
            <a:r>
              <a:rPr lang="en-US" altLang="ko-KR" sz="1600" dirty="0" err="1" smtClean="0"/>
              <a:t>igen</a:t>
            </a:r>
            <a:r>
              <a:rPr lang="en-US" altLang="ko-KR" sz="1600" b="1" dirty="0" err="1" smtClean="0"/>
              <a:t>m</a:t>
            </a:r>
            <a:r>
              <a:rPr lang="en-US" altLang="ko-KR" sz="1600" dirty="0" err="1" smtClean="0"/>
              <a:t>ode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Superior performance scaling thanks </a:t>
            </a:r>
            <a:r>
              <a:rPr lang="en-US" altLang="ko-KR" sz="1600" dirty="0" smtClean="0"/>
              <a:t>to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higher </a:t>
            </a:r>
            <a:r>
              <a:rPr lang="en-US" altLang="ko-KR" sz="1600" dirty="0"/>
              <a:t>order </a:t>
            </a:r>
            <a:r>
              <a:rPr lang="en-US" altLang="ko-KR" sz="1600" i="1" dirty="0"/>
              <a:t>mesh polynomials</a:t>
            </a:r>
            <a:endParaRPr lang="en-US" altLang="ko-KR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79401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131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CPU Workstation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구매 사양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884" y="402622"/>
            <a:ext cx="8276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기존 </a:t>
            </a:r>
            <a:r>
              <a:rPr lang="en-US" altLang="ko-KR" dirty="0" smtClean="0">
                <a:latin typeface="+mn-ea"/>
              </a:rPr>
              <a:t>GPU Workstation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GPU </a:t>
            </a:r>
            <a:r>
              <a:rPr lang="ko-KR" altLang="en-US" dirty="0" smtClean="0">
                <a:latin typeface="+mn-ea"/>
              </a:rPr>
              <a:t>활용을 위한 사양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CPU Workstation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CPU </a:t>
            </a:r>
            <a:r>
              <a:rPr lang="ko-KR" altLang="en-US" dirty="0" smtClean="0">
                <a:latin typeface="+mn-ea"/>
              </a:rPr>
              <a:t>활용에 집중 </a:t>
            </a:r>
            <a:r>
              <a:rPr lang="en-US" altLang="ko-KR" dirty="0" smtClean="0">
                <a:latin typeface="+mn-ea"/>
              </a:rPr>
              <a:t>(Lumerical FDTD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GPU </a:t>
            </a:r>
            <a:r>
              <a:rPr lang="ko-KR" altLang="en-US" dirty="0" smtClean="0">
                <a:latin typeface="+mn-ea"/>
              </a:rPr>
              <a:t>지원 </a:t>
            </a:r>
            <a:r>
              <a:rPr lang="en-US" altLang="ko-KR" dirty="0" smtClean="0">
                <a:latin typeface="+mn-ea"/>
              </a:rPr>
              <a:t>X)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56358"/>
              </p:ext>
            </p:extLst>
          </p:nvPr>
        </p:nvGraphicFramePr>
        <p:xfrm>
          <a:off x="354328" y="1449650"/>
          <a:ext cx="8265971" cy="47377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6016">
                  <a:extLst>
                    <a:ext uri="{9D8B030D-6E8A-4147-A177-3AD203B41FA5}">
                      <a16:colId xmlns:a16="http://schemas.microsoft.com/office/drawing/2014/main" val="789512337"/>
                    </a:ext>
                  </a:extLst>
                </a:gridCol>
                <a:gridCol w="720885">
                  <a:extLst>
                    <a:ext uri="{9D8B030D-6E8A-4147-A177-3AD203B41FA5}">
                      <a16:colId xmlns:a16="http://schemas.microsoft.com/office/drawing/2014/main" val="2081679223"/>
                    </a:ext>
                  </a:extLst>
                </a:gridCol>
                <a:gridCol w="3549535">
                  <a:extLst>
                    <a:ext uri="{9D8B030D-6E8A-4147-A177-3AD203B41FA5}">
                      <a16:colId xmlns:a16="http://schemas.microsoft.com/office/drawing/2014/main" val="3247108221"/>
                    </a:ext>
                  </a:extLst>
                </a:gridCol>
                <a:gridCol w="3549535">
                  <a:extLst>
                    <a:ext uri="{9D8B030D-6E8A-4147-A177-3AD203B41FA5}">
                      <a16:colId xmlns:a16="http://schemas.microsoft.com/office/drawing/2014/main" val="1529753557"/>
                    </a:ext>
                  </a:extLst>
                </a:gridCol>
              </a:tblGrid>
              <a:tr h="27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품  명</a:t>
                      </a:r>
                      <a:endParaRPr lang="ko-KR" alt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사   양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Specification)</a:t>
                      </a:r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26217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effectLst/>
                          <a:latin typeface="+mn-ea"/>
                          <a:ea typeface="+mn-ea"/>
                        </a:rPr>
                        <a:t>GPU</a:t>
                      </a:r>
                      <a:r>
                        <a:rPr lang="en-US" sz="12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Workstation</a:t>
                      </a:r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effectLst/>
                          <a:latin typeface="+mn-ea"/>
                          <a:ea typeface="+mn-ea"/>
                        </a:rPr>
                        <a:t>CPU</a:t>
                      </a:r>
                      <a:r>
                        <a:rPr lang="en-US" altLang="ko-KR" sz="12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Workstation</a:t>
                      </a:r>
                      <a:endParaRPr lang="en-US" altLang="ko-KR" sz="1200" b="1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883079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CPU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INTEL 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제온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스케일러블 실버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4114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10 core / 20 thread * 2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= 20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core / 40 thread,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2.2GHz)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INTEL 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코어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X-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시리즈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i9-9980XE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(18 core / 36 thread, 3.0 GHz)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245953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RAM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삼성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DDR4 32GB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RAM/2400MHz/ECC/REG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(32GB * 12 = 384GB)</a:t>
                      </a:r>
                      <a:endParaRPr lang="ko-KR" alt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G.SKILL DDR4 16GB RAM/3600MHz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(16GB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* 8 =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128GB)</a:t>
                      </a:r>
                      <a:endParaRPr lang="ko-KR" alt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857449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GPU</a:t>
                      </a:r>
                      <a:endParaRPr lang="en-US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2 * NVIDIA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+mn-ea"/>
                          <a:ea typeface="+mn-ea"/>
                        </a:rPr>
                        <a:t> GeForce</a:t>
                      </a:r>
                      <a:r>
                        <a:rPr lang="ko-KR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RTX 2070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8GB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NVIDIA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+mn-ea"/>
                          <a:ea typeface="+mn-ea"/>
                        </a:rPr>
                        <a:t> GeForce</a:t>
                      </a:r>
                      <a:r>
                        <a:rPr lang="ko-KR" alt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u="none" strike="noStrike" dirty="0" smtClean="0">
                          <a:effectLst/>
                          <a:latin typeface="+mn-ea"/>
                          <a:ea typeface="+mn-ea"/>
                        </a:rPr>
                        <a:t>GTX 1660Ti 6GB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79555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SSD</a:t>
                      </a:r>
                      <a:endParaRPr lang="en-US" sz="12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삼성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860 </a:t>
                      </a:r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PRO </a:t>
                      </a:r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Series 1TB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삼성 </a:t>
                      </a:r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970 EVO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Plus M.2 1TB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5896444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POWER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+mn-ea"/>
                          <a:ea typeface="+mn-ea"/>
                        </a:rPr>
                        <a:t>80PLUS GOLD 1000W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80PLUS PLATINUM 1000W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052967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Price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만원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700</a:t>
                      </a:r>
                      <a:r>
                        <a:rPr lang="ko-KR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만원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7971614"/>
                  </a:ext>
                </a:extLst>
              </a:tr>
              <a:tr h="5581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Advantages</a:t>
                      </a:r>
                      <a:endParaRPr lang="en-US" altLang="ko-KR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1.6GT/s faster bus transfer rate</a:t>
                      </a:r>
                    </a:p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Larger maximum ram</a:t>
                      </a:r>
                      <a:r>
                        <a:rPr lang="en-US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size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2.45x</a:t>
                      </a:r>
                      <a:r>
                        <a:rPr lang="en-US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faster CPU speed</a:t>
                      </a:r>
                    </a:p>
                    <a:p>
                      <a:pPr algn="ctr" fontAlgn="ctr"/>
                      <a:r>
                        <a:rPr lang="en-US" sz="12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Higher ram speed</a:t>
                      </a:r>
                      <a:endParaRPr lang="en-US" sz="12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125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34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537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Algorithm with Neural Network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521" y="434611"/>
            <a:ext cx="5835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With Neural Network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FCNN </a:t>
            </a:r>
            <a:r>
              <a:rPr lang="en-US" altLang="ko-KR" dirty="0"/>
              <a:t>(Fully </a:t>
            </a:r>
            <a:r>
              <a:rPr lang="en-US" altLang="ko-KR" dirty="0" smtClean="0"/>
              <a:t>Connected Neural </a:t>
            </a:r>
            <a:r>
              <a:rPr lang="en-US" altLang="ko-KR" dirty="0"/>
              <a:t>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ResNet</a:t>
            </a:r>
            <a:r>
              <a:rPr lang="en-US" altLang="ko-KR" dirty="0"/>
              <a:t> (Residual 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DenseNet</a:t>
            </a:r>
            <a:r>
              <a:rPr lang="en-US" altLang="ko-KR" dirty="0"/>
              <a:t> (Dense Network)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98190" y="2540151"/>
            <a:ext cx="70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FDTD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238563" y="2540151"/>
            <a:ext cx="13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59970" y="2547479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844926" y="2231862"/>
                <a:ext cx="1954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926" y="2231862"/>
                <a:ext cx="1954638" cy="276999"/>
              </a:xfrm>
              <a:prstGeom prst="rect">
                <a:avLst/>
              </a:prstGeom>
              <a:blipFill>
                <a:blip r:embed="rId2"/>
                <a:stretch>
                  <a:fillRect l="-3750" t="-2174" r="-406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38642" y="4584231"/>
            <a:ext cx="109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Initial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20503" y="4584231"/>
            <a:ext cx="11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402594" y="4444299"/>
            <a:ext cx="1346662" cy="926195"/>
            <a:chOff x="2948345" y="5224825"/>
            <a:chExt cx="1346662" cy="926195"/>
          </a:xfrm>
        </p:grpSpPr>
        <p:sp>
          <p:nvSpPr>
            <p:cNvPr id="27" name="직사각형 26"/>
            <p:cNvSpPr/>
            <p:nvPr/>
          </p:nvSpPr>
          <p:spPr>
            <a:xfrm>
              <a:off x="2948345" y="5224825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3941" y="5364757"/>
              <a:ext cx="115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Neural</a:t>
              </a:r>
            </a:p>
            <a:p>
              <a:pPr algn="ctr"/>
              <a:r>
                <a:rPr lang="en-US" altLang="ko-KR" dirty="0" smtClean="0"/>
                <a:t>Network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761548" y="4444299"/>
            <a:ext cx="1346662" cy="926195"/>
            <a:chOff x="5034424" y="5193971"/>
            <a:chExt cx="1346662" cy="926195"/>
          </a:xfrm>
        </p:grpSpPr>
        <p:sp>
          <p:nvSpPr>
            <p:cNvPr id="31" name="직사각형 30"/>
            <p:cNvSpPr/>
            <p:nvPr/>
          </p:nvSpPr>
          <p:spPr>
            <a:xfrm>
              <a:off x="5034424" y="5193971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020" y="5472402"/>
              <a:ext cx="115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Optimizer</a:t>
              </a:r>
              <a:endParaRPr lang="ko-KR" altLang="en-US" dirty="0"/>
            </a:p>
          </p:txBody>
        </p:sp>
      </p:grpSp>
      <p:sp>
        <p:nvSpPr>
          <p:cNvPr id="40" name="오른쪽 화살표 39"/>
          <p:cNvSpPr/>
          <p:nvPr/>
        </p:nvSpPr>
        <p:spPr>
          <a:xfrm>
            <a:off x="1629442" y="4708845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3988396" y="4733870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492713" y="4735431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1" idx="3"/>
            <a:endCxn id="31" idx="1"/>
          </p:cNvCxnSpPr>
          <p:nvPr/>
        </p:nvCxnSpPr>
        <p:spPr>
          <a:xfrm flipH="1">
            <a:off x="4761548" y="4907397"/>
            <a:ext cx="1346662" cy="12700"/>
          </a:xfrm>
          <a:prstGeom prst="bentConnector5">
            <a:avLst>
              <a:gd name="adj1" fmla="val -16975"/>
              <a:gd name="adj2" fmla="val 5446441"/>
              <a:gd name="adj3" fmla="val 116975"/>
            </a:avLst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45" y="5648925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Iteration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15" y="130621"/>
            <a:ext cx="2973181" cy="1822810"/>
          </a:xfrm>
          <a:prstGeom prst="rect">
            <a:avLst/>
          </a:prstGeom>
        </p:spPr>
      </p:pic>
      <p:sp>
        <p:nvSpPr>
          <p:cNvPr id="38" name="오른쪽 화살표 37"/>
          <p:cNvSpPr/>
          <p:nvPr/>
        </p:nvSpPr>
        <p:spPr>
          <a:xfrm>
            <a:off x="1166649" y="4088599"/>
            <a:ext cx="3189219" cy="239811"/>
          </a:xfrm>
          <a:prstGeom prst="rightArrow">
            <a:avLst>
              <a:gd name="adj1" fmla="val 50000"/>
              <a:gd name="adj2" fmla="val 9159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08265" y="3761138"/>
            <a:ext cx="170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Forward design</a:t>
            </a:r>
            <a:endParaRPr lang="ko-KR" altLang="en-US" dirty="0"/>
          </a:p>
        </p:txBody>
      </p:sp>
      <p:sp>
        <p:nvSpPr>
          <p:cNvPr id="51" name="오른쪽 화살표 50"/>
          <p:cNvSpPr/>
          <p:nvPr/>
        </p:nvSpPr>
        <p:spPr>
          <a:xfrm>
            <a:off x="4455622" y="4088599"/>
            <a:ext cx="3452825" cy="239811"/>
          </a:xfrm>
          <a:prstGeom prst="rightArrow">
            <a:avLst>
              <a:gd name="adj1" fmla="val 50000"/>
              <a:gd name="adj2" fmla="val 9159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329908" y="3726832"/>
            <a:ext cx="15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Inverse design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775764" y="2340096"/>
                <a:ext cx="3169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 dirty="0" smtClean="0"/>
                  <a:t>: </a:t>
                </a:r>
                <a:r>
                  <a:rPr lang="en-US" altLang="ko-KR" sz="1400" dirty="0" err="1" smtClean="0"/>
                  <a:t>nanophotonic</a:t>
                </a:r>
                <a:r>
                  <a:rPr lang="en-US" altLang="ko-KR" sz="1400" dirty="0" smtClean="0"/>
                  <a:t>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 smtClean="0"/>
                  <a:t>: Optical response(spectrum)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764" y="2340096"/>
                <a:ext cx="3169832" cy="523220"/>
              </a:xfrm>
              <a:prstGeom prst="rect">
                <a:avLst/>
              </a:prstGeom>
              <a:blipFill>
                <a:blip r:embed="rId4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0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6" y="3935231"/>
            <a:ext cx="4537169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75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Training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6" y="1316351"/>
            <a:ext cx="4493707" cy="2520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092451" y="433090"/>
            <a:ext cx="2545254" cy="963364"/>
            <a:chOff x="3679753" y="1036006"/>
            <a:chExt cx="2545254" cy="963364"/>
          </a:xfrm>
        </p:grpSpPr>
        <p:sp>
          <p:nvSpPr>
            <p:cNvPr id="33" name="TextBox 32"/>
            <p:cNvSpPr txBox="1"/>
            <p:nvPr/>
          </p:nvSpPr>
          <p:spPr>
            <a:xfrm>
              <a:off x="3679753" y="1339433"/>
              <a:ext cx="694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FDTD</a:t>
              </a:r>
              <a:endParaRPr lang="en-US" altLang="ko-KR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5454" y="1353039"/>
              <a:ext cx="1100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Neural</a:t>
              </a:r>
            </a:p>
            <a:p>
              <a:pPr algn="ctr"/>
              <a:r>
                <a:rPr lang="en-US" altLang="ko-KR" dirty="0" smtClean="0"/>
                <a:t>Network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36754" y="1335885"/>
              <a:ext cx="588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loss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38" t="-2222" r="-3738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3939196" y="3449168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082526" y="738856"/>
                <a:ext cx="2165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26" y="738856"/>
                <a:ext cx="2165657" cy="276999"/>
              </a:xfrm>
              <a:prstGeom prst="rect">
                <a:avLst/>
              </a:prstGeom>
              <a:blipFill>
                <a:blip r:embed="rId5"/>
                <a:stretch>
                  <a:fillRect l="-1408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22" y="1316351"/>
            <a:ext cx="3360000" cy="252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36574" y="2637544"/>
            <a:ext cx="62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FDTD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436574" y="1614046"/>
            <a:ext cx="117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Neural Network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4556717" y="2437851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Transmission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22" y="3836351"/>
            <a:ext cx="3360000" cy="252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 rot="16200000">
            <a:off x="4556718" y="4940000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Transmission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436574" y="5777087"/>
            <a:ext cx="62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FDTD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436574" y="4712024"/>
            <a:ext cx="117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Neural Network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165355" y="3658232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Wavelength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165355" y="6277112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Wavelength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19200" y="3758478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9200" y="6356351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939196" y="5528901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28650" y="1118602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FCNN</a:t>
            </a:r>
            <a:endParaRPr lang="ko-KR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38497" y="3744947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ResNet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8"/>
          <a:srcRect l="34253" r="34607"/>
          <a:stretch/>
        </p:blipFill>
        <p:spPr>
          <a:xfrm>
            <a:off x="8129397" y="83138"/>
            <a:ext cx="931476" cy="207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878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Neural </a:t>
            </a:r>
            <a:r>
              <a:rPr lang="en-US" altLang="ko-KR" sz="2000" b="1" dirty="0" err="1" smtClean="0">
                <a:solidFill>
                  <a:srgbClr val="3333FF"/>
                </a:solidFill>
              </a:rPr>
              <a:t>Netowrk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70951" y="430340"/>
            <a:ext cx="47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/>
              <a:t>FCNN </a:t>
            </a:r>
            <a:r>
              <a:rPr lang="en-US" altLang="ko-KR" b="1" dirty="0" smtClean="0"/>
              <a:t>(Fully </a:t>
            </a:r>
            <a:r>
              <a:rPr lang="en-US" altLang="ko-KR" b="1" smtClean="0"/>
              <a:t>Connected </a:t>
            </a:r>
            <a:r>
              <a:rPr lang="en-US" altLang="ko-KR" b="1" smtClean="0"/>
              <a:t>Neural </a:t>
            </a:r>
            <a:r>
              <a:rPr lang="en-US" altLang="ko-KR" b="1" dirty="0" smtClean="0"/>
              <a:t>Network)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530579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0579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73" y="838609"/>
            <a:ext cx="2439398" cy="171522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-45976" y="2362589"/>
            <a:ext cx="27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ResNet</a:t>
            </a:r>
            <a:r>
              <a:rPr lang="en-US" altLang="ko-KR" b="1" dirty="0" smtClean="0"/>
              <a:t> (Residual Network)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441063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5016" y="3193917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657249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06725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33396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2451" y="3193917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27" idx="3"/>
            <a:endCxn id="51" idx="1"/>
          </p:cNvCxnSpPr>
          <p:nvPr/>
        </p:nvCxnSpPr>
        <p:spPr>
          <a:xfrm>
            <a:off x="2245146" y="3380139"/>
            <a:ext cx="4121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2" idx="3"/>
            <a:endCxn id="53" idx="1"/>
          </p:cNvCxnSpPr>
          <p:nvPr/>
        </p:nvCxnSpPr>
        <p:spPr>
          <a:xfrm>
            <a:off x="5121292" y="3380139"/>
            <a:ext cx="4121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7" idx="3"/>
            <a:endCxn id="27" idx="1"/>
          </p:cNvCxnSpPr>
          <p:nvPr/>
        </p:nvCxnSpPr>
        <p:spPr>
          <a:xfrm>
            <a:off x="1173296" y="3378583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3"/>
            <a:endCxn id="100" idx="2"/>
          </p:cNvCxnSpPr>
          <p:nvPr/>
        </p:nvCxnSpPr>
        <p:spPr>
          <a:xfrm flipV="1">
            <a:off x="6247963" y="3378582"/>
            <a:ext cx="244750" cy="1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7" idx="1"/>
            <a:endCxn id="82" idx="4"/>
          </p:cNvCxnSpPr>
          <p:nvPr/>
        </p:nvCxnSpPr>
        <p:spPr>
          <a:xfrm rot="10800000" flipH="1" flipV="1">
            <a:off x="1530578" y="3380138"/>
            <a:ext cx="2306139" cy="209119"/>
          </a:xfrm>
          <a:prstGeom prst="bentConnector4">
            <a:avLst>
              <a:gd name="adj1" fmla="val -9913"/>
              <a:gd name="adj2" fmla="val 3385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2" idx="1"/>
            <a:endCxn id="100" idx="4"/>
          </p:cNvCxnSpPr>
          <p:nvPr/>
        </p:nvCxnSpPr>
        <p:spPr>
          <a:xfrm rot="10800000" flipH="1" flipV="1">
            <a:off x="4406724" y="3380139"/>
            <a:ext cx="2296663" cy="209118"/>
          </a:xfrm>
          <a:prstGeom prst="bentConnector4">
            <a:avLst>
              <a:gd name="adj1" fmla="val -9954"/>
              <a:gd name="adj2" fmla="val 3385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3626043" y="3167908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51" idx="3"/>
            <a:endCxn id="82" idx="2"/>
          </p:cNvCxnSpPr>
          <p:nvPr/>
        </p:nvCxnSpPr>
        <p:spPr>
          <a:xfrm flipV="1">
            <a:off x="3371816" y="3378583"/>
            <a:ext cx="254227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2" idx="6"/>
            <a:endCxn id="52" idx="1"/>
          </p:cNvCxnSpPr>
          <p:nvPr/>
        </p:nvCxnSpPr>
        <p:spPr>
          <a:xfrm>
            <a:off x="4047393" y="3378583"/>
            <a:ext cx="35933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6492713" y="3167907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100" idx="6"/>
            <a:endCxn id="54" idx="1"/>
          </p:cNvCxnSpPr>
          <p:nvPr/>
        </p:nvCxnSpPr>
        <p:spPr>
          <a:xfrm>
            <a:off x="6914063" y="3378582"/>
            <a:ext cx="39838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-60905" y="4066016"/>
            <a:ext cx="113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DenseNet</a:t>
            </a:r>
            <a:endParaRPr lang="ko-KR" alt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78638" y="5102712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8081986" y="5102712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36" name="직선 화살표 연결선 135"/>
          <p:cNvCxnSpPr>
            <a:stCxn id="129" idx="3"/>
            <a:endCxn id="127" idx="1"/>
          </p:cNvCxnSpPr>
          <p:nvPr/>
        </p:nvCxnSpPr>
        <p:spPr>
          <a:xfrm>
            <a:off x="1056918" y="5287378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1414200" y="4809651"/>
            <a:ext cx="1318725" cy="958566"/>
            <a:chOff x="1530578" y="5039807"/>
            <a:chExt cx="1318725" cy="958566"/>
          </a:xfrm>
        </p:grpSpPr>
        <p:sp>
          <p:nvSpPr>
            <p:cNvPr id="127" name="직사각형 126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꺾인 연결선 137"/>
            <p:cNvCxnSpPr>
              <a:stCxn id="127" idx="1"/>
              <a:endCxn id="140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282855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[+]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화살표 연결선 145"/>
            <p:cNvCxnSpPr>
              <a:stCxn id="127" idx="3"/>
              <a:endCxn id="140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>
            <a:off x="3119516" y="4809651"/>
            <a:ext cx="1318725" cy="958566"/>
            <a:chOff x="1530578" y="5039807"/>
            <a:chExt cx="1318725" cy="958566"/>
          </a:xfrm>
        </p:grpSpPr>
        <p:sp>
          <p:nvSpPr>
            <p:cNvPr id="160" name="직사각형 159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꺾인 연결선 160"/>
            <p:cNvCxnSpPr>
              <a:stCxn id="160" idx="1"/>
              <a:endCxn id="162" idx="0"/>
            </p:cNvCxnSpPr>
            <p:nvPr/>
          </p:nvCxnSpPr>
          <p:spPr>
            <a:xfrm rot="10800000" flipH="1">
              <a:off x="1530578" y="5306860"/>
              <a:ext cx="1108049" cy="212231"/>
            </a:xfrm>
            <a:prstGeom prst="bentConnector4">
              <a:avLst>
                <a:gd name="adj1" fmla="val -20631"/>
                <a:gd name="adj2" fmla="val 263041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타원 161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[+]</a:t>
              </a:r>
            </a:p>
          </p:txBody>
        </p:sp>
        <p:cxnSp>
          <p:nvCxnSpPr>
            <p:cNvPr id="163" name="직선 화살표 연결선 162"/>
            <p:cNvCxnSpPr>
              <a:stCxn id="160" idx="3"/>
              <a:endCxn id="162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4824832" y="4809651"/>
            <a:ext cx="1318725" cy="958566"/>
            <a:chOff x="1530578" y="5039807"/>
            <a:chExt cx="1318725" cy="958566"/>
          </a:xfrm>
        </p:grpSpPr>
        <p:sp>
          <p:nvSpPr>
            <p:cNvPr id="165" name="직사각형 164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꺾인 연결선 165"/>
            <p:cNvCxnSpPr>
              <a:stCxn id="165" idx="1"/>
              <a:endCxn id="167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441859"/>
              </a:avLst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타원 166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00" b="1" dirty="0">
                  <a:solidFill>
                    <a:prstClr val="black"/>
                  </a:solidFill>
                </a:rPr>
                <a:t>[+]</a:t>
              </a:r>
              <a:endParaRPr lang="ko-KR" altLang="en-US" sz="1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68" name="직선 화살표 연결선 167"/>
            <p:cNvCxnSpPr>
              <a:stCxn id="165" idx="3"/>
              <a:endCxn id="167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6530149" y="4809651"/>
            <a:ext cx="1318725" cy="958566"/>
            <a:chOff x="1530578" y="5039807"/>
            <a:chExt cx="1318725" cy="958566"/>
          </a:xfrm>
        </p:grpSpPr>
        <p:sp>
          <p:nvSpPr>
            <p:cNvPr id="170" name="직사각형 169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꺾인 연결선 170"/>
            <p:cNvCxnSpPr>
              <a:stCxn id="170" idx="1"/>
              <a:endCxn id="172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449810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00" b="1" dirty="0">
                  <a:solidFill>
                    <a:prstClr val="black"/>
                  </a:solidFill>
                </a:rPr>
                <a:t>[+]</a:t>
              </a:r>
              <a:endParaRPr lang="ko-KR" altLang="en-US" sz="1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170" idx="3"/>
              <a:endCxn id="172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4" name="직선 화살표 연결선 173"/>
          <p:cNvCxnSpPr>
            <a:stCxn id="140" idx="6"/>
            <a:endCxn id="160" idx="1"/>
          </p:cNvCxnSpPr>
          <p:nvPr/>
        </p:nvCxnSpPr>
        <p:spPr>
          <a:xfrm>
            <a:off x="2732925" y="5287378"/>
            <a:ext cx="38659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2" idx="6"/>
            <a:endCxn id="165" idx="1"/>
          </p:cNvCxnSpPr>
          <p:nvPr/>
        </p:nvCxnSpPr>
        <p:spPr>
          <a:xfrm>
            <a:off x="4438241" y="5287378"/>
            <a:ext cx="38659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67" idx="6"/>
            <a:endCxn id="170" idx="1"/>
          </p:cNvCxnSpPr>
          <p:nvPr/>
        </p:nvCxnSpPr>
        <p:spPr>
          <a:xfrm>
            <a:off x="6143557" y="5287378"/>
            <a:ext cx="38659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72" idx="6"/>
            <a:endCxn id="133" idx="1"/>
          </p:cNvCxnSpPr>
          <p:nvPr/>
        </p:nvCxnSpPr>
        <p:spPr>
          <a:xfrm>
            <a:off x="7848874" y="5287378"/>
            <a:ext cx="2331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stCxn id="127" idx="1"/>
            <a:endCxn id="162" idx="4"/>
          </p:cNvCxnSpPr>
          <p:nvPr/>
        </p:nvCxnSpPr>
        <p:spPr>
          <a:xfrm rot="10800000" flipH="1" flipV="1">
            <a:off x="1414200" y="5288933"/>
            <a:ext cx="2813365" cy="209119"/>
          </a:xfrm>
          <a:prstGeom prst="bentConnector4">
            <a:avLst>
              <a:gd name="adj1" fmla="val -8126"/>
              <a:gd name="adj2" fmla="val 3226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stCxn id="127" idx="1"/>
            <a:endCxn id="167" idx="3"/>
          </p:cNvCxnSpPr>
          <p:nvPr/>
        </p:nvCxnSpPr>
        <p:spPr>
          <a:xfrm rot="10800000" flipH="1" flipV="1">
            <a:off x="1414200" y="5288934"/>
            <a:ext cx="4369711" cy="147414"/>
          </a:xfrm>
          <a:prstGeom prst="bentConnector4">
            <a:avLst>
              <a:gd name="adj1" fmla="val -5231"/>
              <a:gd name="adj2" fmla="val 48020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127" idx="1"/>
            <a:endCxn id="172" idx="5"/>
          </p:cNvCxnSpPr>
          <p:nvPr/>
        </p:nvCxnSpPr>
        <p:spPr>
          <a:xfrm rot="10800000" flipH="1" flipV="1">
            <a:off x="1414201" y="5288934"/>
            <a:ext cx="6372968" cy="147414"/>
          </a:xfrm>
          <a:prstGeom prst="bentConnector4">
            <a:avLst>
              <a:gd name="adj1" fmla="val -3587"/>
              <a:gd name="adj2" fmla="val 5422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 200"/>
          <p:cNvCxnSpPr>
            <a:stCxn id="160" idx="1"/>
            <a:endCxn id="167" idx="0"/>
          </p:cNvCxnSpPr>
          <p:nvPr/>
        </p:nvCxnSpPr>
        <p:spPr>
          <a:xfrm rot="10800000" flipH="1">
            <a:off x="3119516" y="5076704"/>
            <a:ext cx="2813365" cy="212231"/>
          </a:xfrm>
          <a:prstGeom prst="bentConnector4">
            <a:avLst>
              <a:gd name="adj1" fmla="val -8126"/>
              <a:gd name="adj2" fmla="val 294375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04"/>
          <p:cNvCxnSpPr>
            <a:stCxn id="160" idx="1"/>
            <a:endCxn id="172" idx="0"/>
          </p:cNvCxnSpPr>
          <p:nvPr/>
        </p:nvCxnSpPr>
        <p:spPr>
          <a:xfrm rot="10800000" flipH="1">
            <a:off x="3119517" y="5076704"/>
            <a:ext cx="4518682" cy="212231"/>
          </a:xfrm>
          <a:prstGeom prst="bentConnector4">
            <a:avLst>
              <a:gd name="adj1" fmla="val -5059"/>
              <a:gd name="adj2" fmla="val 333544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65" idx="1"/>
            <a:endCxn id="172" idx="3"/>
          </p:cNvCxnSpPr>
          <p:nvPr/>
        </p:nvCxnSpPr>
        <p:spPr>
          <a:xfrm rot="10800000" flipH="1" flipV="1">
            <a:off x="4824833" y="5288934"/>
            <a:ext cx="2664396" cy="147414"/>
          </a:xfrm>
          <a:prstGeom prst="bentConnector4">
            <a:avLst>
              <a:gd name="adj1" fmla="val -8580"/>
              <a:gd name="adj2" fmla="val 480201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/>
          <p:cNvSpPr/>
          <p:nvPr/>
        </p:nvSpPr>
        <p:spPr>
          <a:xfrm>
            <a:off x="1010657" y="4504775"/>
            <a:ext cx="6911372" cy="1787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/>
          <p:cNvCxnSpPr>
            <a:stCxn id="34" idx="3"/>
            <a:endCxn id="6" idx="1"/>
          </p:cNvCxnSpPr>
          <p:nvPr/>
        </p:nvCxnSpPr>
        <p:spPr>
          <a:xfrm>
            <a:off x="2686049" y="1696223"/>
            <a:ext cx="6685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6" idx="3"/>
            <a:endCxn id="46" idx="1"/>
          </p:cNvCxnSpPr>
          <p:nvPr/>
        </p:nvCxnSpPr>
        <p:spPr>
          <a:xfrm>
            <a:off x="5793971" y="1696223"/>
            <a:ext cx="6470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7153665" y="4144275"/>
            <a:ext cx="13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3333FF"/>
                </a:solidFill>
              </a:rPr>
              <a:t>Dense Block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57298" y="802327"/>
            <a:ext cx="288733" cy="178779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89881" y="468499"/>
            <a:ext cx="88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stCxn id="68" idx="1"/>
            <a:endCxn id="66" idx="0"/>
          </p:cNvCxnSpPr>
          <p:nvPr/>
        </p:nvCxnSpPr>
        <p:spPr>
          <a:xfrm flipH="1">
            <a:off x="4001665" y="653165"/>
            <a:ext cx="1288216" cy="14916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6657" t="54029" r="763" b="8078"/>
          <a:stretch/>
        </p:blipFill>
        <p:spPr>
          <a:xfrm>
            <a:off x="6354351" y="94993"/>
            <a:ext cx="2535720" cy="1390556"/>
          </a:xfrm>
          <a:prstGeom prst="rect">
            <a:avLst/>
          </a:prstGeom>
        </p:spPr>
      </p:pic>
      <p:cxnSp>
        <p:nvCxnSpPr>
          <p:cNvPr id="75" name="직선 화살표 연결선 74"/>
          <p:cNvCxnSpPr>
            <a:stCxn id="13" idx="1"/>
          </p:cNvCxnSpPr>
          <p:nvPr/>
        </p:nvCxnSpPr>
        <p:spPr>
          <a:xfrm flipH="1">
            <a:off x="4600684" y="790271"/>
            <a:ext cx="1753667" cy="15423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5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71021</TotalTime>
  <Words>481</Words>
  <Application>Microsoft Office PowerPoint</Application>
  <PresentationFormat>화면 슬라이드 쇼(4:3)</PresentationFormat>
  <Paragraphs>165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1982</cp:revision>
  <dcterms:created xsi:type="dcterms:W3CDTF">2018-02-18T11:37:55Z</dcterms:created>
  <dcterms:modified xsi:type="dcterms:W3CDTF">2019-08-05T11:28:44Z</dcterms:modified>
</cp:coreProperties>
</file>