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308" r:id="rId3"/>
    <p:sldId id="311" r:id="rId4"/>
    <p:sldId id="319" r:id="rId5"/>
    <p:sldId id="314" r:id="rId6"/>
    <p:sldId id="315" r:id="rId7"/>
    <p:sldId id="317" r:id="rId8"/>
    <p:sldId id="318" r:id="rId9"/>
    <p:sldId id="316" r:id="rId1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6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8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0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0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0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784" y="1161944"/>
            <a:ext cx="3262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20190325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8329" y="2962940"/>
            <a:ext cx="674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1D DBR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Deep Q Network (DQN)</a:t>
            </a: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81102" y="764772"/>
            <a:ext cx="3981796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Artificial Intelligence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830484" y="2119745"/>
            <a:ext cx="3483033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Machine Learning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9383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Supervised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3182587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Unsupervised Learning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6115791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cxnSp>
        <p:nvCxnSpPr>
          <p:cNvPr id="15" name="직선 화살표 연결선 14"/>
          <p:cNvCxnSpPr>
            <a:stCxn id="2" idx="2"/>
            <a:endCxn id="7" idx="0"/>
          </p:cNvCxnSpPr>
          <p:nvPr/>
        </p:nvCxnSpPr>
        <p:spPr>
          <a:xfrm>
            <a:off x="4572000" y="1695798"/>
            <a:ext cx="1" cy="42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1638797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4572001" y="3050771"/>
            <a:ext cx="0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  <a:endCxn id="13" idx="0"/>
          </p:cNvCxnSpPr>
          <p:nvPr/>
        </p:nvCxnSpPr>
        <p:spPr>
          <a:xfrm>
            <a:off x="4572001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82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82586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Clustering, recommendation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791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maximization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38603" y="3607724"/>
            <a:ext cx="2955768" cy="17872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1D DBR model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184"/>
              </p:ext>
            </p:extLst>
          </p:nvPr>
        </p:nvGraphicFramePr>
        <p:xfrm>
          <a:off x="1873135" y="2278149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5053"/>
              </p:ext>
            </p:extLst>
          </p:nvPr>
        </p:nvGraphicFramePr>
        <p:xfrm>
          <a:off x="5613861" y="2278149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9312" y="2195021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blipFill>
                <a:blip r:embed="rId2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/>
          <p:cNvSpPr/>
          <p:nvPr/>
        </p:nvSpPr>
        <p:spPr>
          <a:xfrm rot="5400000">
            <a:off x="4233396" y="-836810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blipFill>
                <a:blip r:embed="rId3"/>
                <a:stretch>
                  <a:fillRect l="-3704" r="-329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길이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sample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unit length</a:t>
                </a:r>
                <a:r>
                  <a:rPr lang="ko-KR" altLang="en-US" dirty="0" smtClean="0"/>
                  <a:t>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r>
                  <a:rPr lang="ko-KR" altLang="en-US" dirty="0" smtClean="0"/>
                  <a:t>개의 조각으로 나눈 상태로 생각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빈칸은 </a:t>
                </a:r>
                <a:r>
                  <a:rPr lang="en-US" altLang="ko-KR" dirty="0" smtClean="0"/>
                  <a:t>air, </a:t>
                </a:r>
                <a:r>
                  <a:rPr lang="ko-KR" altLang="en-US" dirty="0" smtClean="0"/>
                  <a:t>채워진 칸은 </a:t>
                </a:r>
                <a:r>
                  <a:rPr lang="en-US" altLang="ko-KR" dirty="0" smtClean="0"/>
                  <a:t>dielectric(ex. Si)</a:t>
                </a:r>
                <a:r>
                  <a:rPr lang="ko-KR" altLang="en-US" dirty="0" smtClean="0"/>
                  <a:t>가 있는 상태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-&gt;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>번째 </a:t>
                </a:r>
                <a:r>
                  <a:rPr lang="ko-KR" altLang="en-US" dirty="0"/>
                  <a:t>칸</a:t>
                </a:r>
                <a:r>
                  <a:rPr lang="ko-KR" altLang="en-US" dirty="0" smtClean="0"/>
                  <a:t>이 채워져 있으면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blipFill>
                <a:blip r:embed="rId4"/>
                <a:stretch>
                  <a:fillRect l="-696" r="-541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 Network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의 문제점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5" y="1101122"/>
            <a:ext cx="7228950" cy="20960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3141" y="701012"/>
            <a:ext cx="73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Correlation between samples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3141" y="3262019"/>
            <a:ext cx="73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Non-stationary targets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073720" y="3861053"/>
                <a:ext cx="4996560" cy="417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20" y="3861053"/>
                <a:ext cx="4996560" cy="417230"/>
              </a:xfrm>
              <a:prstGeom prst="rect">
                <a:avLst/>
              </a:prstGeom>
              <a:blipFill>
                <a:blip r:embed="rId4"/>
                <a:stretch>
                  <a:fillRect l="-610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왼쪽 중괄호 21"/>
          <p:cNvSpPr/>
          <p:nvPr/>
        </p:nvSpPr>
        <p:spPr>
          <a:xfrm rot="16200000">
            <a:off x="4165928" y="3411549"/>
            <a:ext cx="339439" cy="20729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16200000">
            <a:off x="6233309" y="3891432"/>
            <a:ext cx="339439" cy="11131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48297" y="476168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5678" y="476168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26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Q Network (DQN)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5390" r="6571" b="3278"/>
          <a:stretch/>
        </p:blipFill>
        <p:spPr>
          <a:xfrm>
            <a:off x="628650" y="534088"/>
            <a:ext cx="3374968" cy="3840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71156" y="934320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Q(</a:t>
            </a:r>
            <a:r>
              <a:rPr lang="en-US" altLang="ko-KR" dirty="0" err="1" smtClean="0"/>
              <a:t>s,a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33" y="1193330"/>
            <a:ext cx="4171429" cy="2238095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7" idx="3"/>
          </p:cNvCxnSpPr>
          <p:nvPr/>
        </p:nvCxnSpPr>
        <p:spPr>
          <a:xfrm>
            <a:off x="2661112" y="1118986"/>
            <a:ext cx="1890021" cy="1193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4482292" y="997379"/>
                <a:ext cx="75879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292" y="997379"/>
                <a:ext cx="758797" cy="391902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606112" y="911750"/>
                <a:ext cx="75879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112" y="911750"/>
                <a:ext cx="758797" cy="39190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6727853" y="911750"/>
                <a:ext cx="75879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53" y="911750"/>
                <a:ext cx="758797" cy="391902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7756553" y="1405820"/>
                <a:ext cx="107459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53" y="1405820"/>
                <a:ext cx="1074590" cy="391902"/>
              </a:xfrm>
              <a:prstGeom prst="rect">
                <a:avLst/>
              </a:prstGeom>
              <a:blipFill>
                <a:blip r:embed="rId8"/>
                <a:stretch>
                  <a:fillRect l="-4520" t="-7813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3141" y="4959746"/>
            <a:ext cx="731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Input: pixel </a:t>
            </a:r>
            <a:r>
              <a:rPr lang="ko-KR" altLang="en-US" dirty="0" smtClean="0"/>
              <a:t>의 상태 </a:t>
            </a:r>
            <a:r>
              <a:rPr lang="en-US" altLang="ko-KR" dirty="0" smtClean="0"/>
              <a:t>(0 or 1)</a:t>
            </a:r>
          </a:p>
          <a:p>
            <a:r>
              <a:rPr lang="en-US" altLang="ko-KR" dirty="0" smtClean="0"/>
              <a:t>Output: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의 상태 </a:t>
            </a:r>
            <a:r>
              <a:rPr lang="en-US" altLang="ko-KR" dirty="0" smtClean="0"/>
              <a:t>1)Opposite 2)0 or 1</a:t>
            </a:r>
          </a:p>
          <a:p>
            <a:r>
              <a:rPr lang="en-US" altLang="ko-KR" dirty="0" smtClean="0"/>
              <a:t>Hidden layer: fully connected network, activation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. = ELU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7756553" y="1013918"/>
                <a:ext cx="94634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53" y="1013918"/>
                <a:ext cx="946349" cy="391902"/>
              </a:xfrm>
              <a:prstGeom prst="rect">
                <a:avLst/>
              </a:prstGeom>
              <a:blipFill>
                <a:blip r:embed="rId9"/>
                <a:stretch>
                  <a:fillRect l="-5128" t="-6154"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53" y="3507476"/>
            <a:ext cx="2182847" cy="1091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63032" y="4782612"/>
                <a:ext cx="316811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032" y="4782612"/>
                <a:ext cx="3168111" cy="617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55" y="3473597"/>
            <a:ext cx="2287265" cy="12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5" y="841227"/>
            <a:ext cx="3960000" cy="29638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395" y="1063663"/>
            <a:ext cx="3960000" cy="26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4291" y="77901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CPU: 3 hours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7946" y="77901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PU: 2 hours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7" y="1574681"/>
            <a:ext cx="100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44634" y="2793333"/>
            <a:ext cx="10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Step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7081" y="4676034"/>
            <a:ext cx="862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Fail Q factor = -1000 -&gt; reward = -100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Reward Scale Problem: </a:t>
            </a:r>
            <a:r>
              <a:rPr lang="ko-KR" altLang="en-US" dirty="0"/>
              <a:t>학습해야하는 </a:t>
            </a:r>
            <a:r>
              <a:rPr lang="en-US" altLang="ko-KR" dirty="0"/>
              <a:t>Q-value</a:t>
            </a:r>
            <a:r>
              <a:rPr lang="ko-KR" altLang="en-US" dirty="0"/>
              <a:t>의 </a:t>
            </a:r>
            <a:r>
              <a:rPr lang="en-US" altLang="ko-KR" dirty="0"/>
              <a:t>variance</a:t>
            </a:r>
            <a:r>
              <a:rPr lang="ko-KR" altLang="en-US" dirty="0"/>
              <a:t>가 매우 커서 </a:t>
            </a:r>
            <a:r>
              <a:rPr lang="ko-KR" altLang="en-US" dirty="0" smtClean="0"/>
              <a:t>학습이 어려움</a:t>
            </a: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Fail Q factor = -10 </a:t>
            </a:r>
            <a:r>
              <a:rPr lang="en-US" altLang="ko-KR" smtClean="0"/>
              <a:t>(reward = -1)</a:t>
            </a:r>
            <a:r>
              <a:rPr lang="ko-KR" altLang="en-US" smtClean="0"/>
              <a:t>으로 </a:t>
            </a:r>
            <a:r>
              <a:rPr lang="ko-KR" altLang="en-US" dirty="0" smtClean="0"/>
              <a:t>조정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55657" y="3919228"/>
                <a:ext cx="1453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57" y="3919228"/>
                <a:ext cx="1453475" cy="276999"/>
              </a:xfrm>
              <a:prstGeom prst="rect">
                <a:avLst/>
              </a:prstGeom>
              <a:blipFill>
                <a:blip r:embed="rId5"/>
                <a:stretch>
                  <a:fillRect l="-2101" r="-1261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474730" y="3919228"/>
                <a:ext cx="735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0" y="3919228"/>
                <a:ext cx="735330" cy="276999"/>
              </a:xfrm>
              <a:prstGeom prst="rect">
                <a:avLst/>
              </a:prstGeom>
              <a:blipFill>
                <a:blip r:embed="rId6"/>
                <a:stretch>
                  <a:fillRect l="-4132" r="-3306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0" y="26578"/>
            <a:ext cx="26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Q Network (DQN)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1" y="1238394"/>
            <a:ext cx="3600000" cy="2400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7081" y="5532506"/>
            <a:ext cx="862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Fail </a:t>
            </a:r>
            <a:r>
              <a:rPr lang="ko-KR" altLang="en-US" dirty="0" smtClean="0"/>
              <a:t>조건에 도달하는 경우는 적어지지만</a:t>
            </a:r>
            <a:r>
              <a:rPr lang="en-US" altLang="ko-KR" dirty="0" smtClean="0"/>
              <a:t>, reward</a:t>
            </a:r>
            <a:r>
              <a:rPr lang="ko-KR" altLang="en-US" dirty="0" smtClean="0"/>
              <a:t>가 증가하는 형태가 아님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233" y="1238394"/>
            <a:ext cx="3600000" cy="240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7" y="1574681"/>
            <a:ext cx="100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44634" y="2793333"/>
            <a:ext cx="10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Step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33088" y="1097280"/>
            <a:ext cx="15483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3360" y="657392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Scale </a:t>
            </a:r>
            <a:r>
              <a:rPr lang="ko-KR" altLang="en-US" dirty="0" smtClean="0"/>
              <a:t>조정 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176289" y="398236"/>
                <a:ext cx="1453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289" y="398236"/>
                <a:ext cx="1453475" cy="276999"/>
              </a:xfrm>
              <a:prstGeom prst="rect">
                <a:avLst/>
              </a:prstGeom>
              <a:blipFill>
                <a:blip r:embed="rId5"/>
                <a:stretch>
                  <a:fillRect l="-2092" r="-125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128" y="3638394"/>
            <a:ext cx="3406898" cy="180521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26578"/>
            <a:ext cx="26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Q Network (DQN)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" y="4730665"/>
            <a:ext cx="862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Input: thickness of nanomaterial shell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Output: spectrum point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4 hidden layers, 250 neurons per layer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Hidden layer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neurons per layer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 smtClean="0"/>
              <a:t>* Layer </a:t>
            </a:r>
            <a:r>
              <a:rPr lang="ko-KR" altLang="en-US" dirty="0" smtClean="0"/>
              <a:t>개수가 너무 많으면 </a:t>
            </a:r>
            <a:r>
              <a:rPr lang="en-US" altLang="ko-KR" dirty="0" smtClean="0"/>
              <a:t>error backpropagation</a:t>
            </a:r>
            <a:r>
              <a:rPr lang="ko-KR" altLang="en-US" dirty="0" smtClean="0"/>
              <a:t>이 잘 일어나지 않아 학습이 어려움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-60960" y="432085"/>
            <a:ext cx="9265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2018-Science Advance-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Nanophotonic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particle simulation and inverse design using artificial neural networks</a:t>
            </a:r>
          </a:p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(John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Peurifoy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Yichen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Shen, Li Jing, Yi Yang, Fidel Cano-Renteria, Brendan G.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DeLacy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John D.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Joannopoulos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Max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Tegmark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Marin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Solijacic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9" y="1309330"/>
            <a:ext cx="5810155" cy="23383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63" y="1354996"/>
            <a:ext cx="3315237" cy="22927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63" y="3693383"/>
            <a:ext cx="2958431" cy="19952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26578"/>
            <a:ext cx="26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Q Network (DQN)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127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031" y="834694"/>
            <a:ext cx="83790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Hidden layer, neurons per layer </a:t>
            </a:r>
            <a:r>
              <a:rPr lang="ko-KR" altLang="en-US" dirty="0" smtClean="0"/>
              <a:t>개수 조정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학습된 </a:t>
            </a:r>
            <a:r>
              <a:rPr lang="en-US" altLang="ko-KR" dirty="0" smtClean="0"/>
              <a:t>neural network</a:t>
            </a:r>
            <a:r>
              <a:rPr lang="ko-KR" altLang="en-US" dirty="0"/>
              <a:t> </a:t>
            </a:r>
            <a:r>
              <a:rPr lang="ko-KR" altLang="en-US" dirty="0" smtClean="0"/>
              <a:t>저장하고 불러와서 사용하는 기능 구현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DQN</a:t>
            </a:r>
            <a:r>
              <a:rPr lang="ko-KR" altLang="en-US" dirty="0" smtClean="0"/>
              <a:t>에서 향상된 알고리즘 조사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82" y="2339006"/>
            <a:ext cx="3218431" cy="31752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4" y="2581527"/>
            <a:ext cx="5192252" cy="26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64352</TotalTime>
  <Words>328</Words>
  <Application>Microsoft Office PowerPoint</Application>
  <PresentationFormat>화면 슬라이드 쇼(4:3)</PresentationFormat>
  <Paragraphs>92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1368</cp:revision>
  <dcterms:created xsi:type="dcterms:W3CDTF">2018-02-18T11:37:55Z</dcterms:created>
  <dcterms:modified xsi:type="dcterms:W3CDTF">2019-03-25T07:49:53Z</dcterms:modified>
</cp:coreProperties>
</file>