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75" r:id="rId7"/>
    <p:sldId id="263" r:id="rId8"/>
    <p:sldId id="287" r:id="rId9"/>
    <p:sldId id="274" r:id="rId10"/>
    <p:sldId id="264" r:id="rId11"/>
    <p:sldId id="261" r:id="rId12"/>
    <p:sldId id="262" r:id="rId13"/>
    <p:sldId id="307" r:id="rId14"/>
    <p:sldId id="296" r:id="rId15"/>
    <p:sldId id="297" r:id="rId16"/>
    <p:sldId id="298" r:id="rId17"/>
    <p:sldId id="299" r:id="rId18"/>
    <p:sldId id="300" r:id="rId19"/>
    <p:sldId id="265" r:id="rId20"/>
    <p:sldId id="290" r:id="rId21"/>
    <p:sldId id="291" r:id="rId22"/>
    <p:sldId id="270" r:id="rId23"/>
    <p:sldId id="271" r:id="rId24"/>
    <p:sldId id="301" r:id="rId25"/>
    <p:sldId id="305" r:id="rId26"/>
    <p:sldId id="302" r:id="rId27"/>
    <p:sldId id="303" r:id="rId28"/>
    <p:sldId id="306" r:id="rId29"/>
    <p:sldId id="266" r:id="rId30"/>
    <p:sldId id="292" r:id="rId31"/>
    <p:sldId id="284" r:id="rId32"/>
    <p:sldId id="285" r:id="rId33"/>
    <p:sldId id="281" r:id="rId34"/>
    <p:sldId id="282" r:id="rId35"/>
    <p:sldId id="283" r:id="rId36"/>
    <p:sldId id="308" r:id="rId37"/>
    <p:sldId id="309" r:id="rId38"/>
    <p:sldId id="269" r:id="rId3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9EEC4"/>
    <a:srgbClr val="A7D777"/>
    <a:srgbClr val="8FCB51"/>
    <a:srgbClr val="8FCD51"/>
    <a:srgbClr val="90CF50"/>
    <a:srgbClr val="8DCE4F"/>
    <a:srgbClr val="DBCBF5"/>
    <a:srgbClr val="8750DC"/>
    <a:srgbClr val="B593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89" autoAdjust="0"/>
    <p:restoredTop sz="88153" autoAdjust="0"/>
  </p:normalViewPr>
  <p:slideViewPr>
    <p:cSldViewPr snapToGrid="0">
      <p:cViewPr varScale="1">
        <p:scale>
          <a:sx n="68" d="100"/>
          <a:sy n="68" d="100"/>
        </p:scale>
        <p:origin x="171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16B59D-5D2A-4FAB-BDB7-ACDAC9A4630A}" type="doc">
      <dgm:prSet loTypeId="urn:microsoft.com/office/officeart/2005/8/layout/vList3" loCatId="list" qsTypeId="urn:microsoft.com/office/officeart/2005/8/quickstyle/simple2" qsCatId="simple" csTypeId="urn:microsoft.com/office/officeart/2005/8/colors/accent0_3" csCatId="mainScheme" phldr="1"/>
      <dgm:spPr/>
    </dgm:pt>
    <dgm:pt modelId="{2469070B-CC20-41DC-B84F-3F5C1CA3F2D1}">
      <dgm:prSet phldrT="[텍스트]"/>
      <dgm:spPr/>
      <dgm:t>
        <a:bodyPr/>
        <a:lstStyle/>
        <a:p>
          <a:pPr latinLnBrk="1"/>
          <a:r>
            <a:rPr lang="en-US" altLang="ko-KR" b="1" dirty="0" smtClean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ko-KR" altLang="en-US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68085D0-9B41-4C64-B4C8-640B4AA8F6B1}" type="parTrans" cxnId="{79E11D58-61BC-4317-854A-2F93226C4C6E}">
      <dgm:prSet/>
      <dgm:spPr/>
      <dgm:t>
        <a:bodyPr/>
        <a:lstStyle/>
        <a:p>
          <a:pPr latinLnBrk="1"/>
          <a:endParaRPr lang="ko-KR" altLang="en-US" b="1"/>
        </a:p>
      </dgm:t>
    </dgm:pt>
    <dgm:pt modelId="{168A555D-8791-4BA0-A255-280E589BC490}" type="sibTrans" cxnId="{79E11D58-61BC-4317-854A-2F93226C4C6E}">
      <dgm:prSet/>
      <dgm:spPr/>
      <dgm:t>
        <a:bodyPr/>
        <a:lstStyle/>
        <a:p>
          <a:pPr latinLnBrk="1"/>
          <a:endParaRPr lang="ko-KR" altLang="en-US" b="1"/>
        </a:p>
      </dgm:t>
    </dgm:pt>
    <dgm:pt modelId="{EC74EDBD-2CA3-4276-ACF6-3427C6D04458}">
      <dgm:prSet phldrT="[텍스트]"/>
      <dgm:spPr/>
      <dgm:t>
        <a:bodyPr/>
        <a:lstStyle/>
        <a:p>
          <a:pPr latinLnBrk="1"/>
          <a:r>
            <a:rPr lang="en-US" altLang="ko-KR" b="1" dirty="0" smtClean="0"/>
            <a:t>Distributed Bragg Reflector</a:t>
          </a:r>
          <a:endParaRPr lang="ko-KR" altLang="en-US" b="1" dirty="0"/>
        </a:p>
      </dgm:t>
    </dgm:pt>
    <dgm:pt modelId="{F075D29A-459E-4212-985C-1159D846E5C7}" type="parTrans" cxnId="{EC0D9AF8-D555-42D5-928A-B8AE41A37248}">
      <dgm:prSet/>
      <dgm:spPr/>
      <dgm:t>
        <a:bodyPr/>
        <a:lstStyle/>
        <a:p>
          <a:pPr latinLnBrk="1"/>
          <a:endParaRPr lang="ko-KR" altLang="en-US" b="1"/>
        </a:p>
      </dgm:t>
    </dgm:pt>
    <dgm:pt modelId="{89086AE8-34BC-4633-B044-4340D0663E10}" type="sibTrans" cxnId="{EC0D9AF8-D555-42D5-928A-B8AE41A37248}">
      <dgm:prSet/>
      <dgm:spPr/>
      <dgm:t>
        <a:bodyPr/>
        <a:lstStyle/>
        <a:p>
          <a:pPr latinLnBrk="1"/>
          <a:endParaRPr lang="ko-KR" altLang="en-US" b="1"/>
        </a:p>
      </dgm:t>
    </dgm:pt>
    <dgm:pt modelId="{5AF74DFA-3885-46F9-B8DF-05AF10267730}">
      <dgm:prSet phldrT="[텍스트]"/>
      <dgm:spPr/>
      <dgm:t>
        <a:bodyPr/>
        <a:lstStyle/>
        <a:p>
          <a:pPr latinLnBrk="1"/>
          <a:r>
            <a:rPr lang="en-US" altLang="ko-KR" b="1" dirty="0" smtClean="0"/>
            <a:t>1x2 Power Splitter</a:t>
          </a:r>
          <a:endParaRPr lang="ko-KR" altLang="en-US" b="1" dirty="0"/>
        </a:p>
      </dgm:t>
    </dgm:pt>
    <dgm:pt modelId="{02DD8F54-139A-4374-99A6-093E068E5509}" type="parTrans" cxnId="{F2A691E2-5FF5-4569-BC66-4EBE95AA955D}">
      <dgm:prSet/>
      <dgm:spPr/>
      <dgm:t>
        <a:bodyPr/>
        <a:lstStyle/>
        <a:p>
          <a:pPr latinLnBrk="1"/>
          <a:endParaRPr lang="ko-KR" altLang="en-US" b="1"/>
        </a:p>
      </dgm:t>
    </dgm:pt>
    <dgm:pt modelId="{C517D90E-1752-403A-A14B-0FC8DD871FA1}" type="sibTrans" cxnId="{F2A691E2-5FF5-4569-BC66-4EBE95AA955D}">
      <dgm:prSet/>
      <dgm:spPr/>
      <dgm:t>
        <a:bodyPr/>
        <a:lstStyle/>
        <a:p>
          <a:pPr latinLnBrk="1"/>
          <a:endParaRPr lang="ko-KR" altLang="en-US" b="1"/>
        </a:p>
      </dgm:t>
    </dgm:pt>
    <dgm:pt modelId="{FE9EC73D-B597-401A-AB95-580B0FF0BC3A}">
      <dgm:prSet phldrT="[텍스트]"/>
      <dgm:spPr/>
      <dgm:t>
        <a:bodyPr/>
        <a:lstStyle/>
        <a:p>
          <a:pPr latinLnBrk="1"/>
          <a:r>
            <a:rPr lang="en-US" altLang="ko-KR" b="1" dirty="0" smtClean="0"/>
            <a:t>Additive Reinforcement Learning</a:t>
          </a:r>
          <a:endParaRPr lang="ko-KR" altLang="en-US" b="1" dirty="0"/>
        </a:p>
      </dgm:t>
    </dgm:pt>
    <dgm:pt modelId="{53A89C23-3F5E-47CB-90FD-4DD8C5BA0DFB}" type="parTrans" cxnId="{6351FA44-B116-44F9-9412-D3D459DB4268}">
      <dgm:prSet/>
      <dgm:spPr/>
      <dgm:t>
        <a:bodyPr/>
        <a:lstStyle/>
        <a:p>
          <a:pPr latinLnBrk="1"/>
          <a:endParaRPr lang="ko-KR" altLang="en-US" b="1"/>
        </a:p>
      </dgm:t>
    </dgm:pt>
    <dgm:pt modelId="{7E8304F8-DE54-4BDE-94C6-ED477EFB61DA}" type="sibTrans" cxnId="{6351FA44-B116-44F9-9412-D3D459DB4268}">
      <dgm:prSet/>
      <dgm:spPr/>
      <dgm:t>
        <a:bodyPr/>
        <a:lstStyle/>
        <a:p>
          <a:pPr latinLnBrk="1"/>
          <a:endParaRPr lang="ko-KR" altLang="en-US" b="1"/>
        </a:p>
      </dgm:t>
    </dgm:pt>
    <dgm:pt modelId="{6452F0DD-7AB7-4F81-81D8-0ACD0E05B9F2}">
      <dgm:prSet phldrT="[텍스트]"/>
      <dgm:spPr/>
      <dgm:t>
        <a:bodyPr/>
        <a:lstStyle/>
        <a:p>
          <a:pPr latinLnBrk="1"/>
          <a:r>
            <a:rPr lang="en-US" altLang="ko-KR" b="1" dirty="0" smtClean="0"/>
            <a:t>Artificial Neural Network</a:t>
          </a:r>
          <a:endParaRPr lang="ko-KR" altLang="en-US" b="1" dirty="0"/>
        </a:p>
      </dgm:t>
    </dgm:pt>
    <dgm:pt modelId="{3BE0826F-E02E-463D-8327-C9B1B930D277}" type="parTrans" cxnId="{80190523-9F52-4972-A9F0-BC42676E51FC}">
      <dgm:prSet/>
      <dgm:spPr/>
      <dgm:t>
        <a:bodyPr/>
        <a:lstStyle/>
        <a:p>
          <a:pPr latinLnBrk="1"/>
          <a:endParaRPr lang="ko-KR" altLang="en-US" b="1"/>
        </a:p>
      </dgm:t>
    </dgm:pt>
    <dgm:pt modelId="{A19CD076-B5D4-4202-9DA4-D3C899DC9D7C}" type="sibTrans" cxnId="{80190523-9F52-4972-A9F0-BC42676E51FC}">
      <dgm:prSet/>
      <dgm:spPr/>
      <dgm:t>
        <a:bodyPr/>
        <a:lstStyle/>
        <a:p>
          <a:pPr latinLnBrk="1"/>
          <a:endParaRPr lang="ko-KR" altLang="en-US" b="1"/>
        </a:p>
      </dgm:t>
    </dgm:pt>
    <dgm:pt modelId="{C5585563-4B69-4016-A49E-39E2AFB680BA}">
      <dgm:prSet phldrT="[텍스트]"/>
      <dgm:spPr/>
      <dgm:t>
        <a:bodyPr/>
        <a:lstStyle/>
        <a:p>
          <a:pPr latinLnBrk="1"/>
          <a:r>
            <a:rPr lang="en-US" altLang="ko-KR" b="1" dirty="0" smtClean="0"/>
            <a:t>Summary</a:t>
          </a:r>
          <a:endParaRPr lang="ko-KR" altLang="en-US" b="1" dirty="0"/>
        </a:p>
      </dgm:t>
    </dgm:pt>
    <dgm:pt modelId="{ED1CC69B-3D66-46DD-A548-79CE3428746D}" type="parTrans" cxnId="{FDE0F0FC-A4E8-4F63-80BF-4E8F0C124833}">
      <dgm:prSet/>
      <dgm:spPr/>
      <dgm:t>
        <a:bodyPr/>
        <a:lstStyle/>
        <a:p>
          <a:pPr latinLnBrk="1"/>
          <a:endParaRPr lang="ko-KR" altLang="en-US" b="1"/>
        </a:p>
      </dgm:t>
    </dgm:pt>
    <dgm:pt modelId="{9A89F69E-79CF-4B2A-930F-D0D15808D6F1}" type="sibTrans" cxnId="{FDE0F0FC-A4E8-4F63-80BF-4E8F0C124833}">
      <dgm:prSet/>
      <dgm:spPr/>
      <dgm:t>
        <a:bodyPr/>
        <a:lstStyle/>
        <a:p>
          <a:pPr latinLnBrk="1"/>
          <a:endParaRPr lang="ko-KR" altLang="en-US" b="1"/>
        </a:p>
      </dgm:t>
    </dgm:pt>
    <dgm:pt modelId="{E62308B8-5650-450E-85FF-53FE3D891615}" type="pres">
      <dgm:prSet presAssocID="{1516B59D-5D2A-4FAB-BDB7-ACDAC9A4630A}" presName="linearFlow" presStyleCnt="0">
        <dgm:presLayoutVars>
          <dgm:dir/>
          <dgm:resizeHandles val="exact"/>
        </dgm:presLayoutVars>
      </dgm:prSet>
      <dgm:spPr/>
    </dgm:pt>
    <dgm:pt modelId="{8A53536D-D485-4434-A23C-F0AF9ED90C19}" type="pres">
      <dgm:prSet presAssocID="{2469070B-CC20-41DC-B84F-3F5C1CA3F2D1}" presName="composite" presStyleCnt="0"/>
      <dgm:spPr/>
    </dgm:pt>
    <dgm:pt modelId="{821A9CC7-667D-4492-8127-F4A1654A2C4E}" type="pres">
      <dgm:prSet presAssocID="{2469070B-CC20-41DC-B84F-3F5C1CA3F2D1}" presName="imgShp" presStyleLbl="fgImgPlace1" presStyleIdx="0" presStyleCnt="6"/>
      <dgm:spPr/>
    </dgm:pt>
    <dgm:pt modelId="{17994755-3186-47FF-9D66-DFF1AA5B05AF}" type="pres">
      <dgm:prSet presAssocID="{2469070B-CC20-41DC-B84F-3F5C1CA3F2D1}" presName="txShp" presStyleLbl="node1" presStyleIdx="0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9674CE3-5A22-4D28-BF3B-96311CFC5031}" type="pres">
      <dgm:prSet presAssocID="{168A555D-8791-4BA0-A255-280E589BC490}" presName="spacing" presStyleCnt="0"/>
      <dgm:spPr/>
    </dgm:pt>
    <dgm:pt modelId="{99510DC8-1C6E-483F-9DBB-3CA03BA1FAC6}" type="pres">
      <dgm:prSet presAssocID="{EC74EDBD-2CA3-4276-ACF6-3427C6D04458}" presName="composite" presStyleCnt="0"/>
      <dgm:spPr/>
    </dgm:pt>
    <dgm:pt modelId="{2475E2E6-DAAF-4814-81AB-E0D9E72E33E5}" type="pres">
      <dgm:prSet presAssocID="{EC74EDBD-2CA3-4276-ACF6-3427C6D04458}" presName="imgShp" presStyleLbl="fgImgPlace1" presStyleIdx="1" presStyleCnt="6"/>
      <dgm:spPr/>
    </dgm:pt>
    <dgm:pt modelId="{ADAAEE17-412D-49F1-9A78-0EE254FD7458}" type="pres">
      <dgm:prSet presAssocID="{EC74EDBD-2CA3-4276-ACF6-3427C6D04458}" presName="txShp" presStyleLbl="node1" presStyleIdx="1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03EBC40-3063-4648-B2C8-8E0058100EDB}" type="pres">
      <dgm:prSet presAssocID="{89086AE8-34BC-4633-B044-4340D0663E10}" presName="spacing" presStyleCnt="0"/>
      <dgm:spPr/>
    </dgm:pt>
    <dgm:pt modelId="{23D4F654-B1A3-4FEC-9675-83D5E58D19D4}" type="pres">
      <dgm:prSet presAssocID="{5AF74DFA-3885-46F9-B8DF-05AF10267730}" presName="composite" presStyleCnt="0"/>
      <dgm:spPr/>
    </dgm:pt>
    <dgm:pt modelId="{7F6CB947-0584-4CFD-806D-FEB1EA674A7D}" type="pres">
      <dgm:prSet presAssocID="{5AF74DFA-3885-46F9-B8DF-05AF10267730}" presName="imgShp" presStyleLbl="fgImgPlace1" presStyleIdx="2" presStyleCnt="6"/>
      <dgm:spPr/>
    </dgm:pt>
    <dgm:pt modelId="{1A1E41CB-82B1-46FA-AE6B-E029E79F8DBA}" type="pres">
      <dgm:prSet presAssocID="{5AF74DFA-3885-46F9-B8DF-05AF10267730}" presName="txShp" presStyleLbl="node1" presStyleIdx="2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1ED880B-6BD3-400D-A8DA-837A7FDB8874}" type="pres">
      <dgm:prSet presAssocID="{C517D90E-1752-403A-A14B-0FC8DD871FA1}" presName="spacing" presStyleCnt="0"/>
      <dgm:spPr/>
    </dgm:pt>
    <dgm:pt modelId="{03E3B938-8451-42C4-87EE-69E693034AD5}" type="pres">
      <dgm:prSet presAssocID="{FE9EC73D-B597-401A-AB95-580B0FF0BC3A}" presName="composite" presStyleCnt="0"/>
      <dgm:spPr/>
    </dgm:pt>
    <dgm:pt modelId="{1654EE6F-861B-41A5-8401-A066C3290F2B}" type="pres">
      <dgm:prSet presAssocID="{FE9EC73D-B597-401A-AB95-580B0FF0BC3A}" presName="imgShp" presStyleLbl="fgImgPlace1" presStyleIdx="3" presStyleCnt="6"/>
      <dgm:spPr/>
    </dgm:pt>
    <dgm:pt modelId="{6DAF589E-E4F4-47EC-96A7-6E3951EC0157}" type="pres">
      <dgm:prSet presAssocID="{FE9EC73D-B597-401A-AB95-580B0FF0BC3A}" presName="txShp" presStyleLbl="node1" presStyleIdx="3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483B92D-B8F3-4F16-94D0-AF63EF6E4D56}" type="pres">
      <dgm:prSet presAssocID="{7E8304F8-DE54-4BDE-94C6-ED477EFB61DA}" presName="spacing" presStyleCnt="0"/>
      <dgm:spPr/>
    </dgm:pt>
    <dgm:pt modelId="{A83C7E88-F03A-44A3-9EBB-8C2057913994}" type="pres">
      <dgm:prSet presAssocID="{6452F0DD-7AB7-4F81-81D8-0ACD0E05B9F2}" presName="composite" presStyleCnt="0"/>
      <dgm:spPr/>
    </dgm:pt>
    <dgm:pt modelId="{508F6E89-8981-40CF-A430-D71788880C1C}" type="pres">
      <dgm:prSet presAssocID="{6452F0DD-7AB7-4F81-81D8-0ACD0E05B9F2}" presName="imgShp" presStyleLbl="fgImgPlace1" presStyleIdx="4" presStyleCnt="6"/>
      <dgm:spPr/>
    </dgm:pt>
    <dgm:pt modelId="{64DC532B-110D-4580-ADC7-6579E28B96A5}" type="pres">
      <dgm:prSet presAssocID="{6452F0DD-7AB7-4F81-81D8-0ACD0E05B9F2}" presName="txShp" presStyleLbl="node1" presStyleIdx="4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F8CCDF8-7C0F-46AA-B39C-523EBFCEC933}" type="pres">
      <dgm:prSet presAssocID="{A19CD076-B5D4-4202-9DA4-D3C899DC9D7C}" presName="spacing" presStyleCnt="0"/>
      <dgm:spPr/>
    </dgm:pt>
    <dgm:pt modelId="{99F4A3B5-3609-46B6-9228-B9BC2ED7C2E3}" type="pres">
      <dgm:prSet presAssocID="{C5585563-4B69-4016-A49E-39E2AFB680BA}" presName="composite" presStyleCnt="0"/>
      <dgm:spPr/>
    </dgm:pt>
    <dgm:pt modelId="{A51F302C-1450-47BE-9615-438EE41070C5}" type="pres">
      <dgm:prSet presAssocID="{C5585563-4B69-4016-A49E-39E2AFB680BA}" presName="imgShp" presStyleLbl="fgImgPlace1" presStyleIdx="5" presStyleCnt="6"/>
      <dgm:spPr/>
    </dgm:pt>
    <dgm:pt modelId="{37F946B8-27A5-4F9B-AC6A-70AB8833FBA3}" type="pres">
      <dgm:prSet presAssocID="{C5585563-4B69-4016-A49E-39E2AFB680BA}" presName="txShp" presStyleLbl="node1" presStyleIdx="5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AC3C474-1E51-49CC-ACB6-87755121EB55}" type="presOf" srcId="{FE9EC73D-B597-401A-AB95-580B0FF0BC3A}" destId="{6DAF589E-E4F4-47EC-96A7-6E3951EC0157}" srcOrd="0" destOrd="0" presId="urn:microsoft.com/office/officeart/2005/8/layout/vList3"/>
    <dgm:cxn modelId="{6351FA44-B116-44F9-9412-D3D459DB4268}" srcId="{1516B59D-5D2A-4FAB-BDB7-ACDAC9A4630A}" destId="{FE9EC73D-B597-401A-AB95-580B0FF0BC3A}" srcOrd="3" destOrd="0" parTransId="{53A89C23-3F5E-47CB-90FD-4DD8C5BA0DFB}" sibTransId="{7E8304F8-DE54-4BDE-94C6-ED477EFB61DA}"/>
    <dgm:cxn modelId="{3A978683-5C1F-4DF6-9CD0-9E4250A06137}" type="presOf" srcId="{2469070B-CC20-41DC-B84F-3F5C1CA3F2D1}" destId="{17994755-3186-47FF-9D66-DFF1AA5B05AF}" srcOrd="0" destOrd="0" presId="urn:microsoft.com/office/officeart/2005/8/layout/vList3"/>
    <dgm:cxn modelId="{80190523-9F52-4972-A9F0-BC42676E51FC}" srcId="{1516B59D-5D2A-4FAB-BDB7-ACDAC9A4630A}" destId="{6452F0DD-7AB7-4F81-81D8-0ACD0E05B9F2}" srcOrd="4" destOrd="0" parTransId="{3BE0826F-E02E-463D-8327-C9B1B930D277}" sibTransId="{A19CD076-B5D4-4202-9DA4-D3C899DC9D7C}"/>
    <dgm:cxn modelId="{79E11D58-61BC-4317-854A-2F93226C4C6E}" srcId="{1516B59D-5D2A-4FAB-BDB7-ACDAC9A4630A}" destId="{2469070B-CC20-41DC-B84F-3F5C1CA3F2D1}" srcOrd="0" destOrd="0" parTransId="{D68085D0-9B41-4C64-B4C8-640B4AA8F6B1}" sibTransId="{168A555D-8791-4BA0-A255-280E589BC490}"/>
    <dgm:cxn modelId="{8BD5341B-40AE-4995-A7EA-C34BB5159977}" type="presOf" srcId="{C5585563-4B69-4016-A49E-39E2AFB680BA}" destId="{37F946B8-27A5-4F9B-AC6A-70AB8833FBA3}" srcOrd="0" destOrd="0" presId="urn:microsoft.com/office/officeart/2005/8/layout/vList3"/>
    <dgm:cxn modelId="{35C6A816-7B44-4986-B39F-A5512146DB58}" type="presOf" srcId="{6452F0DD-7AB7-4F81-81D8-0ACD0E05B9F2}" destId="{64DC532B-110D-4580-ADC7-6579E28B96A5}" srcOrd="0" destOrd="0" presId="urn:microsoft.com/office/officeart/2005/8/layout/vList3"/>
    <dgm:cxn modelId="{FCA52368-9F59-4900-8036-AE79E2976927}" type="presOf" srcId="{5AF74DFA-3885-46F9-B8DF-05AF10267730}" destId="{1A1E41CB-82B1-46FA-AE6B-E029E79F8DBA}" srcOrd="0" destOrd="0" presId="urn:microsoft.com/office/officeart/2005/8/layout/vList3"/>
    <dgm:cxn modelId="{7AEEA212-A079-4562-90A3-DEA5CDFD2DED}" type="presOf" srcId="{EC74EDBD-2CA3-4276-ACF6-3427C6D04458}" destId="{ADAAEE17-412D-49F1-9A78-0EE254FD7458}" srcOrd="0" destOrd="0" presId="urn:microsoft.com/office/officeart/2005/8/layout/vList3"/>
    <dgm:cxn modelId="{FDE0F0FC-A4E8-4F63-80BF-4E8F0C124833}" srcId="{1516B59D-5D2A-4FAB-BDB7-ACDAC9A4630A}" destId="{C5585563-4B69-4016-A49E-39E2AFB680BA}" srcOrd="5" destOrd="0" parTransId="{ED1CC69B-3D66-46DD-A548-79CE3428746D}" sibTransId="{9A89F69E-79CF-4B2A-930F-D0D15808D6F1}"/>
    <dgm:cxn modelId="{26F28892-AB1C-4608-BBE8-86F31A002A36}" type="presOf" srcId="{1516B59D-5D2A-4FAB-BDB7-ACDAC9A4630A}" destId="{E62308B8-5650-450E-85FF-53FE3D891615}" srcOrd="0" destOrd="0" presId="urn:microsoft.com/office/officeart/2005/8/layout/vList3"/>
    <dgm:cxn modelId="{EC0D9AF8-D555-42D5-928A-B8AE41A37248}" srcId="{1516B59D-5D2A-4FAB-BDB7-ACDAC9A4630A}" destId="{EC74EDBD-2CA3-4276-ACF6-3427C6D04458}" srcOrd="1" destOrd="0" parTransId="{F075D29A-459E-4212-985C-1159D846E5C7}" sibTransId="{89086AE8-34BC-4633-B044-4340D0663E10}"/>
    <dgm:cxn modelId="{F2A691E2-5FF5-4569-BC66-4EBE95AA955D}" srcId="{1516B59D-5D2A-4FAB-BDB7-ACDAC9A4630A}" destId="{5AF74DFA-3885-46F9-B8DF-05AF10267730}" srcOrd="2" destOrd="0" parTransId="{02DD8F54-139A-4374-99A6-093E068E5509}" sibTransId="{C517D90E-1752-403A-A14B-0FC8DD871FA1}"/>
    <dgm:cxn modelId="{F72BD54E-8871-422E-A6CA-2D2741DD965F}" type="presParOf" srcId="{E62308B8-5650-450E-85FF-53FE3D891615}" destId="{8A53536D-D485-4434-A23C-F0AF9ED90C19}" srcOrd="0" destOrd="0" presId="urn:microsoft.com/office/officeart/2005/8/layout/vList3"/>
    <dgm:cxn modelId="{EF37D541-34A1-42CE-B1E1-BADD9C2FF208}" type="presParOf" srcId="{8A53536D-D485-4434-A23C-F0AF9ED90C19}" destId="{821A9CC7-667D-4492-8127-F4A1654A2C4E}" srcOrd="0" destOrd="0" presId="urn:microsoft.com/office/officeart/2005/8/layout/vList3"/>
    <dgm:cxn modelId="{57736B89-8E89-416B-B02A-36A77395F0CA}" type="presParOf" srcId="{8A53536D-D485-4434-A23C-F0AF9ED90C19}" destId="{17994755-3186-47FF-9D66-DFF1AA5B05AF}" srcOrd="1" destOrd="0" presId="urn:microsoft.com/office/officeart/2005/8/layout/vList3"/>
    <dgm:cxn modelId="{504406CA-A90B-429B-B694-7BA72BCEA82B}" type="presParOf" srcId="{E62308B8-5650-450E-85FF-53FE3D891615}" destId="{19674CE3-5A22-4D28-BF3B-96311CFC5031}" srcOrd="1" destOrd="0" presId="urn:microsoft.com/office/officeart/2005/8/layout/vList3"/>
    <dgm:cxn modelId="{8A24DB9F-3F24-4DEB-9898-F3698D29D149}" type="presParOf" srcId="{E62308B8-5650-450E-85FF-53FE3D891615}" destId="{99510DC8-1C6E-483F-9DBB-3CA03BA1FAC6}" srcOrd="2" destOrd="0" presId="urn:microsoft.com/office/officeart/2005/8/layout/vList3"/>
    <dgm:cxn modelId="{729A4C00-1181-4FED-A5D8-9512E6C2A3EF}" type="presParOf" srcId="{99510DC8-1C6E-483F-9DBB-3CA03BA1FAC6}" destId="{2475E2E6-DAAF-4814-81AB-E0D9E72E33E5}" srcOrd="0" destOrd="0" presId="urn:microsoft.com/office/officeart/2005/8/layout/vList3"/>
    <dgm:cxn modelId="{DCD21D42-A889-41E2-AF4F-B582B24611E7}" type="presParOf" srcId="{99510DC8-1C6E-483F-9DBB-3CA03BA1FAC6}" destId="{ADAAEE17-412D-49F1-9A78-0EE254FD7458}" srcOrd="1" destOrd="0" presId="urn:microsoft.com/office/officeart/2005/8/layout/vList3"/>
    <dgm:cxn modelId="{6588BB52-F818-42A1-9B83-7A30BD849FAA}" type="presParOf" srcId="{E62308B8-5650-450E-85FF-53FE3D891615}" destId="{F03EBC40-3063-4648-B2C8-8E0058100EDB}" srcOrd="3" destOrd="0" presId="urn:microsoft.com/office/officeart/2005/8/layout/vList3"/>
    <dgm:cxn modelId="{01531568-6092-432D-8544-EFB075D6DB1D}" type="presParOf" srcId="{E62308B8-5650-450E-85FF-53FE3D891615}" destId="{23D4F654-B1A3-4FEC-9675-83D5E58D19D4}" srcOrd="4" destOrd="0" presId="urn:microsoft.com/office/officeart/2005/8/layout/vList3"/>
    <dgm:cxn modelId="{E15935F0-998E-40E5-98B8-5F44E6CE5694}" type="presParOf" srcId="{23D4F654-B1A3-4FEC-9675-83D5E58D19D4}" destId="{7F6CB947-0584-4CFD-806D-FEB1EA674A7D}" srcOrd="0" destOrd="0" presId="urn:microsoft.com/office/officeart/2005/8/layout/vList3"/>
    <dgm:cxn modelId="{DA7E0816-B23A-4A58-81C1-88ED28B3E91A}" type="presParOf" srcId="{23D4F654-B1A3-4FEC-9675-83D5E58D19D4}" destId="{1A1E41CB-82B1-46FA-AE6B-E029E79F8DBA}" srcOrd="1" destOrd="0" presId="urn:microsoft.com/office/officeart/2005/8/layout/vList3"/>
    <dgm:cxn modelId="{D763A3C1-9787-46FE-AA21-70BFE4B37BA9}" type="presParOf" srcId="{E62308B8-5650-450E-85FF-53FE3D891615}" destId="{81ED880B-6BD3-400D-A8DA-837A7FDB8874}" srcOrd="5" destOrd="0" presId="urn:microsoft.com/office/officeart/2005/8/layout/vList3"/>
    <dgm:cxn modelId="{A28A10DE-8B50-43F3-9E48-9844742B379A}" type="presParOf" srcId="{E62308B8-5650-450E-85FF-53FE3D891615}" destId="{03E3B938-8451-42C4-87EE-69E693034AD5}" srcOrd="6" destOrd="0" presId="urn:microsoft.com/office/officeart/2005/8/layout/vList3"/>
    <dgm:cxn modelId="{A0CCEEB3-B422-4121-AFBA-14DF221053A9}" type="presParOf" srcId="{03E3B938-8451-42C4-87EE-69E693034AD5}" destId="{1654EE6F-861B-41A5-8401-A066C3290F2B}" srcOrd="0" destOrd="0" presId="urn:microsoft.com/office/officeart/2005/8/layout/vList3"/>
    <dgm:cxn modelId="{B420233E-D2F1-438F-A9C8-20AE853EB258}" type="presParOf" srcId="{03E3B938-8451-42C4-87EE-69E693034AD5}" destId="{6DAF589E-E4F4-47EC-96A7-6E3951EC0157}" srcOrd="1" destOrd="0" presId="urn:microsoft.com/office/officeart/2005/8/layout/vList3"/>
    <dgm:cxn modelId="{F4EE3764-07B1-4462-991F-54CE1DAB0D34}" type="presParOf" srcId="{E62308B8-5650-450E-85FF-53FE3D891615}" destId="{4483B92D-B8F3-4F16-94D0-AF63EF6E4D56}" srcOrd="7" destOrd="0" presId="urn:microsoft.com/office/officeart/2005/8/layout/vList3"/>
    <dgm:cxn modelId="{6A2E4F3F-1452-4DA2-87CE-DC2D521EE47D}" type="presParOf" srcId="{E62308B8-5650-450E-85FF-53FE3D891615}" destId="{A83C7E88-F03A-44A3-9EBB-8C2057913994}" srcOrd="8" destOrd="0" presId="urn:microsoft.com/office/officeart/2005/8/layout/vList3"/>
    <dgm:cxn modelId="{F4FF8DEA-4ABD-41D7-A5F7-8CAE7E32FB91}" type="presParOf" srcId="{A83C7E88-F03A-44A3-9EBB-8C2057913994}" destId="{508F6E89-8981-40CF-A430-D71788880C1C}" srcOrd="0" destOrd="0" presId="urn:microsoft.com/office/officeart/2005/8/layout/vList3"/>
    <dgm:cxn modelId="{00B4E6C0-AE1C-413A-A434-1ECFFEB3E229}" type="presParOf" srcId="{A83C7E88-F03A-44A3-9EBB-8C2057913994}" destId="{64DC532B-110D-4580-ADC7-6579E28B96A5}" srcOrd="1" destOrd="0" presId="urn:microsoft.com/office/officeart/2005/8/layout/vList3"/>
    <dgm:cxn modelId="{CF151F62-F1FE-4FC9-A7F3-AAD9B9DAA9CE}" type="presParOf" srcId="{E62308B8-5650-450E-85FF-53FE3D891615}" destId="{9F8CCDF8-7C0F-46AA-B39C-523EBFCEC933}" srcOrd="9" destOrd="0" presId="urn:microsoft.com/office/officeart/2005/8/layout/vList3"/>
    <dgm:cxn modelId="{FE686E6D-21C6-418A-ACFA-EE7D4CA0336B}" type="presParOf" srcId="{E62308B8-5650-450E-85FF-53FE3D891615}" destId="{99F4A3B5-3609-46B6-9228-B9BC2ED7C2E3}" srcOrd="10" destOrd="0" presId="urn:microsoft.com/office/officeart/2005/8/layout/vList3"/>
    <dgm:cxn modelId="{5D03B3AC-6960-4FCF-98EE-2DC54F6E32C6}" type="presParOf" srcId="{99F4A3B5-3609-46B6-9228-B9BC2ED7C2E3}" destId="{A51F302C-1450-47BE-9615-438EE41070C5}" srcOrd="0" destOrd="0" presId="urn:microsoft.com/office/officeart/2005/8/layout/vList3"/>
    <dgm:cxn modelId="{6B5A3561-2B3D-4740-9A18-3313B6FBAA44}" type="presParOf" srcId="{99F4A3B5-3609-46B6-9228-B9BC2ED7C2E3}" destId="{37F946B8-27A5-4F9B-AC6A-70AB8833FBA3}" srcOrd="1" destOrd="0" presId="urn:microsoft.com/office/officeart/2005/8/layout/vList3"/>
  </dgm:cxnLst>
  <dgm:bg>
    <a:effectLst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994755-3186-47FF-9D66-DFF1AA5B05AF}">
      <dsp:nvSpPr>
        <dsp:cNvPr id="0" name=""/>
        <dsp:cNvSpPr/>
      </dsp:nvSpPr>
      <dsp:spPr>
        <a:xfrm rot="10800000">
          <a:off x="1350931" y="1368"/>
          <a:ext cx="4775239" cy="592583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1313" tIns="91440" rIns="170688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ko-KR" altLang="en-US" sz="24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1499077" y="1368"/>
        <a:ext cx="4627093" cy="592583"/>
      </dsp:txXfrm>
    </dsp:sp>
    <dsp:sp modelId="{821A9CC7-667D-4492-8127-F4A1654A2C4E}">
      <dsp:nvSpPr>
        <dsp:cNvPr id="0" name=""/>
        <dsp:cNvSpPr/>
      </dsp:nvSpPr>
      <dsp:spPr>
        <a:xfrm>
          <a:off x="1054639" y="1368"/>
          <a:ext cx="592583" cy="592583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DAAEE17-412D-49F1-9A78-0EE254FD7458}">
      <dsp:nvSpPr>
        <dsp:cNvPr id="0" name=""/>
        <dsp:cNvSpPr/>
      </dsp:nvSpPr>
      <dsp:spPr>
        <a:xfrm rot="10800000">
          <a:off x="1350931" y="770842"/>
          <a:ext cx="4775239" cy="592583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1313" tIns="91440" rIns="170688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/>
            <a:t>Distributed Bragg Reflector</a:t>
          </a:r>
          <a:endParaRPr lang="ko-KR" altLang="en-US" sz="2400" b="1" kern="1200" dirty="0"/>
        </a:p>
      </dsp:txBody>
      <dsp:txXfrm rot="10800000">
        <a:off x="1499077" y="770842"/>
        <a:ext cx="4627093" cy="592583"/>
      </dsp:txXfrm>
    </dsp:sp>
    <dsp:sp modelId="{2475E2E6-DAAF-4814-81AB-E0D9E72E33E5}">
      <dsp:nvSpPr>
        <dsp:cNvPr id="0" name=""/>
        <dsp:cNvSpPr/>
      </dsp:nvSpPr>
      <dsp:spPr>
        <a:xfrm>
          <a:off x="1054639" y="770842"/>
          <a:ext cx="592583" cy="592583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A1E41CB-82B1-46FA-AE6B-E029E79F8DBA}">
      <dsp:nvSpPr>
        <dsp:cNvPr id="0" name=""/>
        <dsp:cNvSpPr/>
      </dsp:nvSpPr>
      <dsp:spPr>
        <a:xfrm rot="10800000">
          <a:off x="1350931" y="1540316"/>
          <a:ext cx="4775239" cy="592583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1313" tIns="91440" rIns="170688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/>
            <a:t>1x2 Power Splitter</a:t>
          </a:r>
          <a:endParaRPr lang="ko-KR" altLang="en-US" sz="2400" b="1" kern="1200" dirty="0"/>
        </a:p>
      </dsp:txBody>
      <dsp:txXfrm rot="10800000">
        <a:off x="1499077" y="1540316"/>
        <a:ext cx="4627093" cy="592583"/>
      </dsp:txXfrm>
    </dsp:sp>
    <dsp:sp modelId="{7F6CB947-0584-4CFD-806D-FEB1EA674A7D}">
      <dsp:nvSpPr>
        <dsp:cNvPr id="0" name=""/>
        <dsp:cNvSpPr/>
      </dsp:nvSpPr>
      <dsp:spPr>
        <a:xfrm>
          <a:off x="1054639" y="1540316"/>
          <a:ext cx="592583" cy="592583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DAF589E-E4F4-47EC-96A7-6E3951EC0157}">
      <dsp:nvSpPr>
        <dsp:cNvPr id="0" name=""/>
        <dsp:cNvSpPr/>
      </dsp:nvSpPr>
      <dsp:spPr>
        <a:xfrm rot="10800000">
          <a:off x="1350931" y="2309790"/>
          <a:ext cx="4775239" cy="592583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1313" tIns="91440" rIns="170688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/>
            <a:t>Additive Reinforcement Learning</a:t>
          </a:r>
          <a:endParaRPr lang="ko-KR" altLang="en-US" sz="2400" b="1" kern="1200" dirty="0"/>
        </a:p>
      </dsp:txBody>
      <dsp:txXfrm rot="10800000">
        <a:off x="1499077" y="2309790"/>
        <a:ext cx="4627093" cy="592583"/>
      </dsp:txXfrm>
    </dsp:sp>
    <dsp:sp modelId="{1654EE6F-861B-41A5-8401-A066C3290F2B}">
      <dsp:nvSpPr>
        <dsp:cNvPr id="0" name=""/>
        <dsp:cNvSpPr/>
      </dsp:nvSpPr>
      <dsp:spPr>
        <a:xfrm>
          <a:off x="1054639" y="2309790"/>
          <a:ext cx="592583" cy="592583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4DC532B-110D-4580-ADC7-6579E28B96A5}">
      <dsp:nvSpPr>
        <dsp:cNvPr id="0" name=""/>
        <dsp:cNvSpPr/>
      </dsp:nvSpPr>
      <dsp:spPr>
        <a:xfrm rot="10800000">
          <a:off x="1350931" y="3079264"/>
          <a:ext cx="4775239" cy="592583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1313" tIns="91440" rIns="170688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/>
            <a:t>Artificial Neural Network</a:t>
          </a:r>
          <a:endParaRPr lang="ko-KR" altLang="en-US" sz="2400" b="1" kern="1200" dirty="0"/>
        </a:p>
      </dsp:txBody>
      <dsp:txXfrm rot="10800000">
        <a:off x="1499077" y="3079264"/>
        <a:ext cx="4627093" cy="592583"/>
      </dsp:txXfrm>
    </dsp:sp>
    <dsp:sp modelId="{508F6E89-8981-40CF-A430-D71788880C1C}">
      <dsp:nvSpPr>
        <dsp:cNvPr id="0" name=""/>
        <dsp:cNvSpPr/>
      </dsp:nvSpPr>
      <dsp:spPr>
        <a:xfrm>
          <a:off x="1054639" y="3079264"/>
          <a:ext cx="592583" cy="592583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7F946B8-27A5-4F9B-AC6A-70AB8833FBA3}">
      <dsp:nvSpPr>
        <dsp:cNvPr id="0" name=""/>
        <dsp:cNvSpPr/>
      </dsp:nvSpPr>
      <dsp:spPr>
        <a:xfrm rot="10800000">
          <a:off x="1350931" y="3848738"/>
          <a:ext cx="4775239" cy="592583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1313" tIns="91440" rIns="170688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/>
            <a:t>Summary</a:t>
          </a:r>
          <a:endParaRPr lang="ko-KR" altLang="en-US" sz="2400" b="1" kern="1200" dirty="0"/>
        </a:p>
      </dsp:txBody>
      <dsp:txXfrm rot="10800000">
        <a:off x="1499077" y="3848738"/>
        <a:ext cx="4627093" cy="592583"/>
      </dsp:txXfrm>
    </dsp:sp>
    <dsp:sp modelId="{A51F302C-1450-47BE-9615-438EE41070C5}">
      <dsp:nvSpPr>
        <dsp:cNvPr id="0" name=""/>
        <dsp:cNvSpPr/>
      </dsp:nvSpPr>
      <dsp:spPr>
        <a:xfrm>
          <a:off x="1054639" y="3848738"/>
          <a:ext cx="592583" cy="592583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9762FB-3275-4DDD-8145-24885120BD1B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50C8F2-A1FB-404D-9469-E82999C31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147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Frequencies from 100 GHz to 3 THz are promising bands for the next generation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0C8F2-A1FB-404D-9469-E82999C31DC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549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광통신 소자 개발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0C8F2-A1FB-404D-9469-E82999C31DC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495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대표적인 </a:t>
            </a:r>
            <a:r>
              <a:rPr lang="ko-KR" altLang="en-US" dirty="0" err="1" smtClean="0"/>
              <a:t>광소자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THz </a:t>
            </a:r>
            <a:r>
              <a:rPr lang="ko-KR" altLang="en-US" dirty="0" smtClean="0"/>
              <a:t>대역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0C8F2-A1FB-404D-9469-E82999C31DC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875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현소자의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개발방법들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0C8F2-A1FB-404D-9469-E82999C31DC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713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머신러닝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딥러닝</a:t>
            </a:r>
            <a:r>
              <a:rPr lang="ko-KR" altLang="en-US" dirty="0" smtClean="0"/>
              <a:t> 합쳐서 소개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0C8F2-A1FB-404D-9469-E82999C31DC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866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다음으로 이어지는 내용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0C8F2-A1FB-404D-9469-E82999C31DC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391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FDTD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Maxwell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방정식을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 domain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에서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numerical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하게 풀이하는 것으로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Lumerical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사의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FDTD Solution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사용했습니다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0C8F2-A1FB-404D-9469-E82999C31DC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917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C08A3-5F9A-479D-941A-44EC60DD2EE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217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5D80EBB-B890-43AE-9083-C96FE4A29910}" type="datetime1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138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54BE1C7-AA1F-4F3C-8E2B-C87B93FCCD4D}" type="datetime1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89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5E04AD6-9B61-42B2-938C-66281B480C6A}" type="datetime1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524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607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4190228" y="6356351"/>
            <a:ext cx="763545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5596875-2F2A-4E4F-B6FE-0AB9214378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930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18953AC-9849-456F-9E44-AECC60F5F9FC}" type="datetime1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145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CCAAB59-4967-4F74-8A98-AEFD5F21617F}" type="datetime1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837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3176D14-3ABC-4C75-AD2C-933C44F0B27E}" type="datetime1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013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1C282E5-3BC4-42EA-975E-4FBFF6C9C5B9}" type="datetime1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23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3ABF03C-3F6A-4FCA-9FFE-178AE350824F}" type="datetime1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023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7D8EF2C-F87E-4B61-BE8F-F370400E961D}" type="datetime1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794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F223CFE-2AAC-4812-9EB8-3FB62CB8BFB1}" type="datetime1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502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80670" y="6356351"/>
            <a:ext cx="2592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Nano-Bio</a:t>
            </a:r>
            <a:r>
              <a:rPr lang="en-US" altLang="ko-KR" sz="1600" b="1" baseline="0" dirty="0" smtClean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THz Photonics</a:t>
            </a:r>
            <a:endParaRPr lang="ko-KR" altLang="en-US" sz="1600" b="1" dirty="0">
              <a:solidFill>
                <a:srgbClr val="33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6464197"/>
            <a:ext cx="1786335" cy="257279"/>
          </a:xfrm>
          <a:prstGeom prst="rect">
            <a:avLst/>
          </a:prstGeom>
        </p:spPr>
      </p:pic>
      <p:sp>
        <p:nvSpPr>
          <p:cNvPr id="10" name="슬라이드 번호 개체 틀 8"/>
          <p:cNvSpPr>
            <a:spLocks noGrp="1"/>
          </p:cNvSpPr>
          <p:nvPr>
            <p:ph type="sldNum" sz="quarter" idx="4"/>
          </p:nvPr>
        </p:nvSpPr>
        <p:spPr>
          <a:xfrm>
            <a:off x="4190228" y="6356351"/>
            <a:ext cx="763545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5596875-2F2A-4E4F-B6FE-0AB9214378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646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1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7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6.png"/><Relationship Id="rId5" Type="http://schemas.openxmlformats.org/officeDocument/2006/relationships/image" Target="../media/image530.png"/><Relationship Id="rId4" Type="http://schemas.openxmlformats.org/officeDocument/2006/relationships/image" Target="../media/image52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360.png"/><Relationship Id="rId7" Type="http://schemas.openxmlformats.org/officeDocument/2006/relationships/image" Target="../media/image400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0.png"/><Relationship Id="rId11" Type="http://schemas.openxmlformats.org/officeDocument/2006/relationships/image" Target="../media/image440.png"/><Relationship Id="rId5" Type="http://schemas.openxmlformats.org/officeDocument/2006/relationships/image" Target="../media/image380.png"/><Relationship Id="rId10" Type="http://schemas.openxmlformats.org/officeDocument/2006/relationships/image" Target="../media/image70.png"/><Relationship Id="rId4" Type="http://schemas.openxmlformats.org/officeDocument/2006/relationships/image" Target="../media/image370.png"/><Relationship Id="rId9" Type="http://schemas.openxmlformats.org/officeDocument/2006/relationships/image" Target="../media/image42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460.png"/><Relationship Id="rId7" Type="http://schemas.openxmlformats.org/officeDocument/2006/relationships/image" Target="../media/image500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1.png"/><Relationship Id="rId10" Type="http://schemas.openxmlformats.org/officeDocument/2006/relationships/image" Target="../media/image74.png"/><Relationship Id="rId4" Type="http://schemas.openxmlformats.org/officeDocument/2006/relationships/image" Target="../media/image470.png"/><Relationship Id="rId9" Type="http://schemas.openxmlformats.org/officeDocument/2006/relationships/image" Target="../media/image7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540189"/>
            <a:ext cx="9144000" cy="1812369"/>
          </a:xfrm>
          <a:prstGeom prst="rect">
            <a:avLst/>
          </a:prstGeom>
          <a:solidFill>
            <a:srgbClr val="3333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4000" b="1" dirty="0" smtClean="0">
                <a:solidFill>
                  <a:schemeClr val="bg1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THz Photonic Device Design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4000" b="1" dirty="0" smtClean="0">
                <a:solidFill>
                  <a:schemeClr val="bg1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by Machine Learning</a:t>
            </a:r>
            <a:endParaRPr lang="ko-KR" altLang="en-US" sz="4000" b="1" dirty="0" smtClean="0">
              <a:solidFill>
                <a:schemeClr val="bg1"/>
              </a:solidFill>
              <a:latin typeface="Arial" pitchFamily="34" charset="0"/>
              <a:ea typeface="Arial Unicode MS" pitchFamily="50" charset="-127"/>
              <a:cs typeface="Arial" pitchFamily="34" charset="0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0" y="3809060"/>
            <a:ext cx="91440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2400" b="1" dirty="0" err="1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Jonggeon</a:t>
            </a:r>
            <a:r>
              <a:rPr lang="en-US" altLang="ko-KR" sz="2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 Lee</a:t>
            </a:r>
          </a:p>
          <a:p>
            <a:pPr algn="ctr"/>
            <a:endParaRPr lang="en-US" altLang="ko-KR" b="1" dirty="0" smtClean="0">
              <a:solidFill>
                <a:schemeClr val="tx2">
                  <a:lumMod val="75000"/>
                </a:schemeClr>
              </a:solidFill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 algn="ctr"/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Nano-Bio THz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Photonics</a:t>
            </a:r>
          </a:p>
          <a:p>
            <a:pPr algn="ctr"/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Department of Electrical 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Engineering</a:t>
            </a:r>
          </a:p>
          <a:p>
            <a:pPr algn="ctr"/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POSTECH, Korea</a:t>
            </a:r>
            <a:endParaRPr lang="en-US" altLang="ko-KR" b="1" dirty="0">
              <a:solidFill>
                <a:schemeClr val="tx2">
                  <a:lumMod val="75000"/>
                </a:schemeClr>
              </a:solidFill>
              <a:latin typeface="Arial" pitchFamily="34" charset="0"/>
              <a:ea typeface="Arial Unicode MS" pitchFamily="50" charset="-127"/>
              <a:cs typeface="Arial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030826" y="714356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2019. 12</a:t>
            </a:r>
            <a:endParaRPr lang="ko-KR" altLang="en-US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0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545820" y="4721082"/>
            <a:ext cx="8052360" cy="16352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45820" y="3489541"/>
            <a:ext cx="8052360" cy="11295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What’s the Machine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Learning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1808" y="3592673"/>
            <a:ext cx="79203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Machine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 computer program is said to learn from </a:t>
            </a:r>
            <a:r>
              <a:rPr lang="en-US" altLang="ko-KR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experience 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with respect to some class of </a:t>
            </a:r>
            <a:r>
              <a:rPr lang="en-US" altLang="ko-KR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tasks 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ko-KR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 measure </a:t>
            </a:r>
            <a:r>
              <a:rPr lang="en-US" altLang="ko-KR" i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5820" y="4800052"/>
            <a:ext cx="8052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Deep Learning: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Deep learning is a particular kind of machine learning that achieves great power and flexibility by learning to represent the world as </a:t>
            </a:r>
            <a:r>
              <a:rPr lang="en-US" altLang="ko-KR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nested hierarchy of concepts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with each concept defined in relation to </a:t>
            </a:r>
            <a:r>
              <a:rPr lang="en-US" altLang="ko-KR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simpler concepts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and more abstract representations computed in terms of less abstract ones</a:t>
            </a: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556" y="966254"/>
            <a:ext cx="5992887" cy="23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92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606824" y="1107054"/>
            <a:ext cx="7930352" cy="36922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What’s the Machine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Learning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217" y="1918164"/>
            <a:ext cx="1441856" cy="108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153" y="1918164"/>
            <a:ext cx="805846" cy="1080000"/>
          </a:xfrm>
          <a:prstGeom prst="rect">
            <a:avLst/>
          </a:prstGeom>
        </p:spPr>
      </p:pic>
      <p:pic>
        <p:nvPicPr>
          <p:cNvPr id="1030" name="Picture 6" descr="dog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898" y="3290351"/>
            <a:ext cx="162334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og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638" y="3363965"/>
            <a:ext cx="104227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og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213" y="2334357"/>
            <a:ext cx="1619999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606463" y="967588"/>
            <a:ext cx="193107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Cat or Dog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4345" y="4757429"/>
            <a:ext cx="59231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Give Features (Ex. Ears, face shape, hair)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depends on breeds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Complicate to implement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타원 7"/>
          <p:cNvSpPr/>
          <p:nvPr/>
        </p:nvSpPr>
        <p:spPr>
          <a:xfrm>
            <a:off x="1783330" y="1793186"/>
            <a:ext cx="396815" cy="396815"/>
          </a:xfrm>
          <a:prstGeom prst="ellipse">
            <a:avLst/>
          </a:prstGeom>
          <a:noFill/>
          <a:ln w="571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467475" y="2259756"/>
            <a:ext cx="396815" cy="396815"/>
          </a:xfrm>
          <a:prstGeom prst="ellipse">
            <a:avLst/>
          </a:prstGeom>
          <a:noFill/>
          <a:ln w="571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2178124" y="2445936"/>
            <a:ext cx="396815" cy="396815"/>
          </a:xfrm>
          <a:prstGeom prst="ellipse">
            <a:avLst/>
          </a:prstGeom>
          <a:noFill/>
          <a:ln w="571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4953773" y="3229585"/>
            <a:ext cx="596507" cy="596507"/>
          </a:xfrm>
          <a:prstGeom prst="ellipse">
            <a:avLst/>
          </a:prstGeom>
          <a:noFill/>
          <a:ln w="571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74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What’s the Deep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Learning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85" y="2165776"/>
            <a:ext cx="1441856" cy="108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5742" y="2110250"/>
            <a:ext cx="805846" cy="1080000"/>
          </a:xfrm>
          <a:prstGeom prst="rect">
            <a:avLst/>
          </a:prstGeom>
        </p:spPr>
      </p:pic>
      <p:pic>
        <p:nvPicPr>
          <p:cNvPr id="7" name="Picture 6" descr="dog에 대한 이미지 검색결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266" y="3537963"/>
            <a:ext cx="162334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dog에 대한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006" y="3591004"/>
            <a:ext cx="104227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dog에 대한 이미지 검색결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437" y="2137901"/>
            <a:ext cx="1619999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601701" y="780415"/>
            <a:ext cx="1940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Cat or Dog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8963" y="1799975"/>
            <a:ext cx="60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Cat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25115" y="1818063"/>
            <a:ext cx="60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Cat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49370" y="3426911"/>
            <a:ext cx="60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Dog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71591" y="3260488"/>
            <a:ext cx="60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Dog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71947" y="1815852"/>
            <a:ext cx="60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Dog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35976" y="2706911"/>
            <a:ext cx="1990366" cy="1440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927609" y="2315276"/>
            <a:ext cx="60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???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6984497" y="3167600"/>
            <a:ext cx="789327" cy="628643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872823" y="3297255"/>
            <a:ext cx="60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Cat!!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4345" y="5100291"/>
            <a:ext cx="4726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Give labeled data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→ Find features itself</a:t>
            </a:r>
          </a:p>
        </p:txBody>
      </p:sp>
      <p:sp>
        <p:nvSpPr>
          <p:cNvPr id="21" name="타원 20"/>
          <p:cNvSpPr/>
          <p:nvPr/>
        </p:nvSpPr>
        <p:spPr>
          <a:xfrm>
            <a:off x="216818" y="1303635"/>
            <a:ext cx="4883085" cy="3579450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66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Machine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Learning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818" y="1172602"/>
            <a:ext cx="7169271" cy="423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95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00166" y="2500306"/>
            <a:ext cx="6143668" cy="1857388"/>
          </a:xfrm>
          <a:prstGeom prst="rect">
            <a:avLst/>
          </a:prstGeom>
          <a:solidFill>
            <a:srgbClr val="3333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500" b="1" dirty="0" smtClean="0">
                <a:solidFill>
                  <a:schemeClr val="bg1"/>
                </a:solidFill>
                <a:latin typeface="Arial" pitchFamily="34" charset="0"/>
                <a:ea typeface="Arial Unicode MS"/>
                <a:cs typeface="Arial" pitchFamily="34" charset="0"/>
              </a:rPr>
              <a:t>Distributed Bragg Reflector</a:t>
            </a:r>
            <a:endParaRPr lang="en-US" altLang="ko-KR" sz="3500" b="1" dirty="0">
              <a:solidFill>
                <a:srgbClr val="FFFF00"/>
              </a:solidFill>
              <a:latin typeface="Arial" pitchFamily="34" charset="0"/>
              <a:ea typeface="Arial Unicode MS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69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814153" y="5150511"/>
            <a:ext cx="7515695" cy="87591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004110" y="1474373"/>
            <a:ext cx="6035115" cy="32234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78" name="그림 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89" y="1474373"/>
            <a:ext cx="2859421" cy="3223454"/>
          </a:xfrm>
          <a:prstGeom prst="rect">
            <a:avLst/>
          </a:prstGeom>
        </p:spPr>
      </p:pic>
      <p:sp>
        <p:nvSpPr>
          <p:cNvPr id="79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Transfer Matrix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in Multilayered Medium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직사각형 79"/>
              <p:cNvSpPr/>
              <p:nvPr/>
            </p:nvSpPr>
            <p:spPr>
              <a:xfrm>
                <a:off x="3004110" y="1539243"/>
                <a:ext cx="5522878" cy="3912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From boundary condition(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are continuous)</a:t>
                </a:r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0" name="직사각형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110" y="1539243"/>
                <a:ext cx="5522878" cy="391261"/>
              </a:xfrm>
              <a:prstGeom prst="rect">
                <a:avLst/>
              </a:prstGeom>
              <a:blipFill>
                <a:blip r:embed="rId3"/>
                <a:stretch>
                  <a:fillRect l="-993" t="-9375" b="-171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5078396" y="2054819"/>
                <a:ext cx="1886542" cy="4569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396" y="2054819"/>
                <a:ext cx="1886542" cy="456985"/>
              </a:xfrm>
              <a:prstGeom prst="rect">
                <a:avLst/>
              </a:prstGeom>
              <a:blipFill>
                <a:blip r:embed="rId4"/>
                <a:stretch>
                  <a:fillRect t="-1333" b="-10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직사각형 81"/>
          <p:cNvSpPr/>
          <p:nvPr/>
        </p:nvSpPr>
        <p:spPr>
          <a:xfrm>
            <a:off x="3004110" y="2631232"/>
            <a:ext cx="32081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Backward-propagation matrix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3145720" y="3119992"/>
                <a:ext cx="5751895" cy="6043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ctrlP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  <m:e>
                                <m:d>
                                  <m:d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ctrlP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ctrlP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  <m:e>
                                <m:d>
                                  <m:d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ctrlP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720" y="3119992"/>
                <a:ext cx="5751895" cy="6043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직사각형 83"/>
              <p:cNvSpPr/>
              <p:nvPr/>
            </p:nvSpPr>
            <p:spPr>
              <a:xfrm>
                <a:off x="6536861" y="3847842"/>
                <a:ext cx="2360754" cy="4959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</m:t>
                        </m:r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+1</m:t>
                            </m:r>
                          </m:e>
                        </m:d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e>
                          <m:sub>
                            <m:d>
                              <m:d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𝑙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𝑙𝑥</m:t>
                            </m:r>
                          </m:sub>
                        </m:sSub>
                      </m:den>
                    </m:f>
                  </m:oMath>
                </a14:m>
                <a:endPara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4" name="직사각형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6861" y="3847842"/>
                <a:ext cx="2360754" cy="495970"/>
              </a:xfrm>
              <a:prstGeom prst="rect">
                <a:avLst/>
              </a:prstGeom>
              <a:blipFill>
                <a:blip r:embed="rId6"/>
                <a:stretch>
                  <a:fillRect l="-12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15"/>
              <p:cNvSpPr txBox="1"/>
              <p:nvPr/>
            </p:nvSpPr>
            <p:spPr>
              <a:xfrm>
                <a:off x="1011293" y="5362484"/>
                <a:ext cx="5097999" cy="4657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US" altLang="ko-KR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8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293" y="5362484"/>
                <a:ext cx="5097999" cy="465769"/>
              </a:xfrm>
              <a:prstGeom prst="rect">
                <a:avLst/>
              </a:prstGeom>
              <a:blipFill>
                <a:blip r:embed="rId7"/>
                <a:stretch>
                  <a:fillRect t="-2632"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6413517" y="5309745"/>
                <a:ext cx="1632113" cy="5712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517" y="5309745"/>
                <a:ext cx="1632113" cy="57124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375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75661" y="4205072"/>
            <a:ext cx="4138762" cy="146794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502619" y="2701836"/>
            <a:ext cx="4138762" cy="75555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283976" y="1633686"/>
            <a:ext cx="2551216" cy="55982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Distributed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Bragg Reflector (DBR)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5220" y="803784"/>
            <a:ext cx="89808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Multilayer structure of pairs of alternating materials with two different refractive index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For resonance, DBR has quarter wave optical thickness at certain design wavelength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5220" y="2103665"/>
            <a:ext cx="386643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Transfer Matrix for N+1/2 pairs DBR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220" y="3457393"/>
            <a:ext cx="362489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Reflectance at design wavelength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5220" y="5809018"/>
            <a:ext cx="748089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Increasing N (# of pairs) &amp; 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ko-KR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ko-KR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(refractive index ratio), R converges to 1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550599" y="1775101"/>
                <a:ext cx="20428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/4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0599" y="1775101"/>
                <a:ext cx="2042803" cy="276999"/>
              </a:xfrm>
              <a:prstGeom prst="rect">
                <a:avLst/>
              </a:prstGeom>
              <a:blipFill>
                <a:blip r:embed="rId2"/>
                <a:stretch>
                  <a:fillRect l="-1190" t="-2174" r="-2381" b="-32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5"/>
              <p:cNvSpPr txBox="1"/>
              <p:nvPr/>
            </p:nvSpPr>
            <p:spPr>
              <a:xfrm>
                <a:off x="2784524" y="2846730"/>
                <a:ext cx="3574953" cy="4657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𝐷𝐵𝑅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sSup>
                        <m:s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̿"/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600" b="1" i="1">
                                          <a:latin typeface="Cambria Math" panose="02040503050406030204" pitchFamily="18" charset="0"/>
                                        </a:rPr>
                                        <m:t>𝑩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h𝑙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̿"/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600" b="1" i="1">
                                          <a:latin typeface="Cambria Math" panose="02040503050406030204" pitchFamily="18" charset="0"/>
                                        </a:rPr>
                                        <m:t>𝑩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𝑙h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4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524" y="2846730"/>
                <a:ext cx="3574953" cy="465769"/>
              </a:xfrm>
              <a:prstGeom prst="rect">
                <a:avLst/>
              </a:prstGeom>
              <a:blipFill>
                <a:blip r:embed="rId3"/>
                <a:stretch>
                  <a:fillRect l="-1024" t="-1316" r="-5290"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23203" y="4344523"/>
                <a:ext cx="3894784" cy="1189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sub>
                                      </m:sSub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𝑙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sub>
                                      </m:sSub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𝑙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03" y="4344523"/>
                <a:ext cx="3894784" cy="11890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0" name="그림 8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0858" y="3774393"/>
            <a:ext cx="4745219" cy="178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46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00166" y="2500306"/>
            <a:ext cx="6143668" cy="1857388"/>
          </a:xfrm>
          <a:prstGeom prst="rect">
            <a:avLst/>
          </a:prstGeom>
          <a:solidFill>
            <a:srgbClr val="3333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600" b="1" dirty="0" smtClean="0">
                <a:solidFill>
                  <a:schemeClr val="bg1"/>
                </a:solidFill>
                <a:latin typeface="Arial" pitchFamily="34" charset="0"/>
                <a:ea typeface="Arial Unicode MS"/>
                <a:cs typeface="Arial" pitchFamily="34" charset="0"/>
              </a:rPr>
              <a:t>1x2 Power Splitter</a:t>
            </a:r>
            <a:endParaRPr lang="en-US" altLang="ko-KR" sz="2800" b="1" dirty="0">
              <a:solidFill>
                <a:srgbClr val="FFFF00"/>
              </a:solidFill>
              <a:latin typeface="Arial" pitchFamily="34" charset="0"/>
              <a:ea typeface="Arial Unicode MS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02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1x2 Power Splitter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877" y="3065007"/>
            <a:ext cx="1447347" cy="1800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76090" y="921151"/>
            <a:ext cx="623151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1x2 Power Splitter?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Equally divide the power into the output ports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Frequently used in fiber and channel waveguide devices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t="18429"/>
          <a:stretch/>
        </p:blipFill>
        <p:spPr>
          <a:xfrm>
            <a:off x="614522" y="2757794"/>
            <a:ext cx="1544626" cy="241442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0744" y="3425007"/>
            <a:ext cx="1080000" cy="1080000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2340" y="3425007"/>
            <a:ext cx="1075940" cy="1080000"/>
          </a:xfrm>
          <a:prstGeom prst="rect">
            <a:avLst/>
          </a:prstGeom>
        </p:spPr>
      </p:pic>
      <p:sp>
        <p:nvSpPr>
          <p:cNvPr id="44" name="아래쪽 화살표 43"/>
          <p:cNvSpPr/>
          <p:nvPr/>
        </p:nvSpPr>
        <p:spPr>
          <a:xfrm rot="16200000">
            <a:off x="1956295" y="3816834"/>
            <a:ext cx="1257300" cy="296345"/>
          </a:xfrm>
          <a:prstGeom prst="down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아래쪽 화살표 44"/>
          <p:cNvSpPr/>
          <p:nvPr/>
        </p:nvSpPr>
        <p:spPr>
          <a:xfrm rot="16200000">
            <a:off x="3885863" y="3816835"/>
            <a:ext cx="1257300" cy="296345"/>
          </a:xfrm>
          <a:prstGeom prst="down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아래쪽 화살표 45"/>
          <p:cNvSpPr/>
          <p:nvPr/>
        </p:nvSpPr>
        <p:spPr>
          <a:xfrm rot="16200000">
            <a:off x="5808741" y="3816835"/>
            <a:ext cx="1257300" cy="296345"/>
          </a:xfrm>
          <a:prstGeom prst="down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26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00166" y="2500306"/>
            <a:ext cx="6143668" cy="1857388"/>
          </a:xfrm>
          <a:prstGeom prst="rect">
            <a:avLst/>
          </a:prstGeom>
          <a:solidFill>
            <a:srgbClr val="3333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900" b="1" dirty="0" smtClean="0">
                <a:solidFill>
                  <a:schemeClr val="bg1"/>
                </a:solidFill>
                <a:latin typeface="Arial" pitchFamily="34" charset="0"/>
                <a:ea typeface="Arial Unicode MS"/>
                <a:cs typeface="Arial" pitchFamily="34" charset="0"/>
              </a:rPr>
              <a:t>Additive Reinforcement Learning</a:t>
            </a:r>
            <a:endParaRPr lang="en-US" altLang="ko-KR" sz="2900" b="1" dirty="0">
              <a:solidFill>
                <a:srgbClr val="FFFF00"/>
              </a:solidFill>
              <a:latin typeface="Arial" pitchFamily="34" charset="0"/>
              <a:ea typeface="Arial Unicode MS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41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t>2</a:t>
            </a:fld>
            <a:endParaRPr lang="ko-KR" altLang="en-US" dirty="0"/>
          </a:p>
        </p:txBody>
      </p:sp>
      <p:graphicFrame>
        <p:nvGraphicFramePr>
          <p:cNvPr id="9" name="다이어그램 8"/>
          <p:cNvGraphicFramePr/>
          <p:nvPr>
            <p:extLst>
              <p:ext uri="{D42A27DB-BD31-4B8C-83A1-F6EECF244321}">
                <p14:modId xmlns:p14="http://schemas.microsoft.com/office/powerpoint/2010/main" val="3045069667"/>
              </p:ext>
            </p:extLst>
          </p:nvPr>
        </p:nvGraphicFramePr>
        <p:xfrm>
          <a:off x="981595" y="1176251"/>
          <a:ext cx="7180811" cy="44426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Contents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044801" y="1188504"/>
            <a:ext cx="576000" cy="576000"/>
          </a:xfrm>
          <a:prstGeom prst="ellips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044801" y="1960029"/>
            <a:ext cx="576000" cy="576000"/>
          </a:xfrm>
          <a:prstGeom prst="ellips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ko-KR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044801" y="2729960"/>
            <a:ext cx="576000" cy="576000"/>
          </a:xfrm>
          <a:prstGeom prst="ellips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ko-KR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2044801" y="3499891"/>
            <a:ext cx="576000" cy="576000"/>
          </a:xfrm>
          <a:prstGeom prst="ellips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ko-KR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044801" y="4269822"/>
            <a:ext cx="576000" cy="576000"/>
          </a:xfrm>
          <a:prstGeom prst="ellips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ko-KR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2044801" y="5039753"/>
            <a:ext cx="576000" cy="576000"/>
          </a:xfrm>
          <a:prstGeom prst="ellips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ko-KR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39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Additive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Reinforcement Learning (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ARL)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04053" y="931947"/>
            <a:ext cx="4535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0000FF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Additive</a:t>
            </a:r>
            <a:r>
              <a:rPr lang="en-US" altLang="ko-KR" sz="2800" b="1" dirty="0" smtClean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+ Reinforcement </a:t>
            </a:r>
            <a:endParaRPr lang="ko-KR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8800" y="1463656"/>
            <a:ext cx="332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Perceptron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: binary classifier</a:t>
            </a:r>
            <a:endParaRPr lang="ko-KR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74744" y="1301279"/>
            <a:ext cx="1186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&lt; perceptron &gt;</a:t>
            </a:r>
            <a:endParaRPr lang="ko-KR" alt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58800" y="1756569"/>
                <a:ext cx="6432500" cy="2172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 sequence of training </a:t>
                </a:r>
                <a:r>
                  <a:rPr lang="en-US" altLang="ko-KR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datas</a:t>
                </a: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⋯</m:t>
                    </m:r>
                  </m:oMath>
                </a14:m>
                <a:endParaRPr lang="en-US" altLang="ko-KR" dirty="0" smtClean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where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ℜ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−1, 1</m:t>
                        </m:r>
                      </m:e>
                    </m:d>
                  </m:oMath>
                </a14:m>
                <a:endPara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For each </a:t>
                </a:r>
                <a:r>
                  <a:rPr lang="en-US" altLang="ko-KR" smtClean="0">
                    <a:latin typeface="Arial" panose="020B0604020202020204" pitchFamily="34" charset="0"/>
                    <a:cs typeface="Arial" panose="020B0604020202020204" pitchFamily="34" charset="0"/>
                  </a:rPr>
                  <a:t>training </a:t>
                </a:r>
                <a:r>
                  <a:rPr lang="en-US" altLang="ko-KR" smtClean="0">
                    <a:latin typeface="Arial" panose="020B0604020202020204" pitchFamily="34" charset="0"/>
                    <a:cs typeface="Arial" panose="020B0604020202020204" pitchFamily="34" charset="0"/>
                  </a:rPr>
                  <a:t>data</a:t>
                </a:r>
                <a:r>
                  <a:rPr lang="en-US" altLang="ko-KR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Predict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′≠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00" y="1756569"/>
                <a:ext cx="6432500" cy="2172711"/>
              </a:xfrm>
              <a:prstGeom prst="rect">
                <a:avLst/>
              </a:prstGeom>
              <a:blipFill>
                <a:blip r:embed="rId2"/>
                <a:stretch>
                  <a:fillRect l="-569" b="-11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657" y="3961579"/>
            <a:ext cx="4079695" cy="2240281"/>
          </a:xfrm>
          <a:prstGeom prst="rect">
            <a:avLst/>
          </a:prstGeom>
        </p:spPr>
      </p:pic>
      <p:pic>
        <p:nvPicPr>
          <p:cNvPr id="217" name="그림 2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8771" y="1578278"/>
            <a:ext cx="2098128" cy="1803538"/>
          </a:xfrm>
          <a:prstGeom prst="rect">
            <a:avLst/>
          </a:prstGeom>
        </p:spPr>
      </p:pic>
      <p:pic>
        <p:nvPicPr>
          <p:cNvPr id="243" name="그림 2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9549" y="4070482"/>
            <a:ext cx="2060714" cy="202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87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Additive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Reinforcement Learning (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ARL)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04053" y="931947"/>
            <a:ext cx="4535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Additive + </a:t>
            </a:r>
            <a:r>
              <a:rPr lang="en-US" altLang="ko-KR" sz="2800" b="1" dirty="0" smtClean="0">
                <a:solidFill>
                  <a:srgbClr val="0000FF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Reinforcement</a:t>
            </a:r>
            <a:r>
              <a:rPr lang="en-US" altLang="ko-KR" sz="2800" b="1" dirty="0" smtClean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</a:t>
            </a:r>
            <a:endParaRPr lang="ko-KR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8799" y="1463656"/>
            <a:ext cx="8131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Reinforcement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ko-KR" dirty="0"/>
              <a:t> machine learning concerned with how software agents ought to take actions in an environment so as to </a:t>
            </a:r>
            <a:r>
              <a:rPr lang="en-US" altLang="ko-KR" dirty="0">
                <a:solidFill>
                  <a:srgbClr val="0000FF"/>
                </a:solidFill>
              </a:rPr>
              <a:t>maximize some notion of cumulative reward</a:t>
            </a:r>
            <a:r>
              <a:rPr lang="en-US" altLang="ko-KR" dirty="0"/>
              <a:t>.</a:t>
            </a:r>
            <a:endParaRPr lang="ko-KR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https://upload.wikimedia.org/wikipedia/commons/thumb/1/1b/Reinforcement_learning_diagram.svg/1280px-Reinforcement_learning_diagram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475" y="2447925"/>
            <a:ext cx="3218017" cy="310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14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Additive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Reinforcement Learning (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ARL)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Flowchart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388" y="1267200"/>
            <a:ext cx="4877223" cy="444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24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241504" y="2801565"/>
            <a:ext cx="8751667" cy="3589807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41504" y="980523"/>
            <a:ext cx="8751667" cy="1670356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2137607" y="1937698"/>
            <a:ext cx="164933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50019" y="1194659"/>
            <a:ext cx="2132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1 for etched (air)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0 for not etched (Si)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086090" y="1520953"/>
                <a:ext cx="1702069" cy="7760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1 1 0 0  </m:t>
                              </m:r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⋯11</m:t>
                              </m:r>
                            </m:e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1 1 0 0 </m:t>
                              </m:r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⋯11</m:t>
                              </m:r>
                            </m:e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        ⋱        ⋮</m:t>
                              </m:r>
                            </m:e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1 1 1 ⋯1 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090" y="1520953"/>
                <a:ext cx="1702069" cy="7760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4205857" y="991529"/>
            <a:ext cx="152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Binary matrix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6035644" y="1937698"/>
            <a:ext cx="17955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909652" y="1057791"/>
                <a:ext cx="232380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Calculated 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from transmission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652" y="1057791"/>
                <a:ext cx="2323803" cy="646331"/>
              </a:xfrm>
              <a:prstGeom prst="rect">
                <a:avLst/>
              </a:prstGeom>
              <a:blipFill>
                <a:blip r:embed="rId4"/>
                <a:stretch>
                  <a:fillRect l="-2094" t="-5660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212202" y="1833823"/>
                <a:ext cx="392223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2202" y="1833823"/>
                <a:ext cx="392223" cy="207749"/>
              </a:xfrm>
              <a:prstGeom prst="rect">
                <a:avLst/>
              </a:prstGeom>
              <a:blipFill>
                <a:blip r:embed="rId5"/>
                <a:stretch>
                  <a:fillRect l="-9375" r="-3125" b="-176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008160" y="3356405"/>
                <a:ext cx="1127681" cy="5031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8160" y="3356405"/>
                <a:ext cx="1127681" cy="503151"/>
              </a:xfrm>
              <a:prstGeom prst="rect">
                <a:avLst/>
              </a:prstGeom>
              <a:blipFill>
                <a:blip r:embed="rId6"/>
                <a:stretch>
                  <a:fillRect l="-20109" t="-152439" r="-73913" b="-2097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838723" y="4231992"/>
                <a:ext cx="1466555" cy="4558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350">
                              <a:latin typeface="Cambria Math" panose="02040503050406030204" pitchFamily="18" charset="0"/>
                            </a:rPr>
                            <m:t>min</m:t>
                          </m:r>
                        </m:sub>
                      </m:sSub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35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altLang="ko-KR" sz="1350" dirty="0">
                  <a:latin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  <m:sup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350">
                              <a:latin typeface="Cambria Math" panose="02040503050406030204" pitchFamily="18" charset="0"/>
                            </a:rPr>
                            <m:t>min</m:t>
                          </m:r>
                        </m:sub>
                      </m:sSub>
                    </m:oMath>
                  </m:oMathPara>
                </a14:m>
                <a:endParaRPr lang="ko-KR" alt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723" y="4231992"/>
                <a:ext cx="1466555" cy="455830"/>
              </a:xfrm>
              <a:prstGeom prst="rect">
                <a:avLst/>
              </a:prstGeom>
              <a:blipFill>
                <a:blip r:embed="rId7"/>
                <a:stretch>
                  <a:fillRect l="-833"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980845" y="4876371"/>
                <a:ext cx="1182311" cy="4106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</m:oMath>
                  </m:oMathPara>
                </a14:m>
                <a:endParaRPr lang="ko-KR" alt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0845" y="4876371"/>
                <a:ext cx="1182311" cy="410690"/>
              </a:xfrm>
              <a:prstGeom prst="rect">
                <a:avLst/>
              </a:prstGeom>
              <a:blipFill>
                <a:blip r:embed="rId8"/>
                <a:stretch>
                  <a:fillRect l="-3093" t="-92537" r="-24227" b="-805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616226" y="5520888"/>
                <a:ext cx="1911549" cy="5396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𝑙𝑚</m:t>
                          </m:r>
                        </m:sub>
                        <m:sup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𝑙𝑚</m:t>
                                  </m:r>
                                </m:sub>
                                <m:sup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𝑎𝑣𝑔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𝑙𝑚</m:t>
                                  </m:r>
                                </m:sub>
                                <m:sup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𝑎𝑣𝑔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6226" y="5520888"/>
                <a:ext cx="1911549" cy="53963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608472" y="2980833"/>
            <a:ext cx="530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Accumulate the reward in a summation matrix 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ko-KR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8473" y="3802502"/>
            <a:ext cx="3597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Normalizing summation matrix 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M’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8473" y="4586844"/>
            <a:ext cx="2049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Activation function</a:t>
            </a:r>
            <a:endParaRPr lang="en-US" altLang="ko-KR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01942" y="751408"/>
            <a:ext cx="18495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Training Phase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01941" y="2683892"/>
            <a:ext cx="206521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Inference Phase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ARL Detail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Description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80827" y="4876371"/>
            <a:ext cx="2670279" cy="145097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2974" y="1195914"/>
            <a:ext cx="1080000" cy="1290152"/>
          </a:xfrm>
          <a:prstGeom prst="rect">
            <a:avLst/>
          </a:prstGeom>
        </p:spPr>
      </p:pic>
      <p:sp>
        <p:nvSpPr>
          <p:cNvPr id="605" name="TextBox 604"/>
          <p:cNvSpPr txBox="1"/>
          <p:nvPr/>
        </p:nvSpPr>
        <p:spPr>
          <a:xfrm>
            <a:off x="6575495" y="4703245"/>
            <a:ext cx="1680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&lt; Activation function &gt;</a:t>
            </a:r>
            <a:endParaRPr lang="en-US" altLang="ko-K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09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612343" y="3300517"/>
            <a:ext cx="7919315" cy="26482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Design Platform - </a:t>
            </a:r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Structure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736" y="1265506"/>
            <a:ext cx="4732529" cy="179608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2500" y="1781502"/>
            <a:ext cx="1057044" cy="110280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9" name="직사각형 38"/>
              <p:cNvSpPr/>
              <p:nvPr/>
            </p:nvSpPr>
            <p:spPr>
              <a:xfrm>
                <a:off x="702370" y="4516351"/>
                <a:ext cx="2727331" cy="9590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SiO</m:t>
                            </m:r>
                          </m:e>
                          <m: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=2.092</m:t>
                    </m:r>
                  </m:oMath>
                </a14:m>
                <a:r>
                  <a:rPr lang="en-US" altLang="ko-KR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@ 1 THz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Air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 @ 1 </a:t>
                </a: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THz</a:t>
                </a:r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9" name="직사각형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70" y="4516351"/>
                <a:ext cx="2727331" cy="959045"/>
              </a:xfrm>
              <a:prstGeom prst="rect">
                <a:avLst/>
              </a:prstGeom>
              <a:blipFill>
                <a:blip r:embed="rId4"/>
                <a:stretch>
                  <a:fillRect b="-44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/>
              <p:cNvSpPr/>
              <p:nvPr/>
            </p:nvSpPr>
            <p:spPr>
              <a:xfrm>
                <a:off x="702369" y="5423646"/>
                <a:ext cx="2727331" cy="5078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=80</m:t>
                    </m:r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5</m:t>
                    </m:r>
                  </m:oMath>
                </a14:m>
                <a:r>
                  <a:rPr lang="el-GR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 μ</a:t>
                </a:r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</a:p>
            </p:txBody>
          </p:sp>
        </mc:Choice>
        <mc:Fallback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69" y="5423646"/>
                <a:ext cx="2727331" cy="507831"/>
              </a:xfrm>
              <a:prstGeom prst="rect">
                <a:avLst/>
              </a:prstGeom>
              <a:blipFill>
                <a:blip r:embed="rId5"/>
                <a:stretch>
                  <a:fillRect b="-9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/>
          <p:cNvSpPr/>
          <p:nvPr/>
        </p:nvSpPr>
        <p:spPr>
          <a:xfrm>
            <a:off x="702370" y="3418115"/>
            <a:ext cx="623589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Design wavelength: 300 </a:t>
            </a:r>
            <a:r>
              <a:rPr lang="el-GR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μ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m (1 THz)</a:t>
            </a:r>
          </a:p>
          <a:p>
            <a:pPr>
              <a:lnSpc>
                <a:spcPct val="150000"/>
              </a:lnSpc>
            </a:pPr>
            <a:r>
              <a:rPr lang="en-US" altLang="ko-KR" b="0" dirty="0" smtClean="0">
                <a:latin typeface="Arial" panose="020B0604020202020204" pitchFamily="34" charset="0"/>
                <a:cs typeface="Arial" panose="020B0604020202020204" pitchFamily="34" charset="0"/>
              </a:rPr>
              <a:t>Wavelength: 150 – 3000 </a:t>
            </a:r>
            <a:r>
              <a:rPr lang="el-GR" altLang="ko-KR" dirty="0">
                <a:latin typeface="Arial" panose="020B0604020202020204" pitchFamily="34" charset="0"/>
                <a:cs typeface="Arial" panose="020B0604020202020204" pitchFamily="34" charset="0"/>
              </a:rPr>
              <a:t>μ</a:t>
            </a:r>
            <a:r>
              <a:rPr lang="en-US" altLang="ko-KR" b="0" dirty="0" smtClean="0">
                <a:latin typeface="Arial" panose="020B0604020202020204" pitchFamily="34" charset="0"/>
                <a:cs typeface="Arial" panose="020B0604020202020204" pitchFamily="34" charset="0"/>
              </a:rPr>
              <a:t>m (5 um step, 570 points)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TE mode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5170" y="803461"/>
            <a:ext cx="703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DBR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6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12000" y="3995476"/>
            <a:ext cx="7920000" cy="20274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Design Platform - Structure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527" y="1373454"/>
            <a:ext cx="1769678" cy="2712441"/>
          </a:xfrm>
          <a:prstGeom prst="rect">
            <a:avLst/>
          </a:prstGeom>
        </p:spPr>
      </p:pic>
      <p:pic>
        <p:nvPicPr>
          <p:cNvPr id="565" name="그림 5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221" y="1912011"/>
            <a:ext cx="2060627" cy="125588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01055" y="4131104"/>
            <a:ext cx="54832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Design Band: 275 – 325 </a:t>
            </a:r>
            <a:r>
              <a:rPr lang="el-GR" altLang="ko-KR" dirty="0">
                <a:latin typeface="Arial" panose="020B0604020202020204" pitchFamily="34" charset="0"/>
                <a:cs typeface="Arial" panose="020B0604020202020204" pitchFamily="34" charset="0"/>
              </a:rPr>
              <a:t>μ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(2 </a:t>
            </a:r>
            <a:r>
              <a:rPr lang="el-GR" altLang="ko-KR" dirty="0">
                <a:latin typeface="Arial" panose="020B0604020202020204" pitchFamily="34" charset="0"/>
                <a:cs typeface="Arial" panose="020B0604020202020204" pitchFamily="34" charset="0"/>
              </a:rPr>
              <a:t>μ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step, 26 points)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TM mode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5170" y="803461"/>
            <a:ext cx="2184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1x2 Power Splitter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16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Design </a:t>
            </a:r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Platform - Algorithm</a:t>
            </a:r>
            <a:endParaRPr lang="en-US" altLang="ko-KR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1942" y="807970"/>
            <a:ext cx="703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DBR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458988" y="1043574"/>
                <a:ext cx="4494785" cy="5078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𝑟𝑒𝑤𝑎𝑟𝑑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mean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in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∙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mean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out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88" y="1043574"/>
                <a:ext cx="4494785" cy="5078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929" y="1551405"/>
            <a:ext cx="2882140" cy="2160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01942" y="3669696"/>
            <a:ext cx="232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1x2 Power Splitter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0819" y="1567091"/>
            <a:ext cx="2851844" cy="216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458989" y="4063291"/>
                <a:ext cx="2171090" cy="5078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𝑟𝑒𝑤𝑎𝑟𝑑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89" y="4063291"/>
                <a:ext cx="2171090" cy="5078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458989" y="4595385"/>
                <a:ext cx="2171090" cy="5078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𝑟𝑒𝑤𝑎𝑟𝑑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mean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89" y="4595385"/>
                <a:ext cx="2171090" cy="5078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69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Reflectance of DBR</a:t>
            </a:r>
            <a:endParaRPr lang="en-US" altLang="ko-KR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81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57" t="12390" r="582" b="539"/>
          <a:stretch/>
        </p:blipFill>
        <p:spPr>
          <a:xfrm>
            <a:off x="3359953" y="3541541"/>
            <a:ext cx="2424095" cy="1527464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2147231" y="3133009"/>
            <a:ext cx="23878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>
                <a:solidFill>
                  <a:schemeClr val="bg1"/>
                </a:solidFill>
              </a:rPr>
              <a:t>E</a:t>
            </a:r>
            <a:endParaRPr lang="ko-KR" altLang="en-US" sz="1350" b="1" baseline="-25000" dirty="0">
              <a:solidFill>
                <a:schemeClr val="bg1"/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1818794" y="3311443"/>
            <a:ext cx="154082" cy="154082"/>
            <a:chOff x="896296" y="6138848"/>
            <a:chExt cx="205442" cy="205442"/>
          </a:xfrm>
        </p:grpSpPr>
        <p:sp>
          <p:nvSpPr>
            <p:cNvPr id="46" name="타원 45"/>
            <p:cNvSpPr/>
            <p:nvPr/>
          </p:nvSpPr>
          <p:spPr>
            <a:xfrm>
              <a:off x="896296" y="6138848"/>
              <a:ext cx="205442" cy="205442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7" name="타원 46"/>
            <p:cNvSpPr/>
            <p:nvPr/>
          </p:nvSpPr>
          <p:spPr>
            <a:xfrm>
              <a:off x="955698" y="6198250"/>
              <a:ext cx="86638" cy="86638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885776" y="1279792"/>
            <a:ext cx="126412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b="1" dirty="0">
                <a:solidFill>
                  <a:srgbClr val="3333FF"/>
                </a:solidFill>
              </a:rPr>
              <a:t>1x2 splitter TM</a:t>
            </a:r>
            <a:endParaRPr lang="ko-KR" altLang="en-US" sz="1350" b="1" dirty="0">
              <a:solidFill>
                <a:srgbClr val="3333FF"/>
              </a:solidFill>
            </a:endParaRPr>
          </a:p>
        </p:txBody>
      </p:sp>
      <p:grpSp>
        <p:nvGrpSpPr>
          <p:cNvPr id="26" name="그룹 25"/>
          <p:cNvGrpSpPr>
            <a:grpSpLocks noChangeAspect="1"/>
          </p:cNvGrpSpPr>
          <p:nvPr/>
        </p:nvGrpSpPr>
        <p:grpSpPr>
          <a:xfrm>
            <a:off x="2655653" y="1489874"/>
            <a:ext cx="1620000" cy="1556842"/>
            <a:chOff x="2507760" y="4308475"/>
            <a:chExt cx="1797443" cy="1727367"/>
          </a:xfrm>
        </p:grpSpPr>
        <p:pic>
          <p:nvPicPr>
            <p:cNvPr id="27" name="그림 2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95" t="12324" r="34300" b="5966"/>
            <a:stretch/>
          </p:blipFill>
          <p:spPr>
            <a:xfrm>
              <a:off x="2507760" y="4314825"/>
              <a:ext cx="994266" cy="1721017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64" t="11980" r="34536" b="10798"/>
            <a:stretch/>
          </p:blipFill>
          <p:spPr>
            <a:xfrm flipH="1">
              <a:off x="3502026" y="4308475"/>
              <a:ext cx="803177" cy="1626507"/>
            </a:xfrm>
            <a:prstGeom prst="rect">
              <a:avLst/>
            </a:prstGeom>
          </p:spPr>
        </p:pic>
      </p:grpSp>
      <p:sp>
        <p:nvSpPr>
          <p:cNvPr id="36" name="TextBox 35"/>
          <p:cNvSpPr txBox="1"/>
          <p:nvPr/>
        </p:nvSpPr>
        <p:spPr>
          <a:xfrm>
            <a:off x="3750758" y="4325224"/>
            <a:ext cx="77682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/>
              <a:t>R</a:t>
            </a:r>
            <a:r>
              <a:rPr lang="en-US" altLang="ko-KR" sz="1350" b="1" baseline="-25000" dirty="0"/>
              <a:t> </a:t>
            </a:r>
            <a:r>
              <a:rPr lang="en-US" altLang="ko-KR" sz="1350" b="1" dirty="0"/>
              <a:t>~0.05</a:t>
            </a:r>
            <a:endParaRPr lang="ko-KR" altLang="en-US" sz="135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13615" y="5302962"/>
            <a:ext cx="231105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Power uniformity = 0.71 dB</a:t>
            </a:r>
            <a:endParaRPr lang="ko-KR" altLang="en-US" sz="1350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6534965" y="1057476"/>
            <a:ext cx="212154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# of data: 40,000</a:t>
            </a:r>
          </a:p>
          <a:p>
            <a:r>
              <a:rPr lang="en-US" altLang="ko-KR" sz="1350" dirty="0"/>
              <a:t>reward = min(T)</a:t>
            </a:r>
            <a:endParaRPr lang="ko-KR" altLang="en-US" sz="1350" baseline="-25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l="23756" t="23809" r="23732" b="23753"/>
          <a:stretch/>
        </p:blipFill>
        <p:spPr>
          <a:xfrm>
            <a:off x="4791530" y="1464007"/>
            <a:ext cx="1620000" cy="1614296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5874454" y="1265224"/>
            <a:ext cx="22401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/>
              <a:t>T</a:t>
            </a:r>
            <a:endParaRPr lang="ko-KR" altLang="en-US" sz="1350" b="1" baseline="-25000" dirty="0"/>
          </a:p>
        </p:txBody>
      </p:sp>
      <p:sp>
        <p:nvSpPr>
          <p:cNvPr id="42" name="TextBox 41"/>
          <p:cNvSpPr txBox="1"/>
          <p:nvPr/>
        </p:nvSpPr>
        <p:spPr>
          <a:xfrm>
            <a:off x="3750758" y="3420973"/>
            <a:ext cx="77682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/>
              <a:t>T</a:t>
            </a:r>
            <a:r>
              <a:rPr lang="en-US" altLang="ko-KR" sz="1350" b="1" baseline="-25000" dirty="0"/>
              <a:t> </a:t>
            </a:r>
            <a:r>
              <a:rPr lang="en-US" altLang="ko-KR" sz="1350" b="1" dirty="0"/>
              <a:t>~0.43</a:t>
            </a:r>
            <a:endParaRPr lang="ko-KR" altLang="en-US" sz="135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5475656" y="3046714"/>
            <a:ext cx="22401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/>
              <a:t>R</a:t>
            </a:r>
            <a:endParaRPr lang="ko-KR" altLang="en-US" sz="135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5115424" y="1265224"/>
            <a:ext cx="22401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/>
              <a:t>T</a:t>
            </a:r>
            <a:endParaRPr lang="ko-KR" altLang="en-US" sz="1350" b="1" baseline="-25000" dirty="0"/>
          </a:p>
        </p:txBody>
      </p:sp>
      <p:sp>
        <p:nvSpPr>
          <p:cNvPr id="51" name="TextBox 50"/>
          <p:cNvSpPr txBox="1"/>
          <p:nvPr/>
        </p:nvSpPr>
        <p:spPr>
          <a:xfrm rot="16200000">
            <a:off x="2979923" y="4131279"/>
            <a:ext cx="666406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75" dirty="0"/>
              <a:t>Transmission</a:t>
            </a:r>
            <a:endParaRPr lang="ko-KR" altLang="en-US" sz="675" dirty="0"/>
          </a:p>
        </p:txBody>
      </p:sp>
      <p:sp>
        <p:nvSpPr>
          <p:cNvPr id="25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Transmittance of 1x2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altLang="ko-KR" sz="3200" b="1" noProof="0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Power 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Splitter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24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00166" y="2500306"/>
            <a:ext cx="6143668" cy="1857388"/>
          </a:xfrm>
          <a:prstGeom prst="rect">
            <a:avLst/>
          </a:prstGeom>
          <a:solidFill>
            <a:srgbClr val="3333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600" b="1" dirty="0" smtClean="0">
                <a:solidFill>
                  <a:schemeClr val="bg1"/>
                </a:solidFill>
                <a:latin typeface="Arial" pitchFamily="34" charset="0"/>
                <a:ea typeface="Arial Unicode MS"/>
                <a:cs typeface="Arial" pitchFamily="34" charset="0"/>
              </a:rPr>
              <a:t>Artificial Neural Network</a:t>
            </a:r>
            <a:endParaRPr lang="en-US" altLang="ko-KR" sz="2800" b="1" dirty="0">
              <a:solidFill>
                <a:srgbClr val="FFFF00"/>
              </a:solidFill>
              <a:latin typeface="Arial" pitchFamily="34" charset="0"/>
              <a:ea typeface="Arial Unicode MS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69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00166" y="2500306"/>
            <a:ext cx="6143668" cy="1857388"/>
          </a:xfrm>
          <a:prstGeom prst="rect">
            <a:avLst/>
          </a:prstGeom>
          <a:solidFill>
            <a:srgbClr val="3333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600" b="1" dirty="0" smtClean="0">
                <a:solidFill>
                  <a:schemeClr val="bg1"/>
                </a:solidFill>
                <a:latin typeface="Arial" pitchFamily="34" charset="0"/>
                <a:ea typeface="Arial Unicode MS"/>
                <a:cs typeface="Arial" pitchFamily="34" charset="0"/>
              </a:rPr>
              <a:t>Introduction</a:t>
            </a:r>
            <a:endParaRPr lang="en-US" altLang="ko-KR" sz="2800" b="1" dirty="0">
              <a:solidFill>
                <a:srgbClr val="FFFF00"/>
              </a:solidFill>
              <a:latin typeface="Arial" pitchFamily="34" charset="0"/>
              <a:ea typeface="Arial Unicode MS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07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Artificial </a:t>
            </a:r>
            <a:r>
              <a:rPr kumimoji="0" lang="en-US" altLang="ko-K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Neural Network (ANN)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305850" y="3020520"/>
            <a:ext cx="4532301" cy="3397164"/>
            <a:chOff x="2339407" y="1356193"/>
            <a:chExt cx="4532301" cy="3397164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99777" y="1668733"/>
              <a:ext cx="3744446" cy="2498959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2339407" y="3716353"/>
              <a:ext cx="10742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Input layer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663220" y="3716353"/>
              <a:ext cx="12084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Output layer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594954" y="2129301"/>
              <a:ext cx="563164" cy="1551512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985882" y="2129301"/>
              <a:ext cx="563164" cy="1551512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49841" y="1492303"/>
              <a:ext cx="6078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node</a:t>
              </a:r>
              <a:endParaRPr lang="ko-KR" altLang="en-US" sz="14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727254" y="1575968"/>
              <a:ext cx="563164" cy="2591724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33382" y="1356193"/>
              <a:ext cx="62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layer</a:t>
              </a:r>
              <a:endParaRPr lang="ko-KR" altLang="en-US" sz="14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59720" y="4445580"/>
              <a:ext cx="12245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idden layer</a:t>
              </a:r>
              <a:endParaRPr lang="ko-KR" altLang="en-US" sz="14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왼쪽 대괄호 11"/>
            <p:cNvSpPr/>
            <p:nvPr/>
          </p:nvSpPr>
          <p:spPr>
            <a:xfrm rot="16200000">
              <a:off x="4464170" y="3231279"/>
              <a:ext cx="215661" cy="2096715"/>
            </a:xfrm>
            <a:prstGeom prst="leftBracket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4" name="Picture 2" descr="https://upload.wikimedia.org/wikipedia/commons/4/44/Neuron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916" y="1017529"/>
            <a:ext cx="37147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46545" y="2928188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Learning: adjust of nodes variable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27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999861" y="4142542"/>
            <a:ext cx="3131093" cy="2392992"/>
            <a:chOff x="2999861" y="4142542"/>
            <a:chExt cx="3131093" cy="2392992"/>
          </a:xfrm>
        </p:grpSpPr>
        <p:grpSp>
          <p:nvGrpSpPr>
            <p:cNvPr id="94" name="그룹 93"/>
            <p:cNvGrpSpPr/>
            <p:nvPr/>
          </p:nvGrpSpPr>
          <p:grpSpPr>
            <a:xfrm>
              <a:off x="3013047" y="4142542"/>
              <a:ext cx="3117907" cy="2392992"/>
              <a:chOff x="1666101" y="3251771"/>
              <a:chExt cx="2997063" cy="2300244"/>
            </a:xfrm>
          </p:grpSpPr>
          <p:pic>
            <p:nvPicPr>
              <p:cNvPr id="95" name="Shape 481"/>
              <p:cNvPicPr preferRelativeResize="0"/>
              <p:nvPr/>
            </p:nvPicPr>
            <p:blipFill rotWithShape="1">
              <a:blip r:embed="rId2">
                <a:alphaModFix/>
              </a:blip>
              <a:srcRect l="5788"/>
              <a:stretch/>
            </p:blipFill>
            <p:spPr>
              <a:xfrm>
                <a:off x="1704231" y="3251771"/>
                <a:ext cx="2958933" cy="230024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6" name="직사각형 95"/>
              <p:cNvSpPr/>
              <p:nvPr/>
            </p:nvSpPr>
            <p:spPr>
              <a:xfrm rot="1680553">
                <a:off x="1666101" y="5059341"/>
                <a:ext cx="1300290" cy="1619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" name="직사각형 96"/>
              <p:cNvSpPr/>
              <p:nvPr/>
            </p:nvSpPr>
            <p:spPr>
              <a:xfrm>
                <a:off x="3454855" y="5352203"/>
                <a:ext cx="296947" cy="1998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직사각형 97"/>
              <p:cNvSpPr/>
              <p:nvPr/>
            </p:nvSpPr>
            <p:spPr>
              <a:xfrm>
                <a:off x="2191205" y="5352203"/>
                <a:ext cx="296947" cy="1998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직사각형 98"/>
              <p:cNvSpPr/>
              <p:nvPr/>
            </p:nvSpPr>
            <p:spPr>
              <a:xfrm rot="20582585" flipH="1">
                <a:off x="2970473" y="5136489"/>
                <a:ext cx="1523783" cy="1619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직사각형 99"/>
              <p:cNvSpPr/>
              <p:nvPr/>
            </p:nvSpPr>
            <p:spPr>
              <a:xfrm rot="5400000">
                <a:off x="1238931" y="4170524"/>
                <a:ext cx="1120775" cy="19017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 rot="16200000">
                  <a:off x="2888420" y="4940074"/>
                  <a:ext cx="46910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𝐿𝑜𝑠𝑠</m:t>
                        </m:r>
                      </m:oMath>
                    </m:oMathPara>
                  </a14:m>
                  <a:endParaRPr lang="ko-KR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888420" y="4940074"/>
                  <a:ext cx="469103" cy="246221"/>
                </a:xfrm>
                <a:prstGeom prst="rect">
                  <a:avLst/>
                </a:prstGeom>
                <a:blipFill>
                  <a:blip r:embed="rId3"/>
                  <a:stretch>
                    <a:fillRect t="-6494" r="-10000" b="-909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3567316" y="5988789"/>
                  <a:ext cx="221311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ko-KR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7316" y="5988789"/>
                  <a:ext cx="221311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5000" r="-25000" b="-731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5062459" y="6051266"/>
                  <a:ext cx="221311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ko-KR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2459" y="6051266"/>
                  <a:ext cx="221311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8108" r="-5405"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931363"/>
              </p:ext>
            </p:extLst>
          </p:nvPr>
        </p:nvGraphicFramePr>
        <p:xfrm>
          <a:off x="2536804" y="1799558"/>
          <a:ext cx="257351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351">
                  <a:extLst>
                    <a:ext uri="{9D8B030D-6E8A-4147-A177-3AD203B41FA5}">
                      <a16:colId xmlns:a16="http://schemas.microsoft.com/office/drawing/2014/main" val="107427430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5847109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44301067"/>
                  </a:ext>
                </a:extLst>
              </a:tr>
            </a:tbl>
          </a:graphicData>
        </a:graphic>
      </p:graphicFrame>
      <p:grpSp>
        <p:nvGrpSpPr>
          <p:cNvPr id="93" name="그룹 92"/>
          <p:cNvGrpSpPr/>
          <p:nvPr/>
        </p:nvGrpSpPr>
        <p:grpSpPr>
          <a:xfrm>
            <a:off x="2947982" y="984777"/>
            <a:ext cx="3248038" cy="1642640"/>
            <a:chOff x="3090124" y="-14650"/>
            <a:chExt cx="4330717" cy="2190187"/>
          </a:xfrm>
        </p:grpSpPr>
        <p:sp>
          <p:nvSpPr>
            <p:cNvPr id="24" name="타원 23"/>
            <p:cNvSpPr/>
            <p:nvPr/>
          </p:nvSpPr>
          <p:spPr>
            <a:xfrm>
              <a:off x="4813114" y="1404250"/>
              <a:ext cx="771287" cy="771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9" name="직선 화살표 연결선 28"/>
            <p:cNvCxnSpPr>
              <a:stCxn id="14" idx="3"/>
              <a:endCxn id="24" idx="2"/>
            </p:cNvCxnSpPr>
            <p:nvPr/>
          </p:nvCxnSpPr>
          <p:spPr>
            <a:xfrm>
              <a:off x="4357203" y="1789893"/>
              <a:ext cx="455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3090124" y="1557621"/>
              <a:ext cx="23331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2" name="직선 화살표 연결선 51"/>
            <p:cNvCxnSpPr/>
            <p:nvPr/>
          </p:nvCxnSpPr>
          <p:spPr>
            <a:xfrm>
              <a:off x="3353499" y="1787131"/>
              <a:ext cx="425854" cy="55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3951619" y="1599705"/>
              <a:ext cx="23331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775303" y="1559496"/>
              <a:ext cx="920336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wx+b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8" name="직선 화살표 연결선 57"/>
            <p:cNvCxnSpPr>
              <a:stCxn id="24" idx="6"/>
              <a:endCxn id="49" idx="1"/>
            </p:cNvCxnSpPr>
            <p:nvPr/>
          </p:nvCxnSpPr>
          <p:spPr>
            <a:xfrm flipV="1">
              <a:off x="5584401" y="1789893"/>
              <a:ext cx="49993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7187522" y="1572689"/>
              <a:ext cx="23331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y-GB" altLang="ko-KR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ŷ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779353" y="1551768"/>
              <a:ext cx="577850" cy="4762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084337" y="1551768"/>
              <a:ext cx="577850" cy="476250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1" name="직선 연결선 40"/>
            <p:cNvCxnSpPr/>
            <p:nvPr/>
          </p:nvCxnSpPr>
          <p:spPr>
            <a:xfrm flipV="1">
              <a:off x="6245371" y="1676400"/>
              <a:ext cx="234174" cy="2032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>
              <a:stCxn id="49" idx="3"/>
            </p:cNvCxnSpPr>
            <p:nvPr/>
          </p:nvCxnSpPr>
          <p:spPr>
            <a:xfrm>
              <a:off x="6662187" y="1789893"/>
              <a:ext cx="411886" cy="2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3528545" y="1094347"/>
              <a:ext cx="1050301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weight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545329" y="752967"/>
              <a:ext cx="1633605" cy="779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Activation</a:t>
              </a:r>
            </a:p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function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774519" y="423568"/>
              <a:ext cx="577850" cy="47625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653501" y="-14650"/>
              <a:ext cx="805384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bias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구부러진 연결선 44"/>
            <p:cNvCxnSpPr>
              <a:stCxn id="65" idx="3"/>
              <a:endCxn id="24" idx="0"/>
            </p:cNvCxnSpPr>
            <p:nvPr/>
          </p:nvCxnSpPr>
          <p:spPr>
            <a:xfrm>
              <a:off x="4352369" y="661693"/>
              <a:ext cx="846389" cy="74255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3951619" y="477027"/>
              <a:ext cx="233319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108781"/>
              </p:ext>
            </p:extLst>
          </p:nvPr>
        </p:nvGraphicFramePr>
        <p:xfrm>
          <a:off x="1492773" y="1799545"/>
          <a:ext cx="514702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351">
                  <a:extLst>
                    <a:ext uri="{9D8B030D-6E8A-4147-A177-3AD203B41FA5}">
                      <a16:colId xmlns:a16="http://schemas.microsoft.com/office/drawing/2014/main" val="1074274302"/>
                    </a:ext>
                  </a:extLst>
                </a:gridCol>
                <a:gridCol w="257351">
                  <a:extLst>
                    <a:ext uri="{9D8B030D-6E8A-4147-A177-3AD203B41FA5}">
                      <a16:colId xmlns:a16="http://schemas.microsoft.com/office/drawing/2014/main" val="218589991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5847109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44301067"/>
                  </a:ext>
                </a:extLst>
              </a:tr>
            </a:tbl>
          </a:graphicData>
        </a:graphic>
      </p:graphicFrame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208523"/>
              </p:ext>
            </p:extLst>
          </p:nvPr>
        </p:nvGraphicFramePr>
        <p:xfrm>
          <a:off x="6479524" y="1789522"/>
          <a:ext cx="257351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351">
                  <a:extLst>
                    <a:ext uri="{9D8B030D-6E8A-4147-A177-3AD203B41FA5}">
                      <a16:colId xmlns:a16="http://schemas.microsoft.com/office/drawing/2014/main" val="218589991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y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5847109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4430106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47506" y="2057027"/>
            <a:ext cx="242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046854" y="1431939"/>
            <a:ext cx="1406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Training Data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직선 연결선 85"/>
          <p:cNvCxnSpPr/>
          <p:nvPr/>
        </p:nvCxnSpPr>
        <p:spPr>
          <a:xfrm flipV="1">
            <a:off x="4687771" y="5052445"/>
            <a:ext cx="1333260" cy="1030772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712106" y="4681751"/>
            <a:ext cx="967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Gradient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2134378" y="3326582"/>
                <a:ext cx="4875245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sSup>
                                    <m:sSup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378" y="3326582"/>
                <a:ext cx="4875245" cy="6721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ANN Learning Process #1</a:t>
            </a:r>
            <a:endParaRPr lang="en-US" altLang="ko-KR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196019" y="3931990"/>
            <a:ext cx="2593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Minimize by</a:t>
            </a:r>
          </a:p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gradient descent algorithm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861421" y="2985779"/>
                <a:ext cx="1421158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1421" y="2985779"/>
                <a:ext cx="1421158" cy="295594"/>
              </a:xfrm>
              <a:prstGeom prst="rect">
                <a:avLst/>
              </a:prstGeom>
              <a:blipFill>
                <a:blip r:embed="rId7"/>
                <a:stretch>
                  <a:fillRect l="-3846" t="-18750" r="-2991" b="-2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838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아래쪽 화살표 7"/>
          <p:cNvSpPr/>
          <p:nvPr/>
        </p:nvSpPr>
        <p:spPr>
          <a:xfrm>
            <a:off x="3916130" y="3054940"/>
            <a:ext cx="1311743" cy="864969"/>
          </a:xfrm>
          <a:prstGeom prst="downArrow">
            <a:avLst>
              <a:gd name="adj1" fmla="val 50000"/>
              <a:gd name="adj2" fmla="val 25056"/>
            </a:avLst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 = 1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w = </a:t>
            </a:r>
            <a:r>
              <a:rPr lang="en-US" altLang="ko-KR" sz="1400" dirty="0" smtClean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602714"/>
              </p:ext>
            </p:extLst>
          </p:nvPr>
        </p:nvGraphicFramePr>
        <p:xfrm>
          <a:off x="2536804" y="5077059"/>
          <a:ext cx="257351" cy="56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351">
                  <a:extLst>
                    <a:ext uri="{9D8B030D-6E8A-4147-A177-3AD203B41FA5}">
                      <a16:colId xmlns:a16="http://schemas.microsoft.com/office/drawing/2014/main" val="107427430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</a:tbl>
          </a:graphicData>
        </a:graphic>
      </p:graphicFrame>
      <p:graphicFrame>
        <p:nvGraphicFramePr>
          <p:cNvPr id="90" name="표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373954"/>
              </p:ext>
            </p:extLst>
          </p:nvPr>
        </p:nvGraphicFramePr>
        <p:xfrm>
          <a:off x="6479524" y="5077059"/>
          <a:ext cx="257351" cy="56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351">
                  <a:extLst>
                    <a:ext uri="{9D8B030D-6E8A-4147-A177-3AD203B41FA5}">
                      <a16:colId xmlns:a16="http://schemas.microsoft.com/office/drawing/2014/main" val="107427430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y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</a:tbl>
          </a:graphicData>
        </a:graphic>
      </p:graphicFrame>
      <p:sp>
        <p:nvSpPr>
          <p:cNvPr id="49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ANN Learning Process #2</a:t>
            </a:r>
            <a:endParaRPr lang="en-US" altLang="ko-KR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134478"/>
              </p:ext>
            </p:extLst>
          </p:nvPr>
        </p:nvGraphicFramePr>
        <p:xfrm>
          <a:off x="2536804" y="1799558"/>
          <a:ext cx="257351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351">
                  <a:extLst>
                    <a:ext uri="{9D8B030D-6E8A-4147-A177-3AD203B41FA5}">
                      <a16:colId xmlns:a16="http://schemas.microsoft.com/office/drawing/2014/main" val="107427430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5847109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44301067"/>
                  </a:ext>
                </a:extLst>
              </a:tr>
            </a:tbl>
          </a:graphicData>
        </a:graphic>
      </p:graphicFrame>
      <p:grpSp>
        <p:nvGrpSpPr>
          <p:cNvPr id="51" name="그룹 50"/>
          <p:cNvGrpSpPr/>
          <p:nvPr/>
        </p:nvGrpSpPr>
        <p:grpSpPr>
          <a:xfrm>
            <a:off x="2947981" y="984777"/>
            <a:ext cx="3248038" cy="1642640"/>
            <a:chOff x="3090124" y="-14650"/>
            <a:chExt cx="4330717" cy="2190187"/>
          </a:xfrm>
        </p:grpSpPr>
        <p:sp>
          <p:nvSpPr>
            <p:cNvPr id="52" name="타원 51"/>
            <p:cNvSpPr/>
            <p:nvPr/>
          </p:nvSpPr>
          <p:spPr>
            <a:xfrm>
              <a:off x="4813114" y="1404250"/>
              <a:ext cx="771287" cy="771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5" name="직선 화살표 연결선 54"/>
            <p:cNvCxnSpPr>
              <a:stCxn id="64" idx="3"/>
              <a:endCxn id="52" idx="2"/>
            </p:cNvCxnSpPr>
            <p:nvPr/>
          </p:nvCxnSpPr>
          <p:spPr>
            <a:xfrm>
              <a:off x="4357203" y="1789893"/>
              <a:ext cx="455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3090124" y="1557621"/>
              <a:ext cx="23331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7" name="직선 화살표 연결선 56"/>
            <p:cNvCxnSpPr/>
            <p:nvPr/>
          </p:nvCxnSpPr>
          <p:spPr>
            <a:xfrm>
              <a:off x="3353499" y="1787131"/>
              <a:ext cx="425854" cy="55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3951619" y="1599705"/>
              <a:ext cx="23331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775303" y="1559496"/>
              <a:ext cx="920336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wx+b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1" name="직선 화살표 연결선 60"/>
            <p:cNvCxnSpPr>
              <a:stCxn id="52" idx="6"/>
              <a:endCxn id="65" idx="1"/>
            </p:cNvCxnSpPr>
            <p:nvPr/>
          </p:nvCxnSpPr>
          <p:spPr>
            <a:xfrm flipV="1">
              <a:off x="5584401" y="1789893"/>
              <a:ext cx="49993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7187522" y="1572689"/>
              <a:ext cx="23331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y-GB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ŷ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3779353" y="1551768"/>
              <a:ext cx="577850" cy="4762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6084337" y="1551768"/>
              <a:ext cx="577850" cy="476250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6" name="직선 연결선 65"/>
            <p:cNvCxnSpPr/>
            <p:nvPr/>
          </p:nvCxnSpPr>
          <p:spPr>
            <a:xfrm flipV="1">
              <a:off x="6245371" y="1676400"/>
              <a:ext cx="234174" cy="2032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직선 화살표 연결선 66"/>
            <p:cNvCxnSpPr>
              <a:stCxn id="65" idx="3"/>
            </p:cNvCxnSpPr>
            <p:nvPr/>
          </p:nvCxnSpPr>
          <p:spPr>
            <a:xfrm>
              <a:off x="6662187" y="1789893"/>
              <a:ext cx="411886" cy="2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3528545" y="1094347"/>
              <a:ext cx="1050301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weight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545329" y="752967"/>
              <a:ext cx="1633605" cy="779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Activation</a:t>
              </a:r>
            </a:p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function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3774519" y="423568"/>
              <a:ext cx="577850" cy="47625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653501" y="-14650"/>
              <a:ext cx="805384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bias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2" name="구부러진 연결선 71"/>
            <p:cNvCxnSpPr>
              <a:stCxn id="70" idx="3"/>
              <a:endCxn id="52" idx="0"/>
            </p:cNvCxnSpPr>
            <p:nvPr/>
          </p:nvCxnSpPr>
          <p:spPr>
            <a:xfrm>
              <a:off x="4352369" y="661693"/>
              <a:ext cx="846389" cy="74255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3951619" y="477027"/>
              <a:ext cx="233319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018683"/>
              </p:ext>
            </p:extLst>
          </p:nvPr>
        </p:nvGraphicFramePr>
        <p:xfrm>
          <a:off x="1492773" y="1799545"/>
          <a:ext cx="514702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351">
                  <a:extLst>
                    <a:ext uri="{9D8B030D-6E8A-4147-A177-3AD203B41FA5}">
                      <a16:colId xmlns:a16="http://schemas.microsoft.com/office/drawing/2014/main" val="1074274302"/>
                    </a:ext>
                  </a:extLst>
                </a:gridCol>
                <a:gridCol w="257351">
                  <a:extLst>
                    <a:ext uri="{9D8B030D-6E8A-4147-A177-3AD203B41FA5}">
                      <a16:colId xmlns:a16="http://schemas.microsoft.com/office/drawing/2014/main" val="218589991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5847109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44301067"/>
                  </a:ext>
                </a:extLst>
              </a:tr>
            </a:tbl>
          </a:graphicData>
        </a:graphic>
      </p:graphicFrame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513100"/>
              </p:ext>
            </p:extLst>
          </p:nvPr>
        </p:nvGraphicFramePr>
        <p:xfrm>
          <a:off x="6479524" y="1789522"/>
          <a:ext cx="257351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351">
                  <a:extLst>
                    <a:ext uri="{9D8B030D-6E8A-4147-A177-3AD203B41FA5}">
                      <a16:colId xmlns:a16="http://schemas.microsoft.com/office/drawing/2014/main" val="218589991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y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5847109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44301067"/>
                  </a:ext>
                </a:extLst>
              </a:tr>
            </a:tbl>
          </a:graphicData>
        </a:graphic>
      </p:graphicFrame>
      <p:sp>
        <p:nvSpPr>
          <p:cNvPr id="76" name="TextBox 75"/>
          <p:cNvSpPr txBox="1"/>
          <p:nvPr/>
        </p:nvSpPr>
        <p:spPr>
          <a:xfrm>
            <a:off x="2247506" y="2057027"/>
            <a:ext cx="242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046854" y="1431939"/>
            <a:ext cx="1406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Training Data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2947982" y="3978956"/>
            <a:ext cx="3248038" cy="1642640"/>
            <a:chOff x="3090124" y="-14650"/>
            <a:chExt cx="4330717" cy="2190187"/>
          </a:xfrm>
        </p:grpSpPr>
        <p:sp>
          <p:nvSpPr>
            <p:cNvPr id="79" name="타원 78"/>
            <p:cNvSpPr/>
            <p:nvPr/>
          </p:nvSpPr>
          <p:spPr>
            <a:xfrm>
              <a:off x="4813114" y="1404250"/>
              <a:ext cx="771287" cy="771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0" name="직선 화살표 연결선 79"/>
            <p:cNvCxnSpPr>
              <a:stCxn id="93" idx="3"/>
              <a:endCxn id="79" idx="2"/>
            </p:cNvCxnSpPr>
            <p:nvPr/>
          </p:nvCxnSpPr>
          <p:spPr>
            <a:xfrm>
              <a:off x="4357203" y="1789893"/>
              <a:ext cx="455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3090124" y="1557621"/>
              <a:ext cx="23331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2" name="직선 화살표 연결선 81"/>
            <p:cNvCxnSpPr/>
            <p:nvPr/>
          </p:nvCxnSpPr>
          <p:spPr>
            <a:xfrm>
              <a:off x="3353499" y="1787131"/>
              <a:ext cx="425854" cy="55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3951619" y="1599705"/>
              <a:ext cx="23331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775303" y="1559496"/>
              <a:ext cx="920336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wx+b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5" name="직선 화살표 연결선 84"/>
            <p:cNvCxnSpPr>
              <a:stCxn id="79" idx="6"/>
              <a:endCxn id="108" idx="1"/>
            </p:cNvCxnSpPr>
            <p:nvPr/>
          </p:nvCxnSpPr>
          <p:spPr>
            <a:xfrm flipV="1">
              <a:off x="5584401" y="1789893"/>
              <a:ext cx="49993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7187522" y="1572689"/>
              <a:ext cx="23331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3779353" y="1551768"/>
              <a:ext cx="577850" cy="4762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084337" y="1551768"/>
              <a:ext cx="577850" cy="476250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9" name="직선 연결선 108"/>
            <p:cNvCxnSpPr/>
            <p:nvPr/>
          </p:nvCxnSpPr>
          <p:spPr>
            <a:xfrm flipV="1">
              <a:off x="6245371" y="1676400"/>
              <a:ext cx="234174" cy="2032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/>
            <p:cNvCxnSpPr>
              <a:stCxn id="108" idx="3"/>
            </p:cNvCxnSpPr>
            <p:nvPr/>
          </p:nvCxnSpPr>
          <p:spPr>
            <a:xfrm>
              <a:off x="6662187" y="1789893"/>
              <a:ext cx="411886" cy="2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3528545" y="1094347"/>
              <a:ext cx="1050301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weight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545329" y="752967"/>
              <a:ext cx="1633605" cy="779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Activation</a:t>
              </a:r>
            </a:p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function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3774519" y="423568"/>
              <a:ext cx="577850" cy="47625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653501" y="-14650"/>
              <a:ext cx="805384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bias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5" name="구부러진 연결선 114"/>
            <p:cNvCxnSpPr>
              <a:stCxn id="113" idx="3"/>
              <a:endCxn id="79" idx="0"/>
            </p:cNvCxnSpPr>
            <p:nvPr/>
          </p:nvCxnSpPr>
          <p:spPr>
            <a:xfrm>
              <a:off x="4352369" y="661693"/>
              <a:ext cx="846389" cy="74255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3951619" y="477027"/>
              <a:ext cx="233319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4901762" y="3230590"/>
            <a:ext cx="2439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y Gradient descent method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9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228" y="2168175"/>
            <a:ext cx="1890000" cy="226479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796368" y="1821926"/>
            <a:ext cx="33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ko-KR" altLang="en-US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5447512" y="2355572"/>
            <a:ext cx="1890000" cy="1890000"/>
            <a:chOff x="6771736" y="1928936"/>
            <a:chExt cx="2520000" cy="2520000"/>
          </a:xfrm>
        </p:grpSpPr>
        <p:sp>
          <p:nvSpPr>
            <p:cNvPr id="5" name="직사각형 4"/>
            <p:cNvSpPr/>
            <p:nvPr/>
          </p:nvSpPr>
          <p:spPr>
            <a:xfrm>
              <a:off x="6771736" y="1928936"/>
              <a:ext cx="2520000" cy="252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9" name="자유형 8"/>
            <p:cNvSpPr/>
            <p:nvPr/>
          </p:nvSpPr>
          <p:spPr>
            <a:xfrm>
              <a:off x="6771736" y="2481500"/>
              <a:ext cx="2519999" cy="1061741"/>
            </a:xfrm>
            <a:custGeom>
              <a:avLst/>
              <a:gdLst>
                <a:gd name="connsiteX0" fmla="*/ 0 w 2173857"/>
                <a:gd name="connsiteY0" fmla="*/ 589504 h 1061741"/>
                <a:gd name="connsiteX1" fmla="*/ 396815 w 2173857"/>
                <a:gd name="connsiteY1" fmla="*/ 11534 h 1061741"/>
                <a:gd name="connsiteX2" fmla="*/ 905774 w 2173857"/>
                <a:gd name="connsiteY2" fmla="*/ 1055330 h 1061741"/>
                <a:gd name="connsiteX3" fmla="*/ 1544129 w 2173857"/>
                <a:gd name="connsiteY3" fmla="*/ 460108 h 1061741"/>
                <a:gd name="connsiteX4" fmla="*/ 2173857 w 2173857"/>
                <a:gd name="connsiteY4" fmla="*/ 649889 h 106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3857" h="1061741">
                  <a:moveTo>
                    <a:pt x="0" y="589504"/>
                  </a:moveTo>
                  <a:cubicBezTo>
                    <a:pt x="122926" y="261700"/>
                    <a:pt x="245853" y="-66104"/>
                    <a:pt x="396815" y="11534"/>
                  </a:cubicBezTo>
                  <a:cubicBezTo>
                    <a:pt x="547777" y="89172"/>
                    <a:pt x="714555" y="980568"/>
                    <a:pt x="905774" y="1055330"/>
                  </a:cubicBezTo>
                  <a:cubicBezTo>
                    <a:pt x="1096993" y="1130092"/>
                    <a:pt x="1332782" y="527681"/>
                    <a:pt x="1544129" y="460108"/>
                  </a:cubicBezTo>
                  <a:cubicBezTo>
                    <a:pt x="1755476" y="392535"/>
                    <a:pt x="2053087" y="621134"/>
                    <a:pt x="2173857" y="64988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585133" y="2550705"/>
              <a:ext cx="4466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lang="ko-KR" alt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623144" y="2565141"/>
            <a:ext cx="1617453" cy="1353286"/>
            <a:chOff x="4339245" y="2208362"/>
            <a:chExt cx="2156604" cy="1804381"/>
          </a:xfrm>
        </p:grpSpPr>
        <p:sp>
          <p:nvSpPr>
            <p:cNvPr id="12" name="오른쪽 화살표 11"/>
            <p:cNvSpPr/>
            <p:nvPr/>
          </p:nvSpPr>
          <p:spPr>
            <a:xfrm>
              <a:off x="4339245" y="2208362"/>
              <a:ext cx="2156604" cy="474453"/>
            </a:xfrm>
            <a:prstGeom prst="rightArrow">
              <a:avLst>
                <a:gd name="adj1" fmla="val 35455"/>
                <a:gd name="adj2" fmla="val 50000"/>
              </a:avLst>
            </a:prstGeom>
            <a:gradFill flip="none" rotWithShape="1">
              <a:gsLst>
                <a:gs pos="0">
                  <a:schemeClr val="accent3">
                    <a:lumMod val="75000"/>
                    <a:shade val="30000"/>
                    <a:satMod val="115000"/>
                  </a:schemeClr>
                </a:gs>
                <a:gs pos="50000">
                  <a:schemeClr val="accent3">
                    <a:shade val="67500"/>
                    <a:satMod val="115000"/>
                    <a:lumMod val="95000"/>
                  </a:schemeClr>
                </a:gs>
                <a:gs pos="100000">
                  <a:schemeClr val="accent3">
                    <a:shade val="100000"/>
                    <a:satMod val="115000"/>
                    <a:lumMod val="70000"/>
                    <a:lumOff val="3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" name="오른쪽 화살표 13"/>
            <p:cNvSpPr/>
            <p:nvPr/>
          </p:nvSpPr>
          <p:spPr>
            <a:xfrm rot="10800000">
              <a:off x="4339245" y="3538290"/>
              <a:ext cx="2156604" cy="474453"/>
            </a:xfrm>
            <a:prstGeom prst="rightArrow">
              <a:avLst>
                <a:gd name="adj1" fmla="val 35455"/>
                <a:gd name="adj2" fmla="val 50000"/>
              </a:avLst>
            </a:prstGeom>
            <a:gradFill flip="none" rotWithShape="1">
              <a:gsLst>
                <a:gs pos="0">
                  <a:schemeClr val="accent3">
                    <a:lumMod val="75000"/>
                    <a:shade val="30000"/>
                    <a:satMod val="115000"/>
                  </a:schemeClr>
                </a:gs>
                <a:gs pos="50000">
                  <a:schemeClr val="accent3">
                    <a:shade val="67500"/>
                    <a:satMod val="115000"/>
                    <a:lumMod val="95000"/>
                  </a:schemeClr>
                </a:gs>
                <a:gs pos="100000">
                  <a:schemeClr val="accent3">
                    <a:shade val="100000"/>
                    <a:satMod val="115000"/>
                    <a:lumMod val="70000"/>
                    <a:lumOff val="3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623143" y="2288142"/>
            <a:ext cx="141071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>
                <a:latin typeface="Arial" panose="020B0604020202020204" pitchFamily="34" charset="0"/>
                <a:cs typeface="Arial" panose="020B0604020202020204" pitchFamily="34" charset="0"/>
              </a:rPr>
              <a:t>Forward Design</a:t>
            </a:r>
            <a:endParaRPr lang="ko-KR" alt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29970" y="3918427"/>
            <a:ext cx="141071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>
                <a:latin typeface="Arial" panose="020B0604020202020204" pitchFamily="34" charset="0"/>
                <a:cs typeface="Arial" panose="020B0604020202020204" pitchFamily="34" charset="0"/>
              </a:rPr>
              <a:t>Inverse Design</a:t>
            </a:r>
            <a:endParaRPr lang="ko-KR" alt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Inverse Design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46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/>
          <p:cNvGrpSpPr/>
          <p:nvPr/>
        </p:nvGrpSpPr>
        <p:grpSpPr>
          <a:xfrm>
            <a:off x="1711995" y="3718481"/>
            <a:ext cx="2247797" cy="1725183"/>
            <a:chOff x="1666101" y="3251771"/>
            <a:chExt cx="2997063" cy="2300244"/>
          </a:xfrm>
        </p:grpSpPr>
        <p:pic>
          <p:nvPicPr>
            <p:cNvPr id="36" name="Shape 481"/>
            <p:cNvPicPr preferRelativeResize="0"/>
            <p:nvPr/>
          </p:nvPicPr>
          <p:blipFill rotWithShape="1">
            <a:blip r:embed="rId2">
              <a:alphaModFix/>
            </a:blip>
            <a:srcRect l="5788"/>
            <a:stretch/>
          </p:blipFill>
          <p:spPr>
            <a:xfrm>
              <a:off x="1704231" y="3251771"/>
              <a:ext cx="2958933" cy="23002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" name="직사각형 36"/>
            <p:cNvSpPr/>
            <p:nvPr/>
          </p:nvSpPr>
          <p:spPr>
            <a:xfrm rot="1680553">
              <a:off x="1666101" y="5059341"/>
              <a:ext cx="1300290" cy="161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454855" y="5352203"/>
              <a:ext cx="296947" cy="1998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191205" y="5352203"/>
              <a:ext cx="296947" cy="1998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 rot="20582585" flipH="1">
              <a:off x="2970473" y="5136489"/>
              <a:ext cx="1523783" cy="161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 rot="5400000">
              <a:off x="1238931" y="4170524"/>
              <a:ext cx="1120775" cy="1901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095616" y="2626098"/>
            <a:ext cx="1003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minimize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2829052" y="1292807"/>
            <a:ext cx="3485897" cy="420261"/>
            <a:chOff x="3527210" y="1025613"/>
            <a:chExt cx="4647863" cy="5603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4784950" y="1025613"/>
                  <a:ext cx="1039003" cy="553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7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7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ko-KR" altLang="en-US" sz="27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4950" y="1025613"/>
                  <a:ext cx="1039003" cy="55399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527210" y="1025613"/>
                  <a:ext cx="553313" cy="553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7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7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altLang="ko-KR" sz="27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endParaRPr lang="ko-KR" altLang="en-US" sz="27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7210" y="1025613"/>
                  <a:ext cx="553313" cy="553997"/>
                </a:xfrm>
                <a:prstGeom prst="rect">
                  <a:avLst/>
                </a:prstGeom>
                <a:blipFill>
                  <a:blip r:embed="rId4"/>
                  <a:stretch>
                    <a:fillRect l="-14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6524745" y="1025613"/>
                  <a:ext cx="502616" cy="553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7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sz="27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sz="27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4745" y="1025613"/>
                  <a:ext cx="502616" cy="55399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7729138" y="1025613"/>
                  <a:ext cx="445935" cy="553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7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27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sz="27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9138" y="1025613"/>
                  <a:ext cx="445935" cy="55399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직선 화살표 연결선 11"/>
            <p:cNvCxnSpPr>
              <a:stCxn id="7" idx="3"/>
              <a:endCxn id="6" idx="1"/>
            </p:cNvCxnSpPr>
            <p:nvPr/>
          </p:nvCxnSpPr>
          <p:spPr>
            <a:xfrm>
              <a:off x="4082618" y="1302612"/>
              <a:ext cx="70233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6" idx="3"/>
              <a:endCxn id="8" idx="1"/>
            </p:cNvCxnSpPr>
            <p:nvPr/>
          </p:nvCxnSpPr>
          <p:spPr>
            <a:xfrm>
              <a:off x="5856077" y="1302612"/>
              <a:ext cx="66866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8" idx="3"/>
              <a:endCxn id="9" idx="1"/>
            </p:cNvCxnSpPr>
            <p:nvPr/>
          </p:nvCxnSpPr>
          <p:spPr>
            <a:xfrm>
              <a:off x="7026806" y="1302612"/>
              <a:ext cx="70233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꺾인 연결선 22"/>
            <p:cNvCxnSpPr>
              <a:stCxn id="9" idx="2"/>
              <a:endCxn id="7" idx="2"/>
            </p:cNvCxnSpPr>
            <p:nvPr/>
          </p:nvCxnSpPr>
          <p:spPr>
            <a:xfrm rot="5400000">
              <a:off x="5878627" y="-494102"/>
              <a:ext cx="12700" cy="4147426"/>
            </a:xfrm>
            <a:prstGeom prst="bentConnector3">
              <a:avLst>
                <a:gd name="adj1" fmla="val 9929031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그룹 32"/>
          <p:cNvGrpSpPr/>
          <p:nvPr/>
        </p:nvGrpSpPr>
        <p:grpSpPr>
          <a:xfrm>
            <a:off x="7168719" y="791156"/>
            <a:ext cx="1224972" cy="1132556"/>
            <a:chOff x="8704070" y="1432071"/>
            <a:chExt cx="1633296" cy="1510074"/>
          </a:xfrm>
        </p:grpSpPr>
        <p:sp>
          <p:nvSpPr>
            <p:cNvPr id="32" name="직사각형 31"/>
            <p:cNvSpPr/>
            <p:nvPr/>
          </p:nvSpPr>
          <p:spPr>
            <a:xfrm>
              <a:off x="8704070" y="1984813"/>
              <a:ext cx="1633296" cy="957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8826105" y="2259389"/>
                  <a:ext cx="1387047" cy="5671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35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ko-KR" sz="135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35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a:rPr lang="en-US" altLang="ko-KR" sz="135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sz="135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350" i="1">
                            <a:latin typeface="Cambria Math" panose="02040503050406030204" pitchFamily="18" charset="0"/>
                          </a:rPr>
                          <m:t>𝐶𝑜𝑛𝑠𝑡</m:t>
                        </m:r>
                        <m:r>
                          <a:rPr lang="en-US" altLang="ko-KR" sz="1350" i="1">
                            <a:latin typeface="Cambria Math" panose="02040503050406030204" pitchFamily="18" charset="0"/>
                          </a:rPr>
                          <m:t>.−</m:t>
                        </m:r>
                        <m:sSub>
                          <m:sSubPr>
                            <m:ctrlPr>
                              <a:rPr lang="en-US" altLang="ko-KR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35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sz="13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6105" y="2259389"/>
                  <a:ext cx="1387047" cy="567164"/>
                </a:xfrm>
                <a:prstGeom prst="rect">
                  <a:avLst/>
                </a:prstGeom>
                <a:blipFill>
                  <a:blip r:embed="rId7"/>
                  <a:stretch>
                    <a:fillRect l="-1754" t="-2899" b="-1014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TextBox 25"/>
            <p:cNvSpPr txBox="1"/>
            <p:nvPr/>
          </p:nvSpPr>
          <p:spPr>
            <a:xfrm>
              <a:off x="8911326" y="1432071"/>
              <a:ext cx="1216601" cy="7797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Cost</a:t>
              </a:r>
            </a:p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function</a:t>
              </a:r>
            </a:p>
          </p:txBody>
        </p:sp>
      </p:grpSp>
      <p:cxnSp>
        <p:nvCxnSpPr>
          <p:cNvPr id="27" name="직선 화살표 연결선 26"/>
          <p:cNvCxnSpPr>
            <a:stCxn id="32" idx="1"/>
          </p:cNvCxnSpPr>
          <p:nvPr/>
        </p:nvCxnSpPr>
        <p:spPr>
          <a:xfrm flipH="1">
            <a:off x="6165174" y="1564713"/>
            <a:ext cx="1003545" cy="5902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 rot="16200000">
                <a:off x="1598866" y="4317801"/>
                <a:ext cx="35163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𝐶𝑜𝑠𝑡</m:t>
                      </m:r>
                    </m:oMath>
                  </m:oMathPara>
                </a14:m>
                <a:endParaRPr lang="ko-KR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598866" y="4317801"/>
                <a:ext cx="351635" cy="184666"/>
              </a:xfrm>
              <a:prstGeom prst="rect">
                <a:avLst/>
              </a:prstGeom>
              <a:blipFill>
                <a:blip r:embed="rId8"/>
                <a:stretch>
                  <a:fillRect t="-10526" r="-10000" b="-87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580391" y="5292325"/>
                <a:ext cx="319831" cy="1995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</m:oMath>
                </a14:m>
                <a:r>
                  <a:rPr lang="en-US" altLang="ko-KR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ko-KR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391" y="5292325"/>
                <a:ext cx="319831" cy="199542"/>
              </a:xfrm>
              <a:prstGeom prst="rect">
                <a:avLst/>
              </a:prstGeom>
              <a:blipFill>
                <a:blip r:embed="rId9"/>
                <a:stretch>
                  <a:fillRect l="-11321" b="-27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연결선 46"/>
          <p:cNvCxnSpPr/>
          <p:nvPr/>
        </p:nvCxnSpPr>
        <p:spPr>
          <a:xfrm flipV="1">
            <a:off x="2884287" y="4352441"/>
            <a:ext cx="1017010" cy="786272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632000" y="4085956"/>
            <a:ext cx="1072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Gradient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60297" y="3926900"/>
            <a:ext cx="1908422" cy="138843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563153" y="5386758"/>
            <a:ext cx="3399028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5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 Y. Piggott et al.,  </a:t>
            </a:r>
            <a:r>
              <a:rPr lang="en-US" altLang="ko-KR" sz="750" i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Nature Photonics</a:t>
            </a:r>
            <a:r>
              <a:rPr lang="en-US" altLang="ko-KR" sz="75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vol. 9, no. 6, pp. 374–377, Nov. 2015.</a:t>
            </a:r>
            <a:endParaRPr lang="ko-KR" altLang="en-US" sz="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Normal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Inverse Design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8471" y="5796346"/>
            <a:ext cx="6025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FDTD is too complex and heavy to calculate gradient</a:t>
            </a:r>
            <a:endParaRPr lang="ko-KR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666946" y="2280136"/>
                <a:ext cx="2170081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400" b="0" dirty="0" smtClean="0"/>
                  <a:t>: structure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sz="1400" b="0" dirty="0" smtClean="0"/>
                  <a:t>: analysis method (</a:t>
                </a:r>
                <a:r>
                  <a:rPr lang="en-US" altLang="ko-KR" sz="1400" b="0" dirty="0" smtClean="0">
                    <a:solidFill>
                      <a:srgbClr val="0000FF"/>
                    </a:solidFill>
                  </a:rPr>
                  <a:t>FDTD</a:t>
                </a:r>
                <a:r>
                  <a:rPr lang="en-US" altLang="ko-KR" sz="1400" b="0" dirty="0" smtClean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400" dirty="0" smtClean="0"/>
                  <a:t>: spectrum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400" dirty="0" smtClean="0"/>
                  <a:t>: reward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6946" y="2280136"/>
                <a:ext cx="2170081" cy="861774"/>
              </a:xfrm>
              <a:prstGeom prst="rect">
                <a:avLst/>
              </a:prstGeom>
              <a:blipFill>
                <a:blip r:embed="rId11"/>
                <a:stretch>
                  <a:fillRect l="-3933" t="-6383" r="-4213" b="-120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644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29051" y="1064642"/>
            <a:ext cx="3485897" cy="1395510"/>
            <a:chOff x="2854077" y="1084590"/>
            <a:chExt cx="3485897" cy="1395510"/>
          </a:xfrm>
        </p:grpSpPr>
        <p:sp>
          <p:nvSpPr>
            <p:cNvPr id="21" name="TextBox 20"/>
            <p:cNvSpPr txBox="1"/>
            <p:nvPr/>
          </p:nvSpPr>
          <p:spPr>
            <a:xfrm>
              <a:off x="3713413" y="1456633"/>
              <a:ext cx="9551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Neural</a:t>
              </a:r>
            </a:p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Network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652938" y="1084590"/>
              <a:ext cx="10681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Learning</a:t>
              </a:r>
              <a:endPara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3680196" y="1402663"/>
              <a:ext cx="977681" cy="1077437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2854077" y="1874512"/>
              <a:ext cx="3485897" cy="420261"/>
              <a:chOff x="3527210" y="1025613"/>
              <a:chExt cx="4647863" cy="56034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4784950" y="1025613"/>
                    <a:ext cx="1039003" cy="5539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7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27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7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oMath>
                      </m:oMathPara>
                    </a14:m>
                    <a:endParaRPr lang="ko-KR" altLang="en-US" sz="27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84950" y="1025613"/>
                    <a:ext cx="1039003" cy="55399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3527210" y="1025613"/>
                    <a:ext cx="553313" cy="5539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7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7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a14:m>
                    <a:r>
                      <a:rPr lang="en-US" altLang="ko-KR" sz="27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endParaRPr lang="ko-KR" altLang="en-US" sz="27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27210" y="1025613"/>
                    <a:ext cx="553313" cy="55399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47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6524745" y="1025613"/>
                    <a:ext cx="502616" cy="5539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7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ko-KR" sz="27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7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24745" y="1025613"/>
                    <a:ext cx="502616" cy="55399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7729138" y="1025613"/>
                    <a:ext cx="445935" cy="5539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7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27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7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29138" y="1025613"/>
                    <a:ext cx="445935" cy="55399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" name="직선 화살표 연결선 27"/>
              <p:cNvCxnSpPr>
                <a:stCxn id="25" idx="3"/>
                <a:endCxn id="24" idx="1"/>
              </p:cNvCxnSpPr>
              <p:nvPr/>
            </p:nvCxnSpPr>
            <p:spPr>
              <a:xfrm>
                <a:off x="4082618" y="1302612"/>
                <a:ext cx="702332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/>
              <p:cNvCxnSpPr>
                <a:stCxn id="24" idx="3"/>
                <a:endCxn id="26" idx="1"/>
              </p:cNvCxnSpPr>
              <p:nvPr/>
            </p:nvCxnSpPr>
            <p:spPr>
              <a:xfrm>
                <a:off x="5856077" y="1302612"/>
                <a:ext cx="66866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직선 화살표 연결선 29"/>
              <p:cNvCxnSpPr>
                <a:stCxn id="26" idx="3"/>
                <a:endCxn id="27" idx="1"/>
              </p:cNvCxnSpPr>
              <p:nvPr/>
            </p:nvCxnSpPr>
            <p:spPr>
              <a:xfrm>
                <a:off x="7026806" y="1302612"/>
                <a:ext cx="702332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꺾인 연결선 30"/>
              <p:cNvCxnSpPr>
                <a:stCxn id="27" idx="2"/>
                <a:endCxn id="25" idx="2"/>
              </p:cNvCxnSpPr>
              <p:nvPr/>
            </p:nvCxnSpPr>
            <p:spPr>
              <a:xfrm rot="5400000">
                <a:off x="5878627" y="-494102"/>
                <a:ext cx="12700" cy="4147426"/>
              </a:xfrm>
              <a:prstGeom prst="bentConnector3">
                <a:avLst>
                  <a:gd name="adj1" fmla="val 9929031"/>
                </a:avLst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Inverse Design with ANN</a:t>
            </a:r>
            <a:endParaRPr lang="en-US" altLang="ko-KR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2481" y="927725"/>
            <a:ext cx="4110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FDTD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→ Artificial Neural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765739" y="2062313"/>
                <a:ext cx="2115964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400" b="0" dirty="0" smtClean="0"/>
                  <a:t>: structure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sz="1400" b="0" dirty="0" smtClean="0"/>
                  <a:t>: analysis method (</a:t>
                </a:r>
                <a:r>
                  <a:rPr lang="en-US" altLang="ko-KR" sz="1400" b="0" dirty="0" smtClean="0">
                    <a:solidFill>
                      <a:srgbClr val="0000FF"/>
                    </a:solidFill>
                  </a:rPr>
                  <a:t>ANN</a:t>
                </a:r>
                <a:r>
                  <a:rPr lang="en-US" altLang="ko-KR" sz="1400" b="0" dirty="0" smtClean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400" dirty="0" smtClean="0"/>
                  <a:t>: spectrum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400" dirty="0" smtClean="0"/>
                  <a:t>: reward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5739" y="2062313"/>
                <a:ext cx="2115964" cy="861774"/>
              </a:xfrm>
              <a:prstGeom prst="rect">
                <a:avLst/>
              </a:prstGeom>
              <a:blipFill>
                <a:blip r:embed="rId7"/>
                <a:stretch>
                  <a:fillRect l="-4035" t="-6338" r="-4611" b="-112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3391894" y="3583204"/>
            <a:ext cx="2296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Artificial Neural Network</a:t>
            </a:r>
          </a:p>
          <a:p>
            <a:pPr algn="ctr"/>
            <a:r>
              <a:rPr lang="en-US" altLang="ko-KR" sz="1600" dirty="0"/>
              <a:t>(ANN)</a:t>
            </a:r>
            <a:endParaRPr lang="ko-KR" altLang="en-US" sz="1600" dirty="0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8"/>
          <a:srcRect t="24720" r="34794" b="5990"/>
          <a:stretch/>
        </p:blipFill>
        <p:spPr>
          <a:xfrm>
            <a:off x="271929" y="4137312"/>
            <a:ext cx="3092681" cy="1800000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9"/>
          <a:srcRect t="24730" r="34581" b="6031"/>
          <a:stretch/>
        </p:blipFill>
        <p:spPr>
          <a:xfrm>
            <a:off x="5779390" y="4137312"/>
            <a:ext cx="3105027" cy="1800000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1300001" y="3798758"/>
            <a:ext cx="1026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structures</a:t>
            </a:r>
            <a:endParaRPr lang="ko-KR" alt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6845231" y="3798758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spectrums</a:t>
            </a:r>
            <a:endParaRPr lang="ko-KR" altLang="en-US" sz="1600" dirty="0"/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91894" y="4175809"/>
            <a:ext cx="2147887" cy="172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13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Design Platform </a:t>
            </a:r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Algorithm</a:t>
            </a:r>
            <a:endParaRPr lang="en-US" altLang="ko-KR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1941" y="871375"/>
            <a:ext cx="811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DBR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1941" y="1229491"/>
            <a:ext cx="428105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Input layer: 80 node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Output layer: 570 node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Hidden layer: 3 layer, 200 node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312" y="1316243"/>
            <a:ext cx="2164107" cy="17360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/>
              <p:cNvSpPr/>
              <p:nvPr/>
            </p:nvSpPr>
            <p:spPr>
              <a:xfrm>
                <a:off x="401941" y="3099539"/>
                <a:ext cx="3905016" cy="5613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𝐶𝑜𝑠𝑡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mean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out</m:t>
                              </m:r>
                            </m:sub>
                          </m:sSub>
                        </m:e>
                      </m:d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∙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mean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in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직사각형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41" y="3099539"/>
                <a:ext cx="3905016" cy="5613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0760" y="3707230"/>
            <a:ext cx="5962481" cy="23335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직사각형 24"/>
              <p:cNvSpPr/>
              <p:nvPr/>
            </p:nvSpPr>
            <p:spPr>
              <a:xfrm>
                <a:off x="401941" y="2559887"/>
                <a:ext cx="2566546" cy="5078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𝐿𝑜𝑠𝑠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mean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" name="직사각형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41" y="2559887"/>
                <a:ext cx="2566546" cy="5078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071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Design Platform </a:t>
            </a:r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Algorithm</a:t>
            </a:r>
            <a:endParaRPr lang="en-US" altLang="ko-KR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1941" y="871375"/>
            <a:ext cx="2341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1x2 Power Splitter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1941" y="1229491"/>
            <a:ext cx="428105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Input layer: 80 node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Output layer: 570 node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Hidden layer: 3 layer, 200 node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312" y="1316243"/>
            <a:ext cx="2164107" cy="17360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/>
              <p:cNvSpPr/>
              <p:nvPr/>
            </p:nvSpPr>
            <p:spPr>
              <a:xfrm>
                <a:off x="401941" y="3099539"/>
                <a:ext cx="2446034" cy="5078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𝐶𝑜𝑠𝑡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1/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mean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직사각형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41" y="3099539"/>
                <a:ext cx="2446034" cy="5078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직사각형 24"/>
              <p:cNvSpPr/>
              <p:nvPr/>
            </p:nvSpPr>
            <p:spPr>
              <a:xfrm>
                <a:off x="401941" y="2559887"/>
                <a:ext cx="2566546" cy="5078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𝐿𝑜𝑠𝑠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mean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" name="직사각형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41" y="2559887"/>
                <a:ext cx="2566546" cy="5078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903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00166" y="2500306"/>
            <a:ext cx="6143668" cy="1857388"/>
          </a:xfrm>
          <a:prstGeom prst="rect">
            <a:avLst/>
          </a:prstGeom>
          <a:solidFill>
            <a:srgbClr val="3333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600" b="1" dirty="0" smtClean="0">
                <a:solidFill>
                  <a:schemeClr val="bg1"/>
                </a:solidFill>
                <a:latin typeface="Arial" pitchFamily="34" charset="0"/>
                <a:ea typeface="Arial Unicode MS"/>
                <a:cs typeface="Arial" pitchFamily="34" charset="0"/>
              </a:rPr>
              <a:t>Summary</a:t>
            </a:r>
            <a:endParaRPr lang="en-US" altLang="ko-KR" sz="2800" b="1" dirty="0">
              <a:solidFill>
                <a:srgbClr val="FFFF00"/>
              </a:solidFill>
              <a:latin typeface="Arial" pitchFamily="34" charset="0"/>
              <a:ea typeface="Arial Unicode MS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59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What’s the THz wave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143" name="그림 1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39" y="1069643"/>
            <a:ext cx="7687722" cy="471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60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Beyond 5G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682751" y="4518629"/>
            <a:ext cx="5778499" cy="552097"/>
            <a:chOff x="1682749" y="4634806"/>
            <a:chExt cx="5778499" cy="552097"/>
          </a:xfrm>
        </p:grpSpPr>
        <p:sp>
          <p:nvSpPr>
            <p:cNvPr id="5" name="직사각형 4"/>
            <p:cNvSpPr/>
            <p:nvPr/>
          </p:nvSpPr>
          <p:spPr>
            <a:xfrm>
              <a:off x="1682749" y="4634806"/>
              <a:ext cx="5778499" cy="552097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2216749" y="4726189"/>
              <a:ext cx="4710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Required date rates double every 18 months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1" name="그림 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851" y="982659"/>
            <a:ext cx="5402298" cy="310423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802077" y="4280680"/>
            <a:ext cx="1650837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Edholm’s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law</a:t>
            </a:r>
            <a:endParaRPr lang="ko-KR" altLang="en-US" b="1" dirty="0"/>
          </a:p>
        </p:txBody>
      </p:sp>
      <p:sp>
        <p:nvSpPr>
          <p:cNvPr id="10" name="아래쪽 화살표 9"/>
          <p:cNvSpPr/>
          <p:nvPr/>
        </p:nvSpPr>
        <p:spPr>
          <a:xfrm>
            <a:off x="3943350" y="5206115"/>
            <a:ext cx="1257300" cy="296345"/>
          </a:xfrm>
          <a:prstGeom prst="down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682750" y="5637849"/>
            <a:ext cx="5778499" cy="552097"/>
            <a:chOff x="1682750" y="5637849"/>
            <a:chExt cx="5778499" cy="552097"/>
          </a:xfrm>
        </p:grpSpPr>
        <p:sp>
          <p:nvSpPr>
            <p:cNvPr id="62" name="TextBox 61"/>
            <p:cNvSpPr txBox="1"/>
            <p:nvPr/>
          </p:nvSpPr>
          <p:spPr>
            <a:xfrm>
              <a:off x="2812596" y="5729231"/>
              <a:ext cx="3518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Need </a:t>
              </a:r>
              <a:r>
                <a:rPr lang="en-US" altLang="ko-KR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THz band </a:t>
              </a:r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communication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682750" y="5637849"/>
              <a:ext cx="5778499" cy="552097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214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THz</a:t>
            </a:r>
            <a:r>
              <a:rPr kumimoji="0" lang="en-US" altLang="ko-KR" sz="28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Communication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014" y="1110737"/>
            <a:ext cx="6303972" cy="397556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953774" y="5514393"/>
            <a:ext cx="2990076" cy="369332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optical fiber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communication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675413" y="5514393"/>
            <a:ext cx="2399055" cy="369332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Large THz signal loss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아래쪽 화살표 7"/>
          <p:cNvSpPr/>
          <p:nvPr/>
        </p:nvSpPr>
        <p:spPr>
          <a:xfrm rot="16200000">
            <a:off x="4292128" y="5374824"/>
            <a:ext cx="443985" cy="648471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06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Design Structure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837159" y="2169652"/>
            <a:ext cx="3198507" cy="2979385"/>
            <a:chOff x="4837159" y="2169652"/>
            <a:chExt cx="3198507" cy="2979385"/>
          </a:xfrm>
        </p:grpSpPr>
        <p:sp>
          <p:nvSpPr>
            <p:cNvPr id="1166" name="직사각형 1165"/>
            <p:cNvSpPr/>
            <p:nvPr/>
          </p:nvSpPr>
          <p:spPr>
            <a:xfrm>
              <a:off x="4837159" y="2169652"/>
              <a:ext cx="3198507" cy="297938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40" name="그림 113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12739" y="2892620"/>
              <a:ext cx="1447347" cy="1800000"/>
            </a:xfrm>
            <a:prstGeom prst="rect">
              <a:avLst/>
            </a:prstGeom>
          </p:spPr>
        </p:pic>
        <p:sp>
          <p:nvSpPr>
            <p:cNvPr id="1160" name="직사각형 1159"/>
            <p:cNvSpPr/>
            <p:nvPr/>
          </p:nvSpPr>
          <p:spPr>
            <a:xfrm>
              <a:off x="5313870" y="2169652"/>
              <a:ext cx="2245084" cy="4565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1x2 Power Splitter</a:t>
              </a:r>
              <a:endParaRPr lang="en-US" altLang="ko-KR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048189" y="2169652"/>
            <a:ext cx="3230468" cy="2979385"/>
            <a:chOff x="1048189" y="2169652"/>
            <a:chExt cx="3230468" cy="2979385"/>
          </a:xfrm>
        </p:grpSpPr>
        <p:sp>
          <p:nvSpPr>
            <p:cNvPr id="1162" name="직사각형 1161"/>
            <p:cNvSpPr/>
            <p:nvPr/>
          </p:nvSpPr>
          <p:spPr>
            <a:xfrm>
              <a:off x="1064170" y="2169652"/>
              <a:ext cx="3198507" cy="297938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9" name="직사각형 1158"/>
            <p:cNvSpPr/>
            <p:nvPr/>
          </p:nvSpPr>
          <p:spPr>
            <a:xfrm>
              <a:off x="1048189" y="2169652"/>
              <a:ext cx="3230468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Distributed Bragg Reflector</a:t>
              </a:r>
              <a:endParaRPr lang="en-US" altLang="ko-KR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157" name="그림 115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09430" y="2712620"/>
              <a:ext cx="2507986" cy="21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1468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Design Method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5023264"/>
            <a:ext cx="9144000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Self-Imaging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leads to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compact expressions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for the positions, amplitudes, and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phases of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the images, is given for the first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time.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3127" y="1211987"/>
            <a:ext cx="3281656" cy="1726875"/>
          </a:xfrm>
          <a:prstGeom prst="rect">
            <a:avLst/>
          </a:prstGeom>
        </p:spPr>
      </p:pic>
      <p:sp>
        <p:nvSpPr>
          <p:cNvPr id="148" name="직사각형 147"/>
          <p:cNvSpPr/>
          <p:nvPr/>
        </p:nvSpPr>
        <p:spPr>
          <a:xfrm>
            <a:off x="0" y="764046"/>
            <a:ext cx="3448380" cy="4565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Direct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Binary Search (DBS</a:t>
            </a: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49" name="직사각형 148"/>
          <p:cNvSpPr/>
          <p:nvPr/>
        </p:nvSpPr>
        <p:spPr>
          <a:xfrm>
            <a:off x="0" y="2938862"/>
            <a:ext cx="553749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Sweep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parameter based on specific </a:t>
            </a: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structure</a:t>
            </a:r>
          </a:p>
        </p:txBody>
      </p:sp>
      <p:pic>
        <p:nvPicPr>
          <p:cNvPr id="179" name="그림 17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035" y="3583264"/>
            <a:ext cx="2758310" cy="1440000"/>
          </a:xfrm>
          <a:prstGeom prst="rect">
            <a:avLst/>
          </a:prstGeom>
        </p:spPr>
      </p:pic>
      <p:pic>
        <p:nvPicPr>
          <p:cNvPr id="201" name="그림 20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1073" y="3583264"/>
            <a:ext cx="2758310" cy="1440000"/>
          </a:xfrm>
          <a:prstGeom prst="rect">
            <a:avLst/>
          </a:prstGeom>
        </p:spPr>
      </p:pic>
      <p:pic>
        <p:nvPicPr>
          <p:cNvPr id="213" name="그림 2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0975" y="3525819"/>
            <a:ext cx="3164331" cy="1440000"/>
          </a:xfrm>
          <a:prstGeom prst="rect">
            <a:avLst/>
          </a:prstGeom>
        </p:spPr>
      </p:pic>
      <p:sp>
        <p:nvSpPr>
          <p:cNvPr id="214" name="직사각형 213"/>
          <p:cNvSpPr/>
          <p:nvPr/>
        </p:nvSpPr>
        <p:spPr>
          <a:xfrm>
            <a:off x="5458940" y="4965819"/>
            <a:ext cx="2988401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5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 Tian </a:t>
            </a:r>
            <a:r>
              <a:rPr lang="en-US" altLang="ko-KR" sz="75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al.,  </a:t>
            </a:r>
            <a:r>
              <a:rPr lang="en-US" altLang="ko-KR" sz="750" i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IEEE Photonics Journal</a:t>
            </a:r>
            <a:r>
              <a:rPr lang="en-US" altLang="ko-KR" sz="75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75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vol. </a:t>
            </a:r>
            <a:r>
              <a:rPr lang="en-US" altLang="ko-KR" sz="75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10, </a:t>
            </a:r>
            <a:r>
              <a:rPr lang="en-US" altLang="ko-KR" sz="75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no. 3</a:t>
            </a:r>
            <a:r>
              <a:rPr lang="en-US" altLang="ko-KR" sz="75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June 2018.</a:t>
            </a:r>
            <a:endParaRPr lang="ko-KR" altLang="en-US" sz="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51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Why Machine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Learning?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6675" y="5718841"/>
            <a:ext cx="9220200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Machine Learning has 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010" y="1046985"/>
            <a:ext cx="6583980" cy="434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24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31417</TotalTime>
  <Words>904</Words>
  <Application>Microsoft Office PowerPoint</Application>
  <PresentationFormat>화면 슬라이드 쇼(4:3)</PresentationFormat>
  <Paragraphs>333</Paragraphs>
  <Slides>38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6" baseType="lpstr">
      <vt:lpstr>Adobe Fan Heiti Std B</vt:lpstr>
      <vt:lpstr>Arial Unicode MS</vt:lpstr>
      <vt:lpstr>맑은 고딕</vt:lpstr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Jonggeon</cp:lastModifiedBy>
  <cp:revision>304</cp:revision>
  <dcterms:created xsi:type="dcterms:W3CDTF">2019-09-29T18:07:47Z</dcterms:created>
  <dcterms:modified xsi:type="dcterms:W3CDTF">2019-11-18T08:48:10Z</dcterms:modified>
</cp:coreProperties>
</file>