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79" r:id="rId3"/>
    <p:sldId id="276" r:id="rId4"/>
    <p:sldId id="277" r:id="rId5"/>
    <p:sldId id="281" r:id="rId6"/>
    <p:sldId id="280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24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6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73262" y="1978401"/>
            <a:ext cx="45960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MATLAB GPU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MATLAB Computing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1069702"/>
            <a:ext cx="158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 vs. GPU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69" y="1574609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Many loop (iteration) </a:t>
            </a:r>
            <a:r>
              <a:rPr lang="en-US" altLang="ko-KR" dirty="0" smtClean="0">
                <a:sym typeface="Wingdings" panose="05000000000000000000" pitchFamily="2" charset="2"/>
              </a:rPr>
              <a:t> GPU (</a:t>
            </a:r>
            <a:r>
              <a:rPr lang="en-US" altLang="ko-KR" dirty="0" err="1" smtClean="0">
                <a:sym typeface="Wingdings" panose="05000000000000000000" pitchFamily="2" charset="2"/>
              </a:rPr>
              <a:t>Mulit</a:t>
            </a:r>
            <a:r>
              <a:rPr lang="en-US" altLang="ko-KR" dirty="0" smtClean="0">
                <a:sym typeface="Wingdings" panose="05000000000000000000" pitchFamily="2" charset="2"/>
              </a:rPr>
              <a:t>-core)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Simple multiple  CPU (Single-core)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969" y="2325737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9" y="2812254"/>
            <a:ext cx="600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MATLAB </a:t>
            </a:r>
            <a:r>
              <a:rPr lang="en-US" altLang="ko-KR" dirty="0" smtClean="0">
                <a:sym typeface="Wingdings" panose="05000000000000000000" pitchFamily="2" charset="2"/>
              </a:rPr>
              <a:t> GPU Coder  CUDA  CUDA kernel </a:t>
            </a:r>
            <a:r>
              <a:rPr lang="en-US" altLang="ko-KR" dirty="0" err="1" smtClean="0">
                <a:sym typeface="Wingdings" panose="05000000000000000000" pitchFamily="2" charset="2"/>
              </a:rPr>
              <a:t>parallization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CUDA: A parallel computing technology from NVIDIA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Kernel: Code written for execution on the GPU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969" y="4098990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GPU Computing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9" y="4618043"/>
            <a:ext cx="41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Massivley</a:t>
            </a:r>
            <a:r>
              <a:rPr lang="en-US" altLang="ko-KR" dirty="0" smtClean="0"/>
              <a:t>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Computationaly</a:t>
            </a:r>
            <a:r>
              <a:rPr lang="en-US" altLang="ko-KR" dirty="0" smtClean="0"/>
              <a:t> intensive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Specification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2018-05-18</a:t>
            </a:fld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969" y="1069702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CPU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969" y="3526066"/>
            <a:ext cx="66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333FF"/>
                </a:solidFill>
              </a:rPr>
              <a:t>G</a:t>
            </a:r>
            <a:r>
              <a:rPr lang="en-US" altLang="ko-KR" sz="2000" dirty="0" smtClean="0">
                <a:solidFill>
                  <a:srgbClr val="3333FF"/>
                </a:solidFill>
              </a:rPr>
              <a:t>PU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1807"/>
              </p:ext>
            </p:extLst>
          </p:nvPr>
        </p:nvGraphicFramePr>
        <p:xfrm>
          <a:off x="720969" y="3932888"/>
          <a:ext cx="7758547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891"/>
                <a:gridCol w="3080328"/>
                <a:gridCol w="3080328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560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GeForce GTX 1080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(MHz)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1620-1900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1733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CUDA Core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GB GDDR5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 GB GDDR5X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3420"/>
              </p:ext>
            </p:extLst>
          </p:nvPr>
        </p:nvGraphicFramePr>
        <p:xfrm>
          <a:off x="692727" y="1478340"/>
          <a:ext cx="7758547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375"/>
                <a:gridCol w="2802844"/>
                <a:gridCol w="3080328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i5-3570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Intel </a:t>
                      </a:r>
                      <a:r>
                        <a:rPr lang="en-US" altLang="ko-KR" dirty="0" smtClean="0"/>
                        <a:t>i7-5960X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Realsed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Clock</a:t>
                      </a:r>
                      <a:r>
                        <a:rPr lang="en-US" altLang="ko-KR" baseline="0" dirty="0" smtClean="0"/>
                        <a:t> (GHz)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Core # / </a:t>
                      </a:r>
                      <a:r>
                        <a:rPr lang="en-US" altLang="ko-KR" dirty="0" err="1" smtClean="0"/>
                        <a:t>Threds</a:t>
                      </a:r>
                      <a:r>
                        <a:rPr lang="en-US" altLang="ko-KR" baseline="0" dirty="0" smtClean="0"/>
                        <a:t> #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/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en-US" altLang="ko-KR" baseline="0" dirty="0" smtClean="0"/>
                        <a:t> / 16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Benchmark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82" y="2459790"/>
            <a:ext cx="7059237" cy="3108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382" y="1002915"/>
            <a:ext cx="6686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GPU Bench Application: </a:t>
            </a:r>
            <a:r>
              <a:rPr lang="en-US" altLang="ko-KR" dirty="0" err="1" smtClean="0"/>
              <a:t>GPUBench</a:t>
            </a:r>
            <a:endParaRPr lang="en-US" altLang="ko-KR" dirty="0" smtClean="0"/>
          </a:p>
          <a:p>
            <a:r>
              <a:rPr lang="en-US" altLang="ko-KR" dirty="0" smtClean="0"/>
              <a:t>Made by </a:t>
            </a:r>
            <a:r>
              <a:rPr lang="en-US" altLang="ko-KR" dirty="0" err="1" smtClean="0"/>
              <a:t>MathWorks</a:t>
            </a:r>
            <a:r>
              <a:rPr lang="en-US" altLang="ko-KR" dirty="0" smtClean="0"/>
              <a:t> Parallel Computing Toolbox Team </a:t>
            </a:r>
          </a:p>
          <a:p>
            <a:r>
              <a:rPr lang="en-US" altLang="ko-KR" dirty="0" smtClean="0"/>
              <a:t>Last Update: 13 Sep 2017</a:t>
            </a:r>
          </a:p>
          <a:p>
            <a:r>
              <a:rPr lang="en-US" altLang="ko-KR" dirty="0" smtClean="0"/>
              <a:t>* FLOPS</a:t>
            </a:r>
            <a:r>
              <a:rPr lang="en-US" altLang="ko-KR" dirty="0"/>
              <a:t>: </a:t>
            </a:r>
            <a:r>
              <a:rPr lang="en-US" altLang="ko-KR" dirty="0" smtClean="0"/>
              <a:t>Floating-point </a:t>
            </a:r>
            <a:r>
              <a:rPr lang="en-US" altLang="ko-KR" dirty="0"/>
              <a:t>operations per second (FLOP/s)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32254"/>
              </p:ext>
            </p:extLst>
          </p:nvPr>
        </p:nvGraphicFramePr>
        <p:xfrm>
          <a:off x="1042384" y="5568548"/>
          <a:ext cx="705923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961"/>
                <a:gridCol w="884320"/>
                <a:gridCol w="990662"/>
                <a:gridCol w="720437"/>
                <a:gridCol w="812800"/>
                <a:gridCol w="960581"/>
                <a:gridCol w="749473"/>
              </a:tblGrid>
              <a:tr h="29654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i7-5960X </a:t>
                      </a:r>
                      <a:r>
                        <a:rPr lang="en-US" altLang="ko-KR" sz="1600" dirty="0" smtClean="0"/>
                        <a:t>(CPU)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329.06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202.88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16.29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617.28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407.54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19.79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925" y="2182791"/>
            <a:ext cx="64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 digits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4397" y="2182791"/>
            <a:ext cx="731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 digits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6205" y="4450211"/>
            <a:ext cx="59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(CPU)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42382" y="3997688"/>
            <a:ext cx="7009555" cy="22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2382" y="3191162"/>
            <a:ext cx="7009555" cy="779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2382" y="5609370"/>
            <a:ext cx="7009555" cy="229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CPU&amp;GPU Benchmark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28725" y="1003628"/>
            <a:ext cx="668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Tesla P100-PCIE-16GB &gt; $10,000</a:t>
            </a:r>
          </a:p>
          <a:p>
            <a:r>
              <a:rPr lang="en-US" altLang="ko-KR" dirty="0" smtClean="0"/>
              <a:t>Tesla K40m &gt; $2,000</a:t>
            </a:r>
          </a:p>
          <a:p>
            <a:r>
              <a:rPr lang="en-US" altLang="ko-KR" dirty="0" smtClean="0"/>
              <a:t>Tesla K20c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4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Workstation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34764"/>
              </p:ext>
            </p:extLst>
          </p:nvPr>
        </p:nvGraphicFramePr>
        <p:xfrm>
          <a:off x="266005" y="1552481"/>
          <a:ext cx="8611989" cy="386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373"/>
                <a:gridCol w="3496963"/>
                <a:gridCol w="2582562"/>
                <a:gridCol w="1192091"/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Model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Specification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 (₩)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(Intel) Xeon Scalable Silver 4116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12C / 24T</a:t>
                      </a:r>
                      <a:r>
                        <a:rPr lang="en-US" altLang="ko-KR" baseline="0" dirty="0" smtClean="0"/>
                        <a:t> (2.1GHz)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1,322,250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Mainboard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(ASUS)</a:t>
                      </a:r>
                      <a:r>
                        <a:rPr lang="en-US" altLang="ko-KR" baseline="0" dirty="0" smtClean="0"/>
                        <a:t> Z11PA-U12/10G-2S </a:t>
                      </a:r>
                      <a:r>
                        <a:rPr lang="en-US" altLang="ko-KR" baseline="0" dirty="0" err="1" smtClean="0"/>
                        <a:t>iBORA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781,530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</a:t>
                      </a:r>
                      <a:r>
                        <a:rPr lang="en-US" altLang="ko-KR" baseline="0" dirty="0" smtClean="0"/>
                        <a:t> DDR4 ECC/REG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32GB*2+16GB*2</a:t>
                      </a:r>
                      <a:r>
                        <a:rPr lang="en-US" altLang="ko-KR" baseline="0" dirty="0" smtClean="0"/>
                        <a:t> = 96GB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1,228,040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Graphic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Card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(ZOTAC) NVIDIA GeForce</a:t>
                      </a:r>
                      <a:r>
                        <a:rPr lang="en-US" altLang="ko-KR" baseline="0" dirty="0" smtClean="0"/>
                        <a:t> GTX 1080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2560 CUDA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790,360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SSD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(SAMSUNG) 860 PRO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256GB*2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303,400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Power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Seasonic</a:t>
                      </a:r>
                      <a:r>
                        <a:rPr lang="en-US" altLang="ko-KR" dirty="0" smtClean="0"/>
                        <a:t>) SSR-850FX</a:t>
                      </a:r>
                      <a:r>
                        <a:rPr lang="en-US" altLang="ko-KR" baseline="0" dirty="0" smtClean="0"/>
                        <a:t> Full Modular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 PLUS Gold</a:t>
                      </a:r>
                      <a:r>
                        <a:rPr lang="en-US" altLang="ko-KR" baseline="0" dirty="0" smtClean="0"/>
                        <a:t> (eff. &gt; 90%)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150,680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Etc.(Case, Cooler, OS)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 Fan 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141,250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4,717,510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4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49804</TotalTime>
  <Words>299</Words>
  <Application>Microsoft Office PowerPoint</Application>
  <PresentationFormat>화면 슬라이드 쇼(4:3)</PresentationFormat>
  <Paragraphs>118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823</cp:revision>
  <dcterms:created xsi:type="dcterms:W3CDTF">2018-02-18T11:37:55Z</dcterms:created>
  <dcterms:modified xsi:type="dcterms:W3CDTF">2018-05-20T06:27:52Z</dcterms:modified>
</cp:coreProperties>
</file>