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3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2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0484-D52E-4885-95A3-760745BA0C7B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1143-5A2E-4D84-834A-BF2480AA1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03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0484-D52E-4885-95A3-760745BA0C7B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1143-5A2E-4D84-834A-BF2480AA1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9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0484-D52E-4885-95A3-760745BA0C7B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1143-5A2E-4D84-834A-BF2480AA1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8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0484-D52E-4885-95A3-760745BA0C7B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1143-5A2E-4D84-834A-BF2480AA1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65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0484-D52E-4885-95A3-760745BA0C7B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1143-5A2E-4D84-834A-BF2480AA1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0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0484-D52E-4885-95A3-760745BA0C7B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1143-5A2E-4D84-834A-BF2480AA1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4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0484-D52E-4885-95A3-760745BA0C7B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1143-5A2E-4D84-834A-BF2480AA1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13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0484-D52E-4885-95A3-760745BA0C7B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1143-5A2E-4D84-834A-BF2480AA1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37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0484-D52E-4885-95A3-760745BA0C7B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1143-5A2E-4D84-834A-BF2480AA1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97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0484-D52E-4885-95A3-760745BA0C7B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1143-5A2E-4D84-834A-BF2480AA1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8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0484-D52E-4885-95A3-760745BA0C7B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1143-5A2E-4D84-834A-BF2480AA1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C0484-D52E-4885-95A3-760745BA0C7B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E1143-5A2E-4D84-834A-BF2480AA1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53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wmf"/><Relationship Id="rId26" Type="http://schemas.openxmlformats.org/officeDocument/2006/relationships/image" Target="../media/image3.w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28" Type="http://schemas.openxmlformats.org/officeDocument/2006/relationships/image" Target="../media/image22.wmf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2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533452"/>
              </p:ext>
            </p:extLst>
          </p:nvPr>
        </p:nvGraphicFramePr>
        <p:xfrm>
          <a:off x="1786001" y="4307330"/>
          <a:ext cx="861999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3998">
                  <a:extLst>
                    <a:ext uri="{9D8B030D-6E8A-4147-A177-3AD203B41FA5}">
                      <a16:colId xmlns:a16="http://schemas.microsoft.com/office/drawing/2014/main" val="29958201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177135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73178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44550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3-level</a:t>
                      </a:r>
                      <a:r>
                        <a:rPr lang="en-US" altLang="ko-KR" sz="1600" b="1" baseline="0" dirty="0" smtClean="0"/>
                        <a:t> (a)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3-level</a:t>
                      </a:r>
                      <a:r>
                        <a:rPr lang="en-US" altLang="ko-KR" sz="1600" b="1" baseline="0" dirty="0" smtClean="0"/>
                        <a:t> (b)</a:t>
                      </a:r>
                      <a:endParaRPr lang="ko-KR" alt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4-level</a:t>
                      </a:r>
                      <a:endParaRPr lang="ko-KR" altLang="en-US" sz="1600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41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Fast</a:t>
                      </a:r>
                      <a:r>
                        <a:rPr lang="en-US" altLang="ko-KR" sz="1600" b="1" baseline="0" dirty="0" smtClean="0"/>
                        <a:t> decay range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r>
                        <a:rPr lang="en-US" altLang="ko-KR" sz="1400" baseline="-25000" dirty="0" smtClean="0"/>
                        <a:t>1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 E</a:t>
                      </a:r>
                      <a:r>
                        <a:rPr lang="en-US" altLang="ko-KR" sz="1400" baseline="-25000" dirty="0" smtClean="0"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r>
                        <a:rPr lang="en-US" altLang="ko-KR" sz="1400" baseline="-25000" dirty="0" smtClean="0"/>
                        <a:t>2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 E</a:t>
                      </a:r>
                      <a:r>
                        <a:rPr lang="en-US" altLang="ko-KR" sz="1400" baseline="-25000" dirty="0" smtClean="0">
                          <a:sym typeface="Wingdings" panose="05000000000000000000" pitchFamily="2" charset="2"/>
                        </a:rPr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E</a:t>
                      </a:r>
                      <a:r>
                        <a:rPr lang="en-US" altLang="ko-KR" sz="1400" baseline="-25000" dirty="0" smtClean="0"/>
                        <a:t>3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 E</a:t>
                      </a:r>
                      <a:r>
                        <a:rPr lang="en-US" altLang="ko-KR" sz="1400" baseline="-25000" dirty="0" smtClean="0"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400" baseline="0" dirty="0" smtClean="0">
                          <a:sym typeface="Wingdings" panose="05000000000000000000" pitchFamily="2" charset="2"/>
                        </a:rPr>
                        <a:t> , </a:t>
                      </a:r>
                      <a:r>
                        <a:rPr lang="en-US" altLang="ko-KR" sz="1400" dirty="0" smtClean="0"/>
                        <a:t>E</a:t>
                      </a:r>
                      <a:r>
                        <a:rPr lang="en-US" altLang="ko-KR" sz="1400" baseline="-25000" dirty="0" smtClean="0"/>
                        <a:t>1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 E</a:t>
                      </a:r>
                      <a:r>
                        <a:rPr lang="en-US" altLang="ko-KR" sz="1400" baseline="-25000" dirty="0" smtClean="0">
                          <a:sym typeface="Wingdings" panose="05000000000000000000" pitchFamily="2" charset="2"/>
                        </a:rPr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90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Population inversion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355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Conversion</a:t>
                      </a:r>
                      <a:r>
                        <a:rPr lang="en-US" altLang="ko-KR" sz="1600" b="1" baseline="0" dirty="0" smtClean="0"/>
                        <a:t> e</a:t>
                      </a:r>
                      <a:r>
                        <a:rPr lang="en-US" altLang="ko-KR" sz="1600" b="1" dirty="0" smtClean="0"/>
                        <a:t>fficiency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826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Threshold</a:t>
                      </a:r>
                      <a:r>
                        <a:rPr lang="en-US" altLang="ko-KR" sz="1600" b="1" baseline="0" dirty="0" smtClean="0"/>
                        <a:t> pump power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High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749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Application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Yb:YAG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Ruby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Nd:YAG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211095"/>
                  </a:ext>
                </a:extLst>
              </a:tr>
            </a:tbl>
          </a:graphicData>
        </a:graphic>
      </p:graphicFrame>
      <p:grpSp>
        <p:nvGrpSpPr>
          <p:cNvPr id="49" name="그룹 48"/>
          <p:cNvGrpSpPr/>
          <p:nvPr/>
        </p:nvGrpSpPr>
        <p:grpSpPr>
          <a:xfrm>
            <a:off x="103880" y="1247321"/>
            <a:ext cx="3938039" cy="2394151"/>
            <a:chOff x="-236942" y="565678"/>
            <a:chExt cx="3938039" cy="2394151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53266" y="733771"/>
              <a:ext cx="32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53266" y="2778702"/>
              <a:ext cx="32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53266" y="2022244"/>
              <a:ext cx="32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1879245" y="808586"/>
              <a:ext cx="0" cy="9720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오른쪽 화살표 37"/>
            <p:cNvSpPr/>
            <p:nvPr/>
          </p:nvSpPr>
          <p:spPr>
            <a:xfrm>
              <a:off x="2044055" y="1016110"/>
              <a:ext cx="272904" cy="55695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54932" y="1063754"/>
              <a:ext cx="1386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(2) Spontaneous</a:t>
              </a:r>
            </a:p>
            <a:p>
              <a:pPr algn="ctr"/>
              <a:r>
                <a:rPr lang="en-US" altLang="ko-KR" sz="1200" b="1" dirty="0" smtClean="0"/>
                <a:t>emission</a:t>
              </a:r>
              <a:endParaRPr lang="ko-KR" altLang="en-US" sz="12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54932" y="2092273"/>
              <a:ext cx="1446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(3) Non-radiative</a:t>
              </a:r>
            </a:p>
            <a:p>
              <a:pPr algn="ctr"/>
              <a:r>
                <a:rPr lang="en-US" altLang="ko-KR" sz="1200" b="1" dirty="0" smtClean="0"/>
                <a:t>emission</a:t>
              </a:r>
              <a:endParaRPr lang="ko-KR" altLang="en-US" sz="1200" b="1" dirty="0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>
              <a:off x="1889195" y="2080792"/>
              <a:ext cx="0" cy="46800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오른쪽 화살표 44"/>
            <p:cNvSpPr/>
            <p:nvPr/>
          </p:nvSpPr>
          <p:spPr>
            <a:xfrm>
              <a:off x="2044055" y="2102152"/>
              <a:ext cx="272904" cy="42528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2071788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2370760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2221274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277956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576928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174872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427442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875900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1623330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726414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1324358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1025386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1772816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1473844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1922302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2520246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2819218" y="2843450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2669732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3118191" y="2843450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2968704" y="2843450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277956" y="565678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576928" y="565678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1174872" y="565678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427442" y="565678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875900" y="565678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1623330" y="565678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726414" y="565678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1324358" y="565678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1025386" y="565678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1772816" y="565678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/>
            <p:cNvSpPr/>
            <p:nvPr/>
          </p:nvSpPr>
          <p:spPr>
            <a:xfrm>
              <a:off x="1473844" y="565678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/>
            <p:cNvSpPr/>
            <p:nvPr/>
          </p:nvSpPr>
          <p:spPr>
            <a:xfrm>
              <a:off x="1922302" y="565678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화살표 연결선 143"/>
            <p:cNvCxnSpPr/>
            <p:nvPr/>
          </p:nvCxnSpPr>
          <p:spPr>
            <a:xfrm>
              <a:off x="370012" y="779814"/>
              <a:ext cx="0" cy="190800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53449" y="2391002"/>
              <a:ext cx="10951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(1) Pumping</a:t>
              </a:r>
              <a:endParaRPr lang="ko-KR" altLang="en-US" sz="1200" b="1" dirty="0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2071788" y="565678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/>
            <p:cNvSpPr/>
            <p:nvPr/>
          </p:nvSpPr>
          <p:spPr>
            <a:xfrm>
              <a:off x="2370760" y="565678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/>
            <p:cNvSpPr/>
            <p:nvPr/>
          </p:nvSpPr>
          <p:spPr>
            <a:xfrm>
              <a:off x="2221274" y="565678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/>
            <p:cNvSpPr/>
            <p:nvPr/>
          </p:nvSpPr>
          <p:spPr>
            <a:xfrm>
              <a:off x="2520246" y="565678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/>
            <p:cNvSpPr/>
            <p:nvPr/>
          </p:nvSpPr>
          <p:spPr>
            <a:xfrm>
              <a:off x="2669732" y="565678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/>
            <p:cNvSpPr/>
            <p:nvPr/>
          </p:nvSpPr>
          <p:spPr>
            <a:xfrm>
              <a:off x="1623330" y="1837524"/>
              <a:ext cx="116379" cy="116379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/>
            <p:cNvSpPr/>
            <p:nvPr/>
          </p:nvSpPr>
          <p:spPr>
            <a:xfrm>
              <a:off x="1772816" y="1837524"/>
              <a:ext cx="116379" cy="116379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/>
            <p:cNvSpPr/>
            <p:nvPr/>
          </p:nvSpPr>
          <p:spPr>
            <a:xfrm>
              <a:off x="1922302" y="1837524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/>
            <p:cNvSpPr/>
            <p:nvPr/>
          </p:nvSpPr>
          <p:spPr>
            <a:xfrm>
              <a:off x="2071788" y="1837524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>
              <a:off x="2370760" y="1837524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/>
            <p:cNvSpPr/>
            <p:nvPr/>
          </p:nvSpPr>
          <p:spPr>
            <a:xfrm>
              <a:off x="2221274" y="1837524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/>
            <p:cNvSpPr/>
            <p:nvPr/>
          </p:nvSpPr>
          <p:spPr>
            <a:xfrm>
              <a:off x="2520246" y="1837524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2669732" y="1837524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1922302" y="2620282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2071788" y="2620282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2370760" y="2620282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/>
            <p:cNvSpPr/>
            <p:nvPr/>
          </p:nvSpPr>
          <p:spPr>
            <a:xfrm>
              <a:off x="2221274" y="2620282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/>
            <p:cNvSpPr/>
            <p:nvPr/>
          </p:nvSpPr>
          <p:spPr>
            <a:xfrm>
              <a:off x="2520246" y="2620282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/>
            <p:cNvSpPr/>
            <p:nvPr/>
          </p:nvSpPr>
          <p:spPr>
            <a:xfrm>
              <a:off x="2669732" y="2620282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-228629" y="2628595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E</a:t>
              </a:r>
              <a:r>
                <a:rPr lang="en-US" altLang="ko-KR" sz="1200" b="1" baseline="-25000" dirty="0" smtClean="0"/>
                <a:t>0</a:t>
              </a:r>
              <a:endParaRPr lang="ko-KR" altLang="en-US" sz="1200" b="1" baseline="-25000" dirty="0"/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-236942" y="1888762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E</a:t>
              </a:r>
              <a:r>
                <a:rPr lang="en-US" altLang="ko-KR" sz="1200" b="1" baseline="-25000" dirty="0" smtClean="0"/>
                <a:t>1</a:t>
              </a:r>
              <a:endParaRPr lang="ko-KR" altLang="en-US" sz="1200" b="1" baseline="-25000" dirty="0"/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-236942" y="583664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E</a:t>
              </a:r>
              <a:r>
                <a:rPr lang="en-US" altLang="ko-KR" sz="1200" b="1" baseline="-25000" dirty="0" smtClean="0"/>
                <a:t>2</a:t>
              </a:r>
              <a:endParaRPr lang="ko-KR" altLang="en-US" sz="1200" b="1" baseline="-250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218826" y="1259072"/>
            <a:ext cx="3673266" cy="2386942"/>
            <a:chOff x="4069198" y="577429"/>
            <a:chExt cx="3673266" cy="2386942"/>
          </a:xfrm>
        </p:grpSpPr>
        <p:grpSp>
          <p:nvGrpSpPr>
            <p:cNvPr id="36" name="그룹 35"/>
            <p:cNvGrpSpPr/>
            <p:nvPr/>
          </p:nvGrpSpPr>
          <p:grpSpPr>
            <a:xfrm>
              <a:off x="4449537" y="577429"/>
              <a:ext cx="3292927" cy="2386942"/>
              <a:chOff x="4496795" y="1082254"/>
              <a:chExt cx="3292927" cy="2386942"/>
            </a:xfrm>
          </p:grpSpPr>
          <p:cxnSp>
            <p:nvCxnSpPr>
              <p:cNvPr id="61" name="직선 연결선 60"/>
              <p:cNvCxnSpPr/>
              <p:nvPr/>
            </p:nvCxnSpPr>
            <p:spPr>
              <a:xfrm>
                <a:off x="4496795" y="1238596"/>
                <a:ext cx="324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>
                <a:off x="4496795" y="3283527"/>
                <a:ext cx="324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4505108" y="1972044"/>
                <a:ext cx="324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타원 169"/>
              <p:cNvSpPr/>
              <p:nvPr/>
            </p:nvSpPr>
            <p:spPr>
              <a:xfrm>
                <a:off x="6432320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/>
              <p:cNvSpPr/>
              <p:nvPr/>
            </p:nvSpPr>
            <p:spPr>
              <a:xfrm>
                <a:off x="6731292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6581806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>
                <a:off x="4638488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4937460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5535404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/>
              <p:cNvSpPr/>
              <p:nvPr/>
            </p:nvSpPr>
            <p:spPr>
              <a:xfrm>
                <a:off x="4787974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5236432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/>
              <p:cNvSpPr/>
              <p:nvPr/>
            </p:nvSpPr>
            <p:spPr>
              <a:xfrm>
                <a:off x="5983862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5086946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타원 179"/>
              <p:cNvSpPr/>
              <p:nvPr/>
            </p:nvSpPr>
            <p:spPr>
              <a:xfrm>
                <a:off x="5684890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/>
              <p:cNvSpPr/>
              <p:nvPr/>
            </p:nvSpPr>
            <p:spPr>
              <a:xfrm>
                <a:off x="5385918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타원 181"/>
              <p:cNvSpPr/>
              <p:nvPr/>
            </p:nvSpPr>
            <p:spPr>
              <a:xfrm>
                <a:off x="6133348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/>
              <p:cNvSpPr/>
              <p:nvPr/>
            </p:nvSpPr>
            <p:spPr>
              <a:xfrm>
                <a:off x="5834376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6282834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/>
              <p:cNvSpPr/>
              <p:nvPr/>
            </p:nvSpPr>
            <p:spPr>
              <a:xfrm>
                <a:off x="6880778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/>
              <p:cNvSpPr/>
              <p:nvPr/>
            </p:nvSpPr>
            <p:spPr>
              <a:xfrm>
                <a:off x="7179750" y="3352817"/>
                <a:ext cx="116379" cy="11637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/>
              <p:cNvSpPr/>
              <p:nvPr/>
            </p:nvSpPr>
            <p:spPr>
              <a:xfrm>
                <a:off x="7030264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/>
              <p:cNvSpPr/>
              <p:nvPr/>
            </p:nvSpPr>
            <p:spPr>
              <a:xfrm>
                <a:off x="7478723" y="3352817"/>
                <a:ext cx="116379" cy="11637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타원 188"/>
              <p:cNvSpPr/>
              <p:nvPr/>
            </p:nvSpPr>
            <p:spPr>
              <a:xfrm>
                <a:off x="7329236" y="3352817"/>
                <a:ext cx="116379" cy="11637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타원 189"/>
              <p:cNvSpPr/>
              <p:nvPr/>
            </p:nvSpPr>
            <p:spPr>
              <a:xfrm>
                <a:off x="6432320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타원 190"/>
              <p:cNvSpPr/>
              <p:nvPr/>
            </p:nvSpPr>
            <p:spPr>
              <a:xfrm>
                <a:off x="6731292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타원 191"/>
              <p:cNvSpPr/>
              <p:nvPr/>
            </p:nvSpPr>
            <p:spPr>
              <a:xfrm>
                <a:off x="6581806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타원 192"/>
              <p:cNvSpPr/>
              <p:nvPr/>
            </p:nvSpPr>
            <p:spPr>
              <a:xfrm>
                <a:off x="4638488" y="1082254"/>
                <a:ext cx="116379" cy="11637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타원 193"/>
              <p:cNvSpPr/>
              <p:nvPr/>
            </p:nvSpPr>
            <p:spPr>
              <a:xfrm>
                <a:off x="4937460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타원 194"/>
              <p:cNvSpPr/>
              <p:nvPr/>
            </p:nvSpPr>
            <p:spPr>
              <a:xfrm>
                <a:off x="5535404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/>
              <p:cNvSpPr/>
              <p:nvPr/>
            </p:nvSpPr>
            <p:spPr>
              <a:xfrm>
                <a:off x="4787974" y="1082254"/>
                <a:ext cx="116379" cy="11637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196"/>
              <p:cNvSpPr/>
              <p:nvPr/>
            </p:nvSpPr>
            <p:spPr>
              <a:xfrm>
                <a:off x="5236432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/>
              <p:cNvSpPr/>
              <p:nvPr/>
            </p:nvSpPr>
            <p:spPr>
              <a:xfrm>
                <a:off x="5983862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타원 198"/>
              <p:cNvSpPr/>
              <p:nvPr/>
            </p:nvSpPr>
            <p:spPr>
              <a:xfrm>
                <a:off x="5086946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타원 199"/>
              <p:cNvSpPr/>
              <p:nvPr/>
            </p:nvSpPr>
            <p:spPr>
              <a:xfrm>
                <a:off x="5684890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타원 200"/>
              <p:cNvSpPr/>
              <p:nvPr/>
            </p:nvSpPr>
            <p:spPr>
              <a:xfrm>
                <a:off x="5385918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/>
              <p:cNvSpPr/>
              <p:nvPr/>
            </p:nvSpPr>
            <p:spPr>
              <a:xfrm>
                <a:off x="6133348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타원 202"/>
              <p:cNvSpPr/>
              <p:nvPr/>
            </p:nvSpPr>
            <p:spPr>
              <a:xfrm>
                <a:off x="5834376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/>
              <p:cNvSpPr/>
              <p:nvPr/>
            </p:nvSpPr>
            <p:spPr>
              <a:xfrm>
                <a:off x="6282834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타원 204"/>
              <p:cNvSpPr/>
              <p:nvPr/>
            </p:nvSpPr>
            <p:spPr>
              <a:xfrm>
                <a:off x="6880778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/>
              <p:cNvSpPr/>
              <p:nvPr/>
            </p:nvSpPr>
            <p:spPr>
              <a:xfrm>
                <a:off x="7030264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8" name="직선 화살표 연결선 207"/>
              <p:cNvCxnSpPr/>
              <p:nvPr/>
            </p:nvCxnSpPr>
            <p:spPr>
              <a:xfrm>
                <a:off x="5169522" y="1319351"/>
                <a:ext cx="0" cy="46800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오른쪽 화살표 208"/>
              <p:cNvSpPr/>
              <p:nvPr/>
            </p:nvSpPr>
            <p:spPr>
              <a:xfrm>
                <a:off x="5324382" y="1324085"/>
                <a:ext cx="272904" cy="425280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5535259" y="1305893"/>
                <a:ext cx="14461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(2) Non-radiative</a:t>
                </a:r>
              </a:p>
              <a:p>
                <a:pPr algn="ctr"/>
                <a:r>
                  <a:rPr lang="en-US" altLang="ko-KR" sz="1200" b="1" dirty="0" smtClean="0"/>
                  <a:t>emission</a:t>
                </a:r>
                <a:endParaRPr lang="ko-KR" altLang="en-US" sz="1200" b="1" dirty="0"/>
              </a:p>
            </p:txBody>
          </p:sp>
          <p:cxnSp>
            <p:nvCxnSpPr>
              <p:cNvPr id="211" name="직선 화살표 연결선 210"/>
              <p:cNvCxnSpPr/>
              <p:nvPr/>
            </p:nvCxnSpPr>
            <p:spPr>
              <a:xfrm>
                <a:off x="4793236" y="1284639"/>
                <a:ext cx="0" cy="190800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TextBox 211"/>
              <p:cNvSpPr txBox="1"/>
              <p:nvPr/>
            </p:nvSpPr>
            <p:spPr>
              <a:xfrm>
                <a:off x="4776673" y="2895827"/>
                <a:ext cx="1095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(1) Pumping</a:t>
                </a:r>
                <a:endParaRPr lang="ko-KR" altLang="en-US" sz="1200" b="1" dirty="0"/>
              </a:p>
            </p:txBody>
          </p:sp>
          <p:sp>
            <p:nvSpPr>
              <p:cNvPr id="213" name="타원 212"/>
              <p:cNvSpPr/>
              <p:nvPr/>
            </p:nvSpPr>
            <p:spPr>
              <a:xfrm>
                <a:off x="6432320" y="1821949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/>
              <p:cNvSpPr/>
              <p:nvPr/>
            </p:nvSpPr>
            <p:spPr>
              <a:xfrm>
                <a:off x="6731292" y="1821949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6581806" y="1821949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4937460" y="1821949"/>
                <a:ext cx="116379" cy="11637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/>
              <p:cNvSpPr/>
              <p:nvPr/>
            </p:nvSpPr>
            <p:spPr>
              <a:xfrm>
                <a:off x="5535404" y="1821949"/>
                <a:ext cx="116379" cy="11637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>
                <a:off x="5236432" y="1821949"/>
                <a:ext cx="116379" cy="11637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/>
              <p:cNvSpPr/>
              <p:nvPr/>
            </p:nvSpPr>
            <p:spPr>
              <a:xfrm>
                <a:off x="5983862" y="1821949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타원 219"/>
              <p:cNvSpPr/>
              <p:nvPr/>
            </p:nvSpPr>
            <p:spPr>
              <a:xfrm>
                <a:off x="5086946" y="1821949"/>
                <a:ext cx="116379" cy="11637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타원 220"/>
              <p:cNvSpPr/>
              <p:nvPr/>
            </p:nvSpPr>
            <p:spPr>
              <a:xfrm>
                <a:off x="5684890" y="1821949"/>
                <a:ext cx="116379" cy="11637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타원 221"/>
              <p:cNvSpPr/>
              <p:nvPr/>
            </p:nvSpPr>
            <p:spPr>
              <a:xfrm>
                <a:off x="5385918" y="1821949"/>
                <a:ext cx="116379" cy="11637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타원 222"/>
              <p:cNvSpPr/>
              <p:nvPr/>
            </p:nvSpPr>
            <p:spPr>
              <a:xfrm>
                <a:off x="6133348" y="1821949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타원 223"/>
              <p:cNvSpPr/>
              <p:nvPr/>
            </p:nvSpPr>
            <p:spPr>
              <a:xfrm>
                <a:off x="5834376" y="1821949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타원 224"/>
              <p:cNvSpPr/>
              <p:nvPr/>
            </p:nvSpPr>
            <p:spPr>
              <a:xfrm>
                <a:off x="6282834" y="1821949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타원 225"/>
              <p:cNvSpPr/>
              <p:nvPr/>
            </p:nvSpPr>
            <p:spPr>
              <a:xfrm>
                <a:off x="6880778" y="1821949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타원 226"/>
              <p:cNvSpPr/>
              <p:nvPr/>
            </p:nvSpPr>
            <p:spPr>
              <a:xfrm>
                <a:off x="7030264" y="1821949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8" name="직선 화살표 연결선 227"/>
              <p:cNvCxnSpPr/>
              <p:nvPr/>
            </p:nvCxnSpPr>
            <p:spPr>
              <a:xfrm>
                <a:off x="6018804" y="2049942"/>
                <a:ext cx="0" cy="972000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오른쪽 화살표 228"/>
              <p:cNvSpPr/>
              <p:nvPr/>
            </p:nvSpPr>
            <p:spPr>
              <a:xfrm>
                <a:off x="6183614" y="2257466"/>
                <a:ext cx="272904" cy="556953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6402804" y="2271858"/>
                <a:ext cx="13869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(3) Spontaneous</a:t>
                </a:r>
              </a:p>
              <a:p>
                <a:pPr algn="ctr"/>
                <a:r>
                  <a:rPr lang="en-US" altLang="ko-KR" sz="1200" b="1" dirty="0" smtClean="0"/>
                  <a:t>emission</a:t>
                </a:r>
                <a:endParaRPr lang="ko-KR" altLang="en-US" sz="1200" b="1" dirty="0"/>
              </a:p>
            </p:txBody>
          </p:sp>
          <p:sp>
            <p:nvSpPr>
              <p:cNvPr id="231" name="타원 230"/>
              <p:cNvSpPr/>
              <p:nvPr/>
            </p:nvSpPr>
            <p:spPr>
              <a:xfrm>
                <a:off x="6432320" y="3108708"/>
                <a:ext cx="116379" cy="11637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타원 231"/>
              <p:cNvSpPr/>
              <p:nvPr/>
            </p:nvSpPr>
            <p:spPr>
              <a:xfrm>
                <a:off x="6731292" y="3108708"/>
                <a:ext cx="116379" cy="11637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타원 232"/>
              <p:cNvSpPr/>
              <p:nvPr/>
            </p:nvSpPr>
            <p:spPr>
              <a:xfrm>
                <a:off x="6581806" y="3108708"/>
                <a:ext cx="116379" cy="11637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타원 233"/>
              <p:cNvSpPr/>
              <p:nvPr/>
            </p:nvSpPr>
            <p:spPr>
              <a:xfrm>
                <a:off x="5983862" y="3108708"/>
                <a:ext cx="116379" cy="11637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타원 234"/>
              <p:cNvSpPr/>
              <p:nvPr/>
            </p:nvSpPr>
            <p:spPr>
              <a:xfrm>
                <a:off x="6133348" y="3108708"/>
                <a:ext cx="116379" cy="11637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타원 235"/>
              <p:cNvSpPr/>
              <p:nvPr/>
            </p:nvSpPr>
            <p:spPr>
              <a:xfrm>
                <a:off x="5834376" y="3108708"/>
                <a:ext cx="116379" cy="11637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타원 236"/>
              <p:cNvSpPr/>
              <p:nvPr/>
            </p:nvSpPr>
            <p:spPr>
              <a:xfrm>
                <a:off x="6282834" y="3108708"/>
                <a:ext cx="116379" cy="11637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타원 237"/>
              <p:cNvSpPr/>
              <p:nvPr/>
            </p:nvSpPr>
            <p:spPr>
              <a:xfrm>
                <a:off x="6880778" y="3108708"/>
                <a:ext cx="116379" cy="11637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타원 238"/>
              <p:cNvSpPr/>
              <p:nvPr/>
            </p:nvSpPr>
            <p:spPr>
              <a:xfrm>
                <a:off x="7030264" y="3108708"/>
                <a:ext cx="116379" cy="11637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7" name="TextBox 346"/>
            <p:cNvSpPr txBox="1"/>
            <p:nvPr/>
          </p:nvSpPr>
          <p:spPr>
            <a:xfrm>
              <a:off x="4077511" y="2645221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E</a:t>
              </a:r>
              <a:r>
                <a:rPr lang="en-US" altLang="ko-KR" sz="1200" b="1" baseline="-25000" dirty="0" smtClean="0"/>
                <a:t>0</a:t>
              </a:r>
              <a:endParaRPr lang="ko-KR" altLang="en-US" sz="1200" b="1" baseline="-25000" dirty="0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4069198" y="1333254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E</a:t>
              </a:r>
              <a:r>
                <a:rPr lang="en-US" altLang="ko-KR" sz="1200" b="1" baseline="-25000" dirty="0" smtClean="0"/>
                <a:t>1</a:t>
              </a:r>
              <a:endParaRPr lang="ko-KR" altLang="en-US" sz="1200" b="1" baseline="-25000" dirty="0"/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4069198" y="583664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E</a:t>
              </a:r>
              <a:r>
                <a:rPr lang="en-US" altLang="ko-KR" sz="1200" b="1" baseline="-25000" dirty="0" smtClean="0"/>
                <a:t>2</a:t>
              </a:r>
              <a:endParaRPr lang="ko-KR" altLang="en-US" sz="1200" b="1" baseline="-25000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8192088" y="1259072"/>
            <a:ext cx="3922559" cy="2386942"/>
            <a:chOff x="8050770" y="577429"/>
            <a:chExt cx="3922559" cy="2386942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8449441" y="733771"/>
              <a:ext cx="32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/>
            <p:nvPr/>
          </p:nvCxnSpPr>
          <p:spPr>
            <a:xfrm>
              <a:off x="8425497" y="2022244"/>
              <a:ext cx="32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/>
            <p:cNvSpPr txBox="1"/>
            <p:nvPr/>
          </p:nvSpPr>
          <p:spPr>
            <a:xfrm>
              <a:off x="10527163" y="2067334"/>
              <a:ext cx="1446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(4) Non-radiative</a:t>
              </a:r>
            </a:p>
            <a:p>
              <a:pPr algn="ctr"/>
              <a:r>
                <a:rPr lang="en-US" altLang="ko-KR" sz="1200" b="1" dirty="0" smtClean="0"/>
                <a:t>emission</a:t>
              </a:r>
              <a:endParaRPr lang="ko-KR" altLang="en-US" sz="1200" b="1" dirty="0"/>
            </a:p>
          </p:txBody>
        </p:sp>
        <p:cxnSp>
          <p:nvCxnSpPr>
            <p:cNvPr id="242" name="직선 화살표 연결선 241"/>
            <p:cNvCxnSpPr/>
            <p:nvPr/>
          </p:nvCxnSpPr>
          <p:spPr>
            <a:xfrm>
              <a:off x="10161426" y="2080792"/>
              <a:ext cx="0" cy="46800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오른쪽 화살표 242"/>
            <p:cNvSpPr/>
            <p:nvPr/>
          </p:nvSpPr>
          <p:spPr>
            <a:xfrm>
              <a:off x="10316286" y="2068900"/>
              <a:ext cx="272904" cy="42528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4" name="직선 연결선 243"/>
            <p:cNvCxnSpPr/>
            <p:nvPr/>
          </p:nvCxnSpPr>
          <p:spPr>
            <a:xfrm>
              <a:off x="8420999" y="1467219"/>
              <a:ext cx="32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화살표 연결선 244"/>
            <p:cNvCxnSpPr/>
            <p:nvPr/>
          </p:nvCxnSpPr>
          <p:spPr>
            <a:xfrm>
              <a:off x="9085413" y="814526"/>
              <a:ext cx="0" cy="46800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오른쪽 화살표 245"/>
            <p:cNvSpPr/>
            <p:nvPr/>
          </p:nvSpPr>
          <p:spPr>
            <a:xfrm>
              <a:off x="9240273" y="794321"/>
              <a:ext cx="272904" cy="42528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9451150" y="784442"/>
              <a:ext cx="1446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(2) Non-radiative</a:t>
              </a:r>
            </a:p>
            <a:p>
              <a:pPr algn="ctr"/>
              <a:r>
                <a:rPr lang="en-US" altLang="ko-KR" sz="1200" b="1" dirty="0" smtClean="0"/>
                <a:t>emission</a:t>
              </a:r>
              <a:endParaRPr lang="ko-KR" altLang="en-US" sz="1200" b="1" dirty="0"/>
            </a:p>
          </p:txBody>
        </p:sp>
        <p:cxnSp>
          <p:nvCxnSpPr>
            <p:cNvPr id="268" name="직선 연결선 267"/>
            <p:cNvCxnSpPr/>
            <p:nvPr/>
          </p:nvCxnSpPr>
          <p:spPr>
            <a:xfrm>
              <a:off x="8449441" y="2778702"/>
              <a:ext cx="32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타원 268"/>
            <p:cNvSpPr/>
            <p:nvPr/>
          </p:nvSpPr>
          <p:spPr>
            <a:xfrm>
              <a:off x="10384966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타원 269"/>
            <p:cNvSpPr/>
            <p:nvPr/>
          </p:nvSpPr>
          <p:spPr>
            <a:xfrm>
              <a:off x="10683938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/>
            <p:cNvSpPr/>
            <p:nvPr/>
          </p:nvSpPr>
          <p:spPr>
            <a:xfrm>
              <a:off x="10534452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타원 271"/>
            <p:cNvSpPr/>
            <p:nvPr/>
          </p:nvSpPr>
          <p:spPr>
            <a:xfrm>
              <a:off x="8591134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타원 272"/>
            <p:cNvSpPr/>
            <p:nvPr/>
          </p:nvSpPr>
          <p:spPr>
            <a:xfrm>
              <a:off x="8890106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타원 273"/>
            <p:cNvSpPr/>
            <p:nvPr/>
          </p:nvSpPr>
          <p:spPr>
            <a:xfrm>
              <a:off x="9488050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/>
            <p:cNvSpPr/>
            <p:nvPr/>
          </p:nvSpPr>
          <p:spPr>
            <a:xfrm>
              <a:off x="8740620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/>
            <p:cNvSpPr/>
            <p:nvPr/>
          </p:nvSpPr>
          <p:spPr>
            <a:xfrm>
              <a:off x="9189078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/>
            <p:cNvSpPr/>
            <p:nvPr/>
          </p:nvSpPr>
          <p:spPr>
            <a:xfrm>
              <a:off x="9936508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타원 277"/>
            <p:cNvSpPr/>
            <p:nvPr/>
          </p:nvSpPr>
          <p:spPr>
            <a:xfrm>
              <a:off x="9039592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/>
            <p:cNvSpPr/>
            <p:nvPr/>
          </p:nvSpPr>
          <p:spPr>
            <a:xfrm>
              <a:off x="9637536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/>
            <p:cNvSpPr/>
            <p:nvPr/>
          </p:nvSpPr>
          <p:spPr>
            <a:xfrm>
              <a:off x="9338564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타원 280"/>
            <p:cNvSpPr/>
            <p:nvPr/>
          </p:nvSpPr>
          <p:spPr>
            <a:xfrm>
              <a:off x="10085994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타원 281"/>
            <p:cNvSpPr/>
            <p:nvPr/>
          </p:nvSpPr>
          <p:spPr>
            <a:xfrm>
              <a:off x="9787022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/>
            <p:cNvSpPr/>
            <p:nvPr/>
          </p:nvSpPr>
          <p:spPr>
            <a:xfrm>
              <a:off x="10235480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타원 283"/>
            <p:cNvSpPr/>
            <p:nvPr/>
          </p:nvSpPr>
          <p:spPr>
            <a:xfrm>
              <a:off x="10833424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타원 284"/>
            <p:cNvSpPr/>
            <p:nvPr/>
          </p:nvSpPr>
          <p:spPr>
            <a:xfrm>
              <a:off x="11132396" y="2847992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타원 285"/>
            <p:cNvSpPr/>
            <p:nvPr/>
          </p:nvSpPr>
          <p:spPr>
            <a:xfrm>
              <a:off x="10982910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타원 286"/>
            <p:cNvSpPr/>
            <p:nvPr/>
          </p:nvSpPr>
          <p:spPr>
            <a:xfrm>
              <a:off x="11431369" y="2847992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타원 287"/>
            <p:cNvSpPr/>
            <p:nvPr/>
          </p:nvSpPr>
          <p:spPr>
            <a:xfrm>
              <a:off x="11281882" y="2847992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9" name="직선 화살표 연결선 288"/>
            <p:cNvCxnSpPr/>
            <p:nvPr/>
          </p:nvCxnSpPr>
          <p:spPr>
            <a:xfrm>
              <a:off x="8641896" y="779814"/>
              <a:ext cx="0" cy="190800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TextBox 289"/>
            <p:cNvSpPr txBox="1"/>
            <p:nvPr/>
          </p:nvSpPr>
          <p:spPr>
            <a:xfrm>
              <a:off x="8625333" y="2391002"/>
              <a:ext cx="10951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(1) Pumping</a:t>
              </a:r>
              <a:endParaRPr lang="ko-KR" altLang="en-US" sz="1200" b="1" dirty="0"/>
            </a:p>
          </p:txBody>
        </p:sp>
        <p:sp>
          <p:nvSpPr>
            <p:cNvPr id="291" name="타원 290"/>
            <p:cNvSpPr/>
            <p:nvPr/>
          </p:nvSpPr>
          <p:spPr>
            <a:xfrm>
              <a:off x="10384966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타원 291"/>
            <p:cNvSpPr/>
            <p:nvPr/>
          </p:nvSpPr>
          <p:spPr>
            <a:xfrm>
              <a:off x="10683938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/>
            <p:cNvSpPr/>
            <p:nvPr/>
          </p:nvSpPr>
          <p:spPr>
            <a:xfrm>
              <a:off x="10534452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/>
            <p:cNvSpPr/>
            <p:nvPr/>
          </p:nvSpPr>
          <p:spPr>
            <a:xfrm>
              <a:off x="8591134" y="577429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/>
            <p:cNvSpPr/>
            <p:nvPr/>
          </p:nvSpPr>
          <p:spPr>
            <a:xfrm>
              <a:off x="8890106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타원 295"/>
            <p:cNvSpPr/>
            <p:nvPr/>
          </p:nvSpPr>
          <p:spPr>
            <a:xfrm>
              <a:off x="9488050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/>
            <p:cNvSpPr/>
            <p:nvPr/>
          </p:nvSpPr>
          <p:spPr>
            <a:xfrm>
              <a:off x="8740620" y="577429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/>
            <p:cNvSpPr/>
            <p:nvPr/>
          </p:nvSpPr>
          <p:spPr>
            <a:xfrm>
              <a:off x="9189078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/>
            <p:cNvSpPr/>
            <p:nvPr/>
          </p:nvSpPr>
          <p:spPr>
            <a:xfrm>
              <a:off x="9936508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299"/>
            <p:cNvSpPr/>
            <p:nvPr/>
          </p:nvSpPr>
          <p:spPr>
            <a:xfrm>
              <a:off x="9039592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타원 300"/>
            <p:cNvSpPr/>
            <p:nvPr/>
          </p:nvSpPr>
          <p:spPr>
            <a:xfrm>
              <a:off x="9637536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/>
            <p:cNvSpPr/>
            <p:nvPr/>
          </p:nvSpPr>
          <p:spPr>
            <a:xfrm>
              <a:off x="9338564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타원 302"/>
            <p:cNvSpPr/>
            <p:nvPr/>
          </p:nvSpPr>
          <p:spPr>
            <a:xfrm>
              <a:off x="10085994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/>
            <p:cNvSpPr/>
            <p:nvPr/>
          </p:nvSpPr>
          <p:spPr>
            <a:xfrm>
              <a:off x="9787022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/>
            <p:cNvSpPr/>
            <p:nvPr/>
          </p:nvSpPr>
          <p:spPr>
            <a:xfrm>
              <a:off x="10235480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타원 305"/>
            <p:cNvSpPr/>
            <p:nvPr/>
          </p:nvSpPr>
          <p:spPr>
            <a:xfrm>
              <a:off x="10833424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타원 306"/>
            <p:cNvSpPr/>
            <p:nvPr/>
          </p:nvSpPr>
          <p:spPr>
            <a:xfrm>
              <a:off x="10982910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타원 307"/>
            <p:cNvSpPr/>
            <p:nvPr/>
          </p:nvSpPr>
          <p:spPr>
            <a:xfrm>
              <a:off x="10384966" y="1309473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타원 308"/>
            <p:cNvSpPr/>
            <p:nvPr/>
          </p:nvSpPr>
          <p:spPr>
            <a:xfrm>
              <a:off x="10683938" y="1309473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타원 309"/>
            <p:cNvSpPr/>
            <p:nvPr/>
          </p:nvSpPr>
          <p:spPr>
            <a:xfrm>
              <a:off x="10534452" y="1309473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타원 310"/>
            <p:cNvSpPr/>
            <p:nvPr/>
          </p:nvSpPr>
          <p:spPr>
            <a:xfrm>
              <a:off x="8890106" y="130947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타원 311"/>
            <p:cNvSpPr/>
            <p:nvPr/>
          </p:nvSpPr>
          <p:spPr>
            <a:xfrm>
              <a:off x="9488050" y="130947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타원 312"/>
            <p:cNvSpPr/>
            <p:nvPr/>
          </p:nvSpPr>
          <p:spPr>
            <a:xfrm>
              <a:off x="9189078" y="130947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/>
            <p:cNvSpPr/>
            <p:nvPr/>
          </p:nvSpPr>
          <p:spPr>
            <a:xfrm>
              <a:off x="9936508" y="1309473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/>
            <p:cNvSpPr/>
            <p:nvPr/>
          </p:nvSpPr>
          <p:spPr>
            <a:xfrm>
              <a:off x="9039592" y="130947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/>
            <p:cNvSpPr/>
            <p:nvPr/>
          </p:nvSpPr>
          <p:spPr>
            <a:xfrm>
              <a:off x="9637536" y="130947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/>
            <p:cNvSpPr/>
            <p:nvPr/>
          </p:nvSpPr>
          <p:spPr>
            <a:xfrm>
              <a:off x="9338564" y="130947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/>
            <p:cNvSpPr/>
            <p:nvPr/>
          </p:nvSpPr>
          <p:spPr>
            <a:xfrm>
              <a:off x="10085994" y="1309473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/>
            <p:cNvSpPr/>
            <p:nvPr/>
          </p:nvSpPr>
          <p:spPr>
            <a:xfrm>
              <a:off x="9787022" y="1309473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타원 319"/>
            <p:cNvSpPr/>
            <p:nvPr/>
          </p:nvSpPr>
          <p:spPr>
            <a:xfrm>
              <a:off x="10235480" y="1309473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/>
            <p:cNvSpPr/>
            <p:nvPr/>
          </p:nvSpPr>
          <p:spPr>
            <a:xfrm>
              <a:off x="10833424" y="1309473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타원 321"/>
            <p:cNvSpPr/>
            <p:nvPr/>
          </p:nvSpPr>
          <p:spPr>
            <a:xfrm>
              <a:off x="10982910" y="1309473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/>
            <p:cNvSpPr/>
            <p:nvPr/>
          </p:nvSpPr>
          <p:spPr>
            <a:xfrm>
              <a:off x="10384966" y="1859322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타원 323"/>
            <p:cNvSpPr/>
            <p:nvPr/>
          </p:nvSpPr>
          <p:spPr>
            <a:xfrm>
              <a:off x="10683938" y="1859322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타원 324"/>
            <p:cNvSpPr/>
            <p:nvPr/>
          </p:nvSpPr>
          <p:spPr>
            <a:xfrm>
              <a:off x="10534452" y="1859322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타원 325"/>
            <p:cNvSpPr/>
            <p:nvPr/>
          </p:nvSpPr>
          <p:spPr>
            <a:xfrm>
              <a:off x="9936508" y="1859322"/>
              <a:ext cx="116379" cy="116379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타원 326"/>
            <p:cNvSpPr/>
            <p:nvPr/>
          </p:nvSpPr>
          <p:spPr>
            <a:xfrm>
              <a:off x="10085994" y="1859322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타원 327"/>
            <p:cNvSpPr/>
            <p:nvPr/>
          </p:nvSpPr>
          <p:spPr>
            <a:xfrm>
              <a:off x="9787022" y="1859322"/>
              <a:ext cx="116379" cy="116379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/>
            <p:cNvSpPr/>
            <p:nvPr/>
          </p:nvSpPr>
          <p:spPr>
            <a:xfrm>
              <a:off x="10235480" y="1859322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타원 329"/>
            <p:cNvSpPr/>
            <p:nvPr/>
          </p:nvSpPr>
          <p:spPr>
            <a:xfrm>
              <a:off x="10833424" y="1859322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/>
            <p:cNvSpPr/>
            <p:nvPr/>
          </p:nvSpPr>
          <p:spPr>
            <a:xfrm>
              <a:off x="10982910" y="1859322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타원 331"/>
            <p:cNvSpPr/>
            <p:nvPr/>
          </p:nvSpPr>
          <p:spPr>
            <a:xfrm>
              <a:off x="10384966" y="260108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/>
            <p:cNvSpPr/>
            <p:nvPr/>
          </p:nvSpPr>
          <p:spPr>
            <a:xfrm>
              <a:off x="10683938" y="260108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타원 333"/>
            <p:cNvSpPr/>
            <p:nvPr/>
          </p:nvSpPr>
          <p:spPr>
            <a:xfrm>
              <a:off x="10534452" y="260108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/>
            <p:cNvSpPr/>
            <p:nvPr/>
          </p:nvSpPr>
          <p:spPr>
            <a:xfrm>
              <a:off x="10085994" y="260108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/>
            <p:cNvSpPr/>
            <p:nvPr/>
          </p:nvSpPr>
          <p:spPr>
            <a:xfrm>
              <a:off x="10235480" y="260108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/>
            <p:cNvSpPr/>
            <p:nvPr/>
          </p:nvSpPr>
          <p:spPr>
            <a:xfrm>
              <a:off x="10833424" y="260108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/>
            <p:cNvSpPr/>
            <p:nvPr/>
          </p:nvSpPr>
          <p:spPr>
            <a:xfrm>
              <a:off x="10982910" y="260108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1" name="직선 화살표 연결선 340"/>
            <p:cNvCxnSpPr/>
            <p:nvPr/>
          </p:nvCxnSpPr>
          <p:spPr>
            <a:xfrm>
              <a:off x="9895089" y="1526833"/>
              <a:ext cx="0" cy="32260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오른쪽 화살표 341"/>
            <p:cNvSpPr/>
            <p:nvPr/>
          </p:nvSpPr>
          <p:spPr>
            <a:xfrm>
              <a:off x="10059899" y="1518230"/>
              <a:ext cx="272904" cy="297960"/>
            </a:xfrm>
            <a:prstGeom prst="rightArrow">
              <a:avLst>
                <a:gd name="adj1" fmla="val 52441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10279089" y="1441178"/>
              <a:ext cx="1386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(3) Spontaneous</a:t>
              </a:r>
            </a:p>
            <a:p>
              <a:pPr algn="ctr"/>
              <a:r>
                <a:rPr lang="en-US" altLang="ko-KR" sz="1200" b="1" dirty="0" smtClean="0"/>
                <a:t>emission</a:t>
              </a:r>
              <a:endParaRPr lang="ko-KR" altLang="en-US" sz="1200" b="1" dirty="0"/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8059083" y="2636908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E</a:t>
              </a:r>
              <a:r>
                <a:rPr lang="en-US" altLang="ko-KR" sz="1200" b="1" baseline="-25000" dirty="0" smtClean="0"/>
                <a:t>0</a:t>
              </a:r>
              <a:endParaRPr lang="ko-KR" altLang="en-US" sz="1200" b="1" baseline="-25000" dirty="0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8050770" y="1888762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E</a:t>
              </a:r>
              <a:r>
                <a:rPr lang="en-US" altLang="ko-KR" sz="1200" b="1" baseline="-25000" dirty="0" smtClean="0"/>
                <a:t>1</a:t>
              </a:r>
              <a:endParaRPr lang="ko-KR" altLang="en-US" sz="1200" b="1" baseline="-25000" dirty="0"/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8050770" y="583664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E</a:t>
              </a:r>
              <a:r>
                <a:rPr lang="en-US" altLang="ko-KR" sz="1200" b="1" baseline="-25000" dirty="0" smtClean="0"/>
                <a:t>3</a:t>
              </a:r>
              <a:endParaRPr lang="ko-KR" altLang="en-US" sz="1200" b="1" baseline="-25000" dirty="0"/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8050770" y="1337629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E</a:t>
              </a:r>
              <a:r>
                <a:rPr lang="en-US" altLang="ko-KR" sz="1200" b="1" baseline="-25000" dirty="0" smtClean="0"/>
                <a:t>2</a:t>
              </a:r>
              <a:endParaRPr lang="ko-KR" altLang="en-US" sz="1200" b="1" baseline="-25000" dirty="0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83129" y="648397"/>
            <a:ext cx="3960000" cy="324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직사각형 353"/>
          <p:cNvSpPr/>
          <p:nvPr/>
        </p:nvSpPr>
        <p:spPr>
          <a:xfrm>
            <a:off x="4126914" y="648397"/>
            <a:ext cx="3960000" cy="324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직사각형 354"/>
          <p:cNvSpPr/>
          <p:nvPr/>
        </p:nvSpPr>
        <p:spPr>
          <a:xfrm>
            <a:off x="8170700" y="648397"/>
            <a:ext cx="3960000" cy="324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6737" y="342762"/>
            <a:ext cx="1272785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3-level (a)</a:t>
            </a:r>
          </a:p>
          <a:p>
            <a:pPr algn="ctr"/>
            <a:r>
              <a:rPr lang="en-US" altLang="ko-KR" dirty="0" smtClean="0"/>
              <a:t>(</a:t>
            </a:r>
            <a:r>
              <a:rPr lang="el-GR" altLang="ko-KR" dirty="0" smtClean="0"/>
              <a:t>Λ</a:t>
            </a:r>
            <a:r>
              <a:rPr lang="en-US" altLang="ko-KR" dirty="0" smtClean="0"/>
              <a:t> system)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2856" y="467894"/>
            <a:ext cx="87568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4-level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8732" y="326194"/>
            <a:ext cx="127118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3-level (b)</a:t>
            </a:r>
          </a:p>
          <a:p>
            <a:pPr algn="ctr"/>
            <a:r>
              <a:rPr lang="en-US" altLang="ko-KR" dirty="0" smtClean="0"/>
              <a:t>(V system)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0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579424" y="857464"/>
            <a:ext cx="3938039" cy="2394151"/>
            <a:chOff x="-236942" y="565678"/>
            <a:chExt cx="3938039" cy="2394151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53266" y="733771"/>
              <a:ext cx="32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53266" y="2778702"/>
              <a:ext cx="32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53266" y="2022244"/>
              <a:ext cx="32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1879245" y="808586"/>
              <a:ext cx="0" cy="9720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오른쪽 화살표 37"/>
            <p:cNvSpPr/>
            <p:nvPr/>
          </p:nvSpPr>
          <p:spPr>
            <a:xfrm>
              <a:off x="2044055" y="1016110"/>
              <a:ext cx="272904" cy="55695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54932" y="1063754"/>
              <a:ext cx="1386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(2) Spontaneous</a:t>
              </a:r>
            </a:p>
            <a:p>
              <a:pPr algn="ctr"/>
              <a:r>
                <a:rPr lang="en-US" altLang="ko-KR" sz="1200" b="1" dirty="0" smtClean="0"/>
                <a:t>emission</a:t>
              </a:r>
              <a:endParaRPr lang="ko-KR" altLang="en-US" sz="12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54932" y="2092273"/>
              <a:ext cx="1446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(3) Non-radiative</a:t>
              </a:r>
            </a:p>
            <a:p>
              <a:pPr algn="ctr"/>
              <a:r>
                <a:rPr lang="en-US" altLang="ko-KR" sz="1200" b="1" dirty="0" smtClean="0"/>
                <a:t>emission</a:t>
              </a:r>
              <a:endParaRPr lang="ko-KR" altLang="en-US" sz="1200" b="1" dirty="0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>
              <a:off x="1889195" y="2080792"/>
              <a:ext cx="0" cy="46800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오른쪽 화살표 44"/>
            <p:cNvSpPr/>
            <p:nvPr/>
          </p:nvSpPr>
          <p:spPr>
            <a:xfrm>
              <a:off x="2044055" y="2102152"/>
              <a:ext cx="272904" cy="42528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2071788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2370760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2221274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277956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576928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174872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427442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875900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1623330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726414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1324358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1025386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1772816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1473844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1922302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2520246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2819218" y="2843450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2669732" y="2843450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3118191" y="2843450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2968704" y="2843450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277956" y="565678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576928" y="565678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1174872" y="565678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427442" y="565678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875900" y="565678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1623330" y="565678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726414" y="565678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1324358" y="565678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1025386" y="565678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1772816" y="565678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/>
            <p:cNvSpPr/>
            <p:nvPr/>
          </p:nvSpPr>
          <p:spPr>
            <a:xfrm>
              <a:off x="1473844" y="565678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/>
            <p:cNvSpPr/>
            <p:nvPr/>
          </p:nvSpPr>
          <p:spPr>
            <a:xfrm>
              <a:off x="1922302" y="565678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화살표 연결선 143"/>
            <p:cNvCxnSpPr/>
            <p:nvPr/>
          </p:nvCxnSpPr>
          <p:spPr>
            <a:xfrm>
              <a:off x="370012" y="779814"/>
              <a:ext cx="0" cy="190800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53449" y="2391002"/>
              <a:ext cx="10951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(1) Pumping</a:t>
              </a:r>
              <a:endParaRPr lang="ko-KR" altLang="en-US" sz="1200" b="1" dirty="0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2071788" y="565678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/>
            <p:cNvSpPr/>
            <p:nvPr/>
          </p:nvSpPr>
          <p:spPr>
            <a:xfrm>
              <a:off x="2370760" y="565678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/>
            <p:cNvSpPr/>
            <p:nvPr/>
          </p:nvSpPr>
          <p:spPr>
            <a:xfrm>
              <a:off x="2221274" y="565678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/>
            <p:cNvSpPr/>
            <p:nvPr/>
          </p:nvSpPr>
          <p:spPr>
            <a:xfrm>
              <a:off x="2520246" y="565678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/>
            <p:cNvSpPr/>
            <p:nvPr/>
          </p:nvSpPr>
          <p:spPr>
            <a:xfrm>
              <a:off x="2669732" y="565678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/>
            <p:cNvSpPr/>
            <p:nvPr/>
          </p:nvSpPr>
          <p:spPr>
            <a:xfrm>
              <a:off x="1623330" y="1837524"/>
              <a:ext cx="116379" cy="116379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/>
            <p:cNvSpPr/>
            <p:nvPr/>
          </p:nvSpPr>
          <p:spPr>
            <a:xfrm>
              <a:off x="1772816" y="1837524"/>
              <a:ext cx="116379" cy="116379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/>
            <p:cNvSpPr/>
            <p:nvPr/>
          </p:nvSpPr>
          <p:spPr>
            <a:xfrm>
              <a:off x="1922302" y="1837524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/>
            <p:cNvSpPr/>
            <p:nvPr/>
          </p:nvSpPr>
          <p:spPr>
            <a:xfrm>
              <a:off x="2071788" y="1837524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>
              <a:off x="2370760" y="1837524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/>
            <p:cNvSpPr/>
            <p:nvPr/>
          </p:nvSpPr>
          <p:spPr>
            <a:xfrm>
              <a:off x="2221274" y="1837524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/>
            <p:cNvSpPr/>
            <p:nvPr/>
          </p:nvSpPr>
          <p:spPr>
            <a:xfrm>
              <a:off x="2520246" y="1837524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2669732" y="1837524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1922302" y="2620282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2071788" y="2620282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2370760" y="2620282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/>
            <p:cNvSpPr/>
            <p:nvPr/>
          </p:nvSpPr>
          <p:spPr>
            <a:xfrm>
              <a:off x="2221274" y="2620282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/>
            <p:cNvSpPr/>
            <p:nvPr/>
          </p:nvSpPr>
          <p:spPr>
            <a:xfrm>
              <a:off x="2520246" y="2620282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/>
            <p:cNvSpPr/>
            <p:nvPr/>
          </p:nvSpPr>
          <p:spPr>
            <a:xfrm>
              <a:off x="2669732" y="2620282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-228629" y="2628595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E</a:t>
              </a:r>
              <a:r>
                <a:rPr lang="en-US" altLang="ko-KR" sz="1200" b="1" baseline="-25000" dirty="0" smtClean="0"/>
                <a:t>0</a:t>
              </a:r>
              <a:endParaRPr lang="ko-KR" altLang="en-US" sz="1200" b="1" baseline="-25000" dirty="0"/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-236942" y="1888762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E</a:t>
              </a:r>
              <a:r>
                <a:rPr lang="en-US" altLang="ko-KR" sz="1200" b="1" baseline="-25000" dirty="0" smtClean="0"/>
                <a:t>1</a:t>
              </a:r>
              <a:endParaRPr lang="ko-KR" altLang="en-US" sz="1200" b="1" baseline="-25000" dirty="0"/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-236942" y="583664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E</a:t>
              </a:r>
              <a:r>
                <a:rPr lang="en-US" altLang="ko-KR" sz="1200" b="1" baseline="-25000" dirty="0" smtClean="0"/>
                <a:t>2</a:t>
              </a:r>
              <a:endParaRPr lang="ko-KR" altLang="en-US" sz="1200" b="1" baseline="-250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50585" y="4242033"/>
            <a:ext cx="3673266" cy="2386942"/>
            <a:chOff x="4069198" y="577429"/>
            <a:chExt cx="3673266" cy="2386942"/>
          </a:xfrm>
        </p:grpSpPr>
        <p:grpSp>
          <p:nvGrpSpPr>
            <p:cNvPr id="36" name="그룹 35"/>
            <p:cNvGrpSpPr/>
            <p:nvPr/>
          </p:nvGrpSpPr>
          <p:grpSpPr>
            <a:xfrm>
              <a:off x="4449537" y="577429"/>
              <a:ext cx="3292927" cy="2386942"/>
              <a:chOff x="4496795" y="1082254"/>
              <a:chExt cx="3292927" cy="2386942"/>
            </a:xfrm>
          </p:grpSpPr>
          <p:cxnSp>
            <p:nvCxnSpPr>
              <p:cNvPr id="61" name="직선 연결선 60"/>
              <p:cNvCxnSpPr/>
              <p:nvPr/>
            </p:nvCxnSpPr>
            <p:spPr>
              <a:xfrm>
                <a:off x="4496795" y="1238596"/>
                <a:ext cx="324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>
                <a:off x="4496795" y="3283527"/>
                <a:ext cx="324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4505108" y="1972044"/>
                <a:ext cx="324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타원 169"/>
              <p:cNvSpPr/>
              <p:nvPr/>
            </p:nvSpPr>
            <p:spPr>
              <a:xfrm>
                <a:off x="6432320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/>
              <p:cNvSpPr/>
              <p:nvPr/>
            </p:nvSpPr>
            <p:spPr>
              <a:xfrm>
                <a:off x="6731292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6581806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>
                <a:off x="4638488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4937460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5535404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/>
              <p:cNvSpPr/>
              <p:nvPr/>
            </p:nvSpPr>
            <p:spPr>
              <a:xfrm>
                <a:off x="4787974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5236432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/>
              <p:cNvSpPr/>
              <p:nvPr/>
            </p:nvSpPr>
            <p:spPr>
              <a:xfrm>
                <a:off x="5983862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5086946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타원 179"/>
              <p:cNvSpPr/>
              <p:nvPr/>
            </p:nvSpPr>
            <p:spPr>
              <a:xfrm>
                <a:off x="5684890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/>
              <p:cNvSpPr/>
              <p:nvPr/>
            </p:nvSpPr>
            <p:spPr>
              <a:xfrm>
                <a:off x="5385918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타원 181"/>
              <p:cNvSpPr/>
              <p:nvPr/>
            </p:nvSpPr>
            <p:spPr>
              <a:xfrm>
                <a:off x="6133348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/>
              <p:cNvSpPr/>
              <p:nvPr/>
            </p:nvSpPr>
            <p:spPr>
              <a:xfrm>
                <a:off x="5834376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6282834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/>
              <p:cNvSpPr/>
              <p:nvPr/>
            </p:nvSpPr>
            <p:spPr>
              <a:xfrm>
                <a:off x="6880778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/>
              <p:cNvSpPr/>
              <p:nvPr/>
            </p:nvSpPr>
            <p:spPr>
              <a:xfrm>
                <a:off x="7179750" y="3352817"/>
                <a:ext cx="116379" cy="11637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/>
              <p:cNvSpPr/>
              <p:nvPr/>
            </p:nvSpPr>
            <p:spPr>
              <a:xfrm>
                <a:off x="7030264" y="3352817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/>
              <p:cNvSpPr/>
              <p:nvPr/>
            </p:nvSpPr>
            <p:spPr>
              <a:xfrm>
                <a:off x="7478723" y="3352817"/>
                <a:ext cx="116379" cy="11637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타원 188"/>
              <p:cNvSpPr/>
              <p:nvPr/>
            </p:nvSpPr>
            <p:spPr>
              <a:xfrm>
                <a:off x="7329236" y="3352817"/>
                <a:ext cx="116379" cy="11637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타원 189"/>
              <p:cNvSpPr/>
              <p:nvPr/>
            </p:nvSpPr>
            <p:spPr>
              <a:xfrm>
                <a:off x="6432320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타원 190"/>
              <p:cNvSpPr/>
              <p:nvPr/>
            </p:nvSpPr>
            <p:spPr>
              <a:xfrm>
                <a:off x="6731292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타원 191"/>
              <p:cNvSpPr/>
              <p:nvPr/>
            </p:nvSpPr>
            <p:spPr>
              <a:xfrm>
                <a:off x="6581806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타원 192"/>
              <p:cNvSpPr/>
              <p:nvPr/>
            </p:nvSpPr>
            <p:spPr>
              <a:xfrm>
                <a:off x="4638488" y="1082254"/>
                <a:ext cx="116379" cy="11637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타원 193"/>
              <p:cNvSpPr/>
              <p:nvPr/>
            </p:nvSpPr>
            <p:spPr>
              <a:xfrm>
                <a:off x="4937460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타원 194"/>
              <p:cNvSpPr/>
              <p:nvPr/>
            </p:nvSpPr>
            <p:spPr>
              <a:xfrm>
                <a:off x="5535404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/>
              <p:cNvSpPr/>
              <p:nvPr/>
            </p:nvSpPr>
            <p:spPr>
              <a:xfrm>
                <a:off x="4787974" y="1082254"/>
                <a:ext cx="116379" cy="11637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196"/>
              <p:cNvSpPr/>
              <p:nvPr/>
            </p:nvSpPr>
            <p:spPr>
              <a:xfrm>
                <a:off x="5236432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/>
              <p:cNvSpPr/>
              <p:nvPr/>
            </p:nvSpPr>
            <p:spPr>
              <a:xfrm>
                <a:off x="5983862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타원 198"/>
              <p:cNvSpPr/>
              <p:nvPr/>
            </p:nvSpPr>
            <p:spPr>
              <a:xfrm>
                <a:off x="5086946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타원 199"/>
              <p:cNvSpPr/>
              <p:nvPr/>
            </p:nvSpPr>
            <p:spPr>
              <a:xfrm>
                <a:off x="5684890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타원 200"/>
              <p:cNvSpPr/>
              <p:nvPr/>
            </p:nvSpPr>
            <p:spPr>
              <a:xfrm>
                <a:off x="5385918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/>
              <p:cNvSpPr/>
              <p:nvPr/>
            </p:nvSpPr>
            <p:spPr>
              <a:xfrm>
                <a:off x="6133348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타원 202"/>
              <p:cNvSpPr/>
              <p:nvPr/>
            </p:nvSpPr>
            <p:spPr>
              <a:xfrm>
                <a:off x="5834376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/>
              <p:cNvSpPr/>
              <p:nvPr/>
            </p:nvSpPr>
            <p:spPr>
              <a:xfrm>
                <a:off x="6282834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타원 204"/>
              <p:cNvSpPr/>
              <p:nvPr/>
            </p:nvSpPr>
            <p:spPr>
              <a:xfrm>
                <a:off x="6880778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/>
              <p:cNvSpPr/>
              <p:nvPr/>
            </p:nvSpPr>
            <p:spPr>
              <a:xfrm>
                <a:off x="7030264" y="1082254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8" name="직선 화살표 연결선 207"/>
              <p:cNvCxnSpPr/>
              <p:nvPr/>
            </p:nvCxnSpPr>
            <p:spPr>
              <a:xfrm>
                <a:off x="5169522" y="1319351"/>
                <a:ext cx="0" cy="46800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오른쪽 화살표 208"/>
              <p:cNvSpPr/>
              <p:nvPr/>
            </p:nvSpPr>
            <p:spPr>
              <a:xfrm>
                <a:off x="5324382" y="1324085"/>
                <a:ext cx="272904" cy="425280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5535259" y="1305893"/>
                <a:ext cx="14461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(2) Non-radiative</a:t>
                </a:r>
              </a:p>
              <a:p>
                <a:pPr algn="ctr"/>
                <a:r>
                  <a:rPr lang="en-US" altLang="ko-KR" sz="1200" b="1" dirty="0" smtClean="0"/>
                  <a:t>emission</a:t>
                </a:r>
                <a:endParaRPr lang="ko-KR" altLang="en-US" sz="1200" b="1" dirty="0"/>
              </a:p>
            </p:txBody>
          </p:sp>
          <p:cxnSp>
            <p:nvCxnSpPr>
              <p:cNvPr id="211" name="직선 화살표 연결선 210"/>
              <p:cNvCxnSpPr/>
              <p:nvPr/>
            </p:nvCxnSpPr>
            <p:spPr>
              <a:xfrm>
                <a:off x="4793236" y="1284639"/>
                <a:ext cx="0" cy="190800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TextBox 211"/>
              <p:cNvSpPr txBox="1"/>
              <p:nvPr/>
            </p:nvSpPr>
            <p:spPr>
              <a:xfrm>
                <a:off x="4776673" y="2895827"/>
                <a:ext cx="1095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(1) Pumping</a:t>
                </a:r>
                <a:endParaRPr lang="ko-KR" altLang="en-US" sz="1200" b="1" dirty="0"/>
              </a:p>
            </p:txBody>
          </p:sp>
          <p:sp>
            <p:nvSpPr>
              <p:cNvPr id="213" name="타원 212"/>
              <p:cNvSpPr/>
              <p:nvPr/>
            </p:nvSpPr>
            <p:spPr>
              <a:xfrm>
                <a:off x="6432320" y="1821949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/>
              <p:cNvSpPr/>
              <p:nvPr/>
            </p:nvSpPr>
            <p:spPr>
              <a:xfrm>
                <a:off x="6731292" y="1821949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6581806" y="1821949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4937460" y="1821949"/>
                <a:ext cx="116379" cy="11637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/>
              <p:cNvSpPr/>
              <p:nvPr/>
            </p:nvSpPr>
            <p:spPr>
              <a:xfrm>
                <a:off x="5535404" y="1821949"/>
                <a:ext cx="116379" cy="11637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>
                <a:off x="5236432" y="1821949"/>
                <a:ext cx="116379" cy="11637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/>
              <p:cNvSpPr/>
              <p:nvPr/>
            </p:nvSpPr>
            <p:spPr>
              <a:xfrm>
                <a:off x="5983862" y="1821949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타원 219"/>
              <p:cNvSpPr/>
              <p:nvPr/>
            </p:nvSpPr>
            <p:spPr>
              <a:xfrm>
                <a:off x="5086946" y="1821949"/>
                <a:ext cx="116379" cy="11637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타원 220"/>
              <p:cNvSpPr/>
              <p:nvPr/>
            </p:nvSpPr>
            <p:spPr>
              <a:xfrm>
                <a:off x="5684890" y="1821949"/>
                <a:ext cx="116379" cy="11637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타원 221"/>
              <p:cNvSpPr/>
              <p:nvPr/>
            </p:nvSpPr>
            <p:spPr>
              <a:xfrm>
                <a:off x="5385918" y="1821949"/>
                <a:ext cx="116379" cy="11637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타원 222"/>
              <p:cNvSpPr/>
              <p:nvPr/>
            </p:nvSpPr>
            <p:spPr>
              <a:xfrm>
                <a:off x="6133348" y="1821949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타원 223"/>
              <p:cNvSpPr/>
              <p:nvPr/>
            </p:nvSpPr>
            <p:spPr>
              <a:xfrm>
                <a:off x="5834376" y="1821949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타원 224"/>
              <p:cNvSpPr/>
              <p:nvPr/>
            </p:nvSpPr>
            <p:spPr>
              <a:xfrm>
                <a:off x="6282834" y="1821949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타원 225"/>
              <p:cNvSpPr/>
              <p:nvPr/>
            </p:nvSpPr>
            <p:spPr>
              <a:xfrm>
                <a:off x="6880778" y="1821949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타원 226"/>
              <p:cNvSpPr/>
              <p:nvPr/>
            </p:nvSpPr>
            <p:spPr>
              <a:xfrm>
                <a:off x="7030264" y="1821949"/>
                <a:ext cx="116379" cy="1163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8" name="직선 화살표 연결선 227"/>
              <p:cNvCxnSpPr/>
              <p:nvPr/>
            </p:nvCxnSpPr>
            <p:spPr>
              <a:xfrm>
                <a:off x="6018804" y="2049942"/>
                <a:ext cx="0" cy="972000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오른쪽 화살표 228"/>
              <p:cNvSpPr/>
              <p:nvPr/>
            </p:nvSpPr>
            <p:spPr>
              <a:xfrm>
                <a:off x="6183614" y="2257466"/>
                <a:ext cx="272904" cy="556953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6402804" y="2271858"/>
                <a:ext cx="13869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(3) Spontaneous</a:t>
                </a:r>
              </a:p>
              <a:p>
                <a:pPr algn="ctr"/>
                <a:r>
                  <a:rPr lang="en-US" altLang="ko-KR" sz="1200" b="1" dirty="0" smtClean="0"/>
                  <a:t>emission</a:t>
                </a:r>
                <a:endParaRPr lang="ko-KR" altLang="en-US" sz="1200" b="1" dirty="0"/>
              </a:p>
            </p:txBody>
          </p:sp>
          <p:sp>
            <p:nvSpPr>
              <p:cNvPr id="231" name="타원 230"/>
              <p:cNvSpPr/>
              <p:nvPr/>
            </p:nvSpPr>
            <p:spPr>
              <a:xfrm>
                <a:off x="6432320" y="3108708"/>
                <a:ext cx="116379" cy="11637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타원 231"/>
              <p:cNvSpPr/>
              <p:nvPr/>
            </p:nvSpPr>
            <p:spPr>
              <a:xfrm>
                <a:off x="6731292" y="3108708"/>
                <a:ext cx="116379" cy="11637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타원 232"/>
              <p:cNvSpPr/>
              <p:nvPr/>
            </p:nvSpPr>
            <p:spPr>
              <a:xfrm>
                <a:off x="6581806" y="3108708"/>
                <a:ext cx="116379" cy="11637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타원 233"/>
              <p:cNvSpPr/>
              <p:nvPr/>
            </p:nvSpPr>
            <p:spPr>
              <a:xfrm>
                <a:off x="5983862" y="3108708"/>
                <a:ext cx="116379" cy="11637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타원 234"/>
              <p:cNvSpPr/>
              <p:nvPr/>
            </p:nvSpPr>
            <p:spPr>
              <a:xfrm>
                <a:off x="6133348" y="3108708"/>
                <a:ext cx="116379" cy="11637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타원 235"/>
              <p:cNvSpPr/>
              <p:nvPr/>
            </p:nvSpPr>
            <p:spPr>
              <a:xfrm>
                <a:off x="5834376" y="3108708"/>
                <a:ext cx="116379" cy="11637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타원 236"/>
              <p:cNvSpPr/>
              <p:nvPr/>
            </p:nvSpPr>
            <p:spPr>
              <a:xfrm>
                <a:off x="6282834" y="3108708"/>
                <a:ext cx="116379" cy="11637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타원 237"/>
              <p:cNvSpPr/>
              <p:nvPr/>
            </p:nvSpPr>
            <p:spPr>
              <a:xfrm>
                <a:off x="6880778" y="3108708"/>
                <a:ext cx="116379" cy="11637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타원 238"/>
              <p:cNvSpPr/>
              <p:nvPr/>
            </p:nvSpPr>
            <p:spPr>
              <a:xfrm>
                <a:off x="7030264" y="3108708"/>
                <a:ext cx="116379" cy="11637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7" name="TextBox 346"/>
            <p:cNvSpPr txBox="1"/>
            <p:nvPr/>
          </p:nvSpPr>
          <p:spPr>
            <a:xfrm>
              <a:off x="4077511" y="2645221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E</a:t>
              </a:r>
              <a:r>
                <a:rPr lang="en-US" altLang="ko-KR" sz="1200" b="1" baseline="-25000" dirty="0" smtClean="0"/>
                <a:t>0</a:t>
              </a:r>
              <a:endParaRPr lang="ko-KR" altLang="en-US" sz="1200" b="1" baseline="-25000" dirty="0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4069198" y="1333254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E</a:t>
              </a:r>
              <a:r>
                <a:rPr lang="en-US" altLang="ko-KR" sz="1200" b="1" baseline="-25000" dirty="0" smtClean="0"/>
                <a:t>1</a:t>
              </a:r>
              <a:endParaRPr lang="ko-KR" altLang="en-US" sz="1200" b="1" baseline="-25000" dirty="0"/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4069198" y="583664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E</a:t>
              </a:r>
              <a:r>
                <a:rPr lang="en-US" altLang="ko-KR" sz="1200" b="1" baseline="-25000" dirty="0" smtClean="0"/>
                <a:t>2</a:t>
              </a:r>
              <a:endParaRPr lang="ko-KR" altLang="en-US" sz="1200" b="1" baseline="-25000" dirty="0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558673" y="382365"/>
            <a:ext cx="3960000" cy="295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직사각형 353"/>
          <p:cNvSpPr/>
          <p:nvPr/>
        </p:nvSpPr>
        <p:spPr>
          <a:xfrm>
            <a:off x="558673" y="3766934"/>
            <a:ext cx="3960000" cy="295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02281" y="76730"/>
            <a:ext cx="1272785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3-level (a)</a:t>
            </a:r>
          </a:p>
          <a:p>
            <a:pPr algn="ctr"/>
            <a:r>
              <a:rPr lang="en-US" altLang="ko-KR" dirty="0" smtClean="0"/>
              <a:t>(</a:t>
            </a:r>
            <a:r>
              <a:rPr lang="el-GR" altLang="ko-KR" dirty="0" smtClean="0"/>
              <a:t>Λ</a:t>
            </a:r>
            <a:r>
              <a:rPr lang="en-US" altLang="ko-KR" dirty="0" smtClean="0"/>
              <a:t> system)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20491" y="3461299"/>
            <a:ext cx="127118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3-level (b)</a:t>
            </a:r>
          </a:p>
          <a:p>
            <a:pPr algn="ctr"/>
            <a:r>
              <a:rPr lang="en-US" altLang="ko-KR" dirty="0" smtClean="0"/>
              <a:t>(V system)</a:t>
            </a:r>
            <a:endParaRPr lang="ko-KR" altLang="en-US" dirty="0"/>
          </a:p>
        </p:txBody>
      </p:sp>
      <p:graphicFrame>
        <p:nvGraphicFramePr>
          <p:cNvPr id="264" name="개체 2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585766"/>
              </p:ext>
            </p:extLst>
          </p:nvPr>
        </p:nvGraphicFramePr>
        <p:xfrm>
          <a:off x="5816271" y="1524130"/>
          <a:ext cx="1589087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3" imgW="1549080" imgH="888840" progId="Equation.DSMT4">
                  <p:embed/>
                </p:oleObj>
              </mc:Choice>
              <mc:Fallback>
                <p:oleObj name="Equation" r:id="rId3" imgW="1549080" imgH="888840" progId="Equation.DSMT4">
                  <p:embed/>
                  <p:pic>
                    <p:nvPicPr>
                      <p:cNvPr id="18" name="개체 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6271" y="1524130"/>
                        <a:ext cx="1589087" cy="91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" name="TextBox 264"/>
          <p:cNvSpPr txBox="1"/>
          <p:nvPr/>
        </p:nvSpPr>
        <p:spPr>
          <a:xfrm>
            <a:off x="5563124" y="1093718"/>
            <a:ext cx="183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Rate equations</a:t>
            </a:r>
            <a:endParaRPr lang="ko-KR" altLang="en-US" b="1" dirty="0"/>
          </a:p>
        </p:txBody>
      </p:sp>
      <p:sp>
        <p:nvSpPr>
          <p:cNvPr id="266" name="TextBox 265"/>
          <p:cNvSpPr txBox="1"/>
          <p:nvPr/>
        </p:nvSpPr>
        <p:spPr>
          <a:xfrm>
            <a:off x="5563124" y="2604608"/>
            <a:ext cx="227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Atom conservation</a:t>
            </a:r>
            <a:endParaRPr lang="ko-KR" altLang="en-US" b="1" dirty="0"/>
          </a:p>
        </p:txBody>
      </p:sp>
      <p:graphicFrame>
        <p:nvGraphicFramePr>
          <p:cNvPr id="267" name="개체 2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289067"/>
              </p:ext>
            </p:extLst>
          </p:nvPr>
        </p:nvGraphicFramePr>
        <p:xfrm>
          <a:off x="5816271" y="3042044"/>
          <a:ext cx="1104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5" imgW="1104840" imgH="228600" progId="Equation.DSMT4">
                  <p:embed/>
                </p:oleObj>
              </mc:Choice>
              <mc:Fallback>
                <p:oleObj name="Equation" r:id="rId5" imgW="1104840" imgH="228600" progId="Equation.DSMT4">
                  <p:embed/>
                  <p:pic>
                    <p:nvPicPr>
                      <p:cNvPr id="23" name="개체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16271" y="3042044"/>
                        <a:ext cx="1104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" name="TextBox 338"/>
          <p:cNvSpPr txBox="1"/>
          <p:nvPr/>
        </p:nvSpPr>
        <p:spPr>
          <a:xfrm>
            <a:off x="8903717" y="1093718"/>
            <a:ext cx="1841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At steady state</a:t>
            </a:r>
            <a:endParaRPr lang="ko-KR" altLang="en-US" b="1" dirty="0"/>
          </a:p>
        </p:txBody>
      </p:sp>
      <p:sp>
        <p:nvSpPr>
          <p:cNvPr id="340" name="TextBox 339"/>
          <p:cNvSpPr txBox="1"/>
          <p:nvPr/>
        </p:nvSpPr>
        <p:spPr>
          <a:xfrm>
            <a:off x="9049173" y="2110007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For good </a:t>
            </a:r>
            <a:r>
              <a:rPr lang="en-US" altLang="ko-KR" sz="1400" dirty="0" smtClean="0"/>
              <a:t>laser :</a:t>
            </a:r>
            <a:endParaRPr lang="ko-KR" altLang="en-US" sz="1400" dirty="0"/>
          </a:p>
        </p:txBody>
      </p:sp>
      <p:sp>
        <p:nvSpPr>
          <p:cNvPr id="356" name="TextBox 355"/>
          <p:cNvSpPr txBox="1"/>
          <p:nvPr/>
        </p:nvSpPr>
        <p:spPr>
          <a:xfrm>
            <a:off x="5563124" y="4531207"/>
            <a:ext cx="446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Requirements </a:t>
            </a:r>
            <a:r>
              <a:rPr lang="en-US" altLang="ko-KR" b="1" dirty="0" smtClean="0"/>
              <a:t>for </a:t>
            </a:r>
            <a:r>
              <a:rPr lang="en-US" altLang="ko-KR" b="1" dirty="0" smtClean="0"/>
              <a:t>population inversion</a:t>
            </a:r>
            <a:endParaRPr lang="ko-KR" altLang="en-US" b="1" dirty="0"/>
          </a:p>
        </p:txBody>
      </p:sp>
      <p:graphicFrame>
        <p:nvGraphicFramePr>
          <p:cNvPr id="357" name="개체 3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487854"/>
              </p:ext>
            </p:extLst>
          </p:nvPr>
        </p:nvGraphicFramePr>
        <p:xfrm>
          <a:off x="10529065" y="2162295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7" imgW="393480" imgH="203040" progId="Equation.DSMT4">
                  <p:embed/>
                </p:oleObj>
              </mc:Choice>
              <mc:Fallback>
                <p:oleObj name="Equation" r:id="rId7" imgW="393480" imgH="203040" progId="Equation.DSMT4">
                  <p:embed/>
                  <p:pic>
                    <p:nvPicPr>
                      <p:cNvPr id="31" name="개체 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529065" y="2162295"/>
                        <a:ext cx="393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" name="개체 3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21327"/>
              </p:ext>
            </p:extLst>
          </p:nvPr>
        </p:nvGraphicFramePr>
        <p:xfrm>
          <a:off x="5816271" y="3330496"/>
          <a:ext cx="736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9" imgW="736560" imgH="431640" progId="Equation.DSMT4">
                  <p:embed/>
                </p:oleObj>
              </mc:Choice>
              <mc:Fallback>
                <p:oleObj name="Equation" r:id="rId9" imgW="736560" imgH="431640" progId="Equation.DSMT4">
                  <p:embed/>
                  <p:pic>
                    <p:nvPicPr>
                      <p:cNvPr id="32" name="개체 3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16271" y="3330496"/>
                        <a:ext cx="736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" name="개체 3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617206"/>
              </p:ext>
            </p:extLst>
          </p:nvPr>
        </p:nvGraphicFramePr>
        <p:xfrm>
          <a:off x="5816271" y="3850658"/>
          <a:ext cx="85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11" imgW="850680" imgH="431640" progId="Equation.DSMT4">
                  <p:embed/>
                </p:oleObj>
              </mc:Choice>
              <mc:Fallback>
                <p:oleObj name="Equation" r:id="rId11" imgW="850680" imgH="431640" progId="Equation.DSMT4">
                  <p:embed/>
                  <p:pic>
                    <p:nvPicPr>
                      <p:cNvPr id="33" name="개체 3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16271" y="3850658"/>
                        <a:ext cx="8509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" name="개체 3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034150"/>
              </p:ext>
            </p:extLst>
          </p:nvPr>
        </p:nvGraphicFramePr>
        <p:xfrm>
          <a:off x="9156864" y="1548703"/>
          <a:ext cx="187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13" imgW="1879560" imgH="482400" progId="Equation.DSMT4">
                  <p:embed/>
                </p:oleObj>
              </mc:Choice>
              <mc:Fallback>
                <p:oleObj name="Equation" r:id="rId13" imgW="1879560" imgH="482400" progId="Equation.DSMT4">
                  <p:embed/>
                  <p:pic>
                    <p:nvPicPr>
                      <p:cNvPr id="34" name="개체 3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156864" y="1548703"/>
                        <a:ext cx="1879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" name="개체 3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007158"/>
              </p:ext>
            </p:extLst>
          </p:nvPr>
        </p:nvGraphicFramePr>
        <p:xfrm>
          <a:off x="11049619" y="2162295"/>
          <a:ext cx="444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15" imgW="444240" imgH="203040" progId="Equation.DSMT4">
                  <p:embed/>
                </p:oleObj>
              </mc:Choice>
              <mc:Fallback>
                <p:oleObj name="Equation" r:id="rId15" imgW="444240" imgH="203040" progId="Equation.DSMT4">
                  <p:embed/>
                  <p:pic>
                    <p:nvPicPr>
                      <p:cNvPr id="35" name="개체 3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049619" y="2162295"/>
                        <a:ext cx="4445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" name="개체 3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976916"/>
              </p:ext>
            </p:extLst>
          </p:nvPr>
        </p:nvGraphicFramePr>
        <p:xfrm>
          <a:off x="5816271" y="4948027"/>
          <a:ext cx="355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17" imgW="355320" imgH="203040" progId="Equation.DSMT4">
                  <p:embed/>
                </p:oleObj>
              </mc:Choice>
              <mc:Fallback>
                <p:oleObj name="Equation" r:id="rId17" imgW="355320" imgH="203040" progId="Equation.DSMT4">
                  <p:embed/>
                  <p:pic>
                    <p:nvPicPr>
                      <p:cNvPr id="36" name="개체 3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816271" y="4948027"/>
                        <a:ext cx="3556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" name="개체 3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019658"/>
              </p:ext>
            </p:extLst>
          </p:nvPr>
        </p:nvGraphicFramePr>
        <p:xfrm>
          <a:off x="5816271" y="5221117"/>
          <a:ext cx="111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19" imgW="1117440" imgH="444240" progId="Equation.DSMT4">
                  <p:embed/>
                </p:oleObj>
              </mc:Choice>
              <mc:Fallback>
                <p:oleObj name="Equation" r:id="rId19" imgW="1117440" imgH="444240" progId="Equation.DSMT4">
                  <p:embed/>
                  <p:pic>
                    <p:nvPicPr>
                      <p:cNvPr id="37" name="개체 3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816271" y="5221117"/>
                        <a:ext cx="11176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" name="개체 3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338063"/>
              </p:ext>
            </p:extLst>
          </p:nvPr>
        </p:nvGraphicFramePr>
        <p:xfrm>
          <a:off x="9175914" y="2480567"/>
          <a:ext cx="1295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21" imgW="1295280" imgH="469800" progId="Equation.DSMT4">
                  <p:embed/>
                </p:oleObj>
              </mc:Choice>
              <mc:Fallback>
                <p:oleObj name="Equation" r:id="rId21" imgW="1295280" imgH="469800" progId="Equation.DSMT4">
                  <p:embed/>
                  <p:pic>
                    <p:nvPicPr>
                      <p:cNvPr id="38" name="개체 3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175914" y="2480567"/>
                        <a:ext cx="12954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64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400638" y="2289267"/>
            <a:ext cx="3922559" cy="2386942"/>
            <a:chOff x="8050770" y="577429"/>
            <a:chExt cx="3922559" cy="2386942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8449441" y="733771"/>
              <a:ext cx="32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/>
            <p:nvPr/>
          </p:nvCxnSpPr>
          <p:spPr>
            <a:xfrm>
              <a:off x="8425497" y="2022244"/>
              <a:ext cx="32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/>
            <p:cNvSpPr txBox="1"/>
            <p:nvPr/>
          </p:nvSpPr>
          <p:spPr>
            <a:xfrm>
              <a:off x="10527163" y="2067334"/>
              <a:ext cx="1446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(4) Non-radiative</a:t>
              </a:r>
            </a:p>
            <a:p>
              <a:pPr algn="ctr"/>
              <a:r>
                <a:rPr lang="en-US" altLang="ko-KR" sz="1200" b="1" dirty="0" smtClean="0"/>
                <a:t>emission</a:t>
              </a:r>
              <a:endParaRPr lang="ko-KR" altLang="en-US" sz="1200" b="1" dirty="0"/>
            </a:p>
          </p:txBody>
        </p:sp>
        <p:cxnSp>
          <p:nvCxnSpPr>
            <p:cNvPr id="242" name="직선 화살표 연결선 241"/>
            <p:cNvCxnSpPr/>
            <p:nvPr/>
          </p:nvCxnSpPr>
          <p:spPr>
            <a:xfrm>
              <a:off x="10161426" y="2080792"/>
              <a:ext cx="0" cy="46800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오른쪽 화살표 242"/>
            <p:cNvSpPr/>
            <p:nvPr/>
          </p:nvSpPr>
          <p:spPr>
            <a:xfrm>
              <a:off x="10316286" y="2068900"/>
              <a:ext cx="272904" cy="42528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4" name="직선 연결선 243"/>
            <p:cNvCxnSpPr/>
            <p:nvPr/>
          </p:nvCxnSpPr>
          <p:spPr>
            <a:xfrm>
              <a:off x="8420999" y="1467219"/>
              <a:ext cx="32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화살표 연결선 244"/>
            <p:cNvCxnSpPr/>
            <p:nvPr/>
          </p:nvCxnSpPr>
          <p:spPr>
            <a:xfrm>
              <a:off x="9085413" y="814526"/>
              <a:ext cx="0" cy="46800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오른쪽 화살표 245"/>
            <p:cNvSpPr/>
            <p:nvPr/>
          </p:nvSpPr>
          <p:spPr>
            <a:xfrm>
              <a:off x="9240273" y="794321"/>
              <a:ext cx="272904" cy="42528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9451150" y="784442"/>
              <a:ext cx="1446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(2) Non-radiative</a:t>
              </a:r>
            </a:p>
            <a:p>
              <a:pPr algn="ctr"/>
              <a:r>
                <a:rPr lang="en-US" altLang="ko-KR" sz="1200" b="1" dirty="0" smtClean="0"/>
                <a:t>emission</a:t>
              </a:r>
              <a:endParaRPr lang="ko-KR" altLang="en-US" sz="1200" b="1" dirty="0"/>
            </a:p>
          </p:txBody>
        </p:sp>
        <p:cxnSp>
          <p:nvCxnSpPr>
            <p:cNvPr id="268" name="직선 연결선 267"/>
            <p:cNvCxnSpPr/>
            <p:nvPr/>
          </p:nvCxnSpPr>
          <p:spPr>
            <a:xfrm>
              <a:off x="8449441" y="2778702"/>
              <a:ext cx="32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타원 268"/>
            <p:cNvSpPr/>
            <p:nvPr/>
          </p:nvSpPr>
          <p:spPr>
            <a:xfrm>
              <a:off x="10384966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타원 269"/>
            <p:cNvSpPr/>
            <p:nvPr/>
          </p:nvSpPr>
          <p:spPr>
            <a:xfrm>
              <a:off x="10683938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/>
            <p:cNvSpPr/>
            <p:nvPr/>
          </p:nvSpPr>
          <p:spPr>
            <a:xfrm>
              <a:off x="10534452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타원 271"/>
            <p:cNvSpPr/>
            <p:nvPr/>
          </p:nvSpPr>
          <p:spPr>
            <a:xfrm>
              <a:off x="8591134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타원 272"/>
            <p:cNvSpPr/>
            <p:nvPr/>
          </p:nvSpPr>
          <p:spPr>
            <a:xfrm>
              <a:off x="8890106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타원 273"/>
            <p:cNvSpPr/>
            <p:nvPr/>
          </p:nvSpPr>
          <p:spPr>
            <a:xfrm>
              <a:off x="9488050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/>
            <p:cNvSpPr/>
            <p:nvPr/>
          </p:nvSpPr>
          <p:spPr>
            <a:xfrm>
              <a:off x="8740620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/>
            <p:cNvSpPr/>
            <p:nvPr/>
          </p:nvSpPr>
          <p:spPr>
            <a:xfrm>
              <a:off x="9189078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/>
            <p:cNvSpPr/>
            <p:nvPr/>
          </p:nvSpPr>
          <p:spPr>
            <a:xfrm>
              <a:off x="9936508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타원 277"/>
            <p:cNvSpPr/>
            <p:nvPr/>
          </p:nvSpPr>
          <p:spPr>
            <a:xfrm>
              <a:off x="9039592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/>
            <p:cNvSpPr/>
            <p:nvPr/>
          </p:nvSpPr>
          <p:spPr>
            <a:xfrm>
              <a:off x="9637536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/>
            <p:cNvSpPr/>
            <p:nvPr/>
          </p:nvSpPr>
          <p:spPr>
            <a:xfrm>
              <a:off x="9338564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타원 280"/>
            <p:cNvSpPr/>
            <p:nvPr/>
          </p:nvSpPr>
          <p:spPr>
            <a:xfrm>
              <a:off x="10085994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타원 281"/>
            <p:cNvSpPr/>
            <p:nvPr/>
          </p:nvSpPr>
          <p:spPr>
            <a:xfrm>
              <a:off x="9787022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/>
            <p:cNvSpPr/>
            <p:nvPr/>
          </p:nvSpPr>
          <p:spPr>
            <a:xfrm>
              <a:off x="10235480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타원 283"/>
            <p:cNvSpPr/>
            <p:nvPr/>
          </p:nvSpPr>
          <p:spPr>
            <a:xfrm>
              <a:off x="10833424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타원 284"/>
            <p:cNvSpPr/>
            <p:nvPr/>
          </p:nvSpPr>
          <p:spPr>
            <a:xfrm>
              <a:off x="11132396" y="2847992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타원 285"/>
            <p:cNvSpPr/>
            <p:nvPr/>
          </p:nvSpPr>
          <p:spPr>
            <a:xfrm>
              <a:off x="10982910" y="2847992"/>
              <a:ext cx="116379" cy="1163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타원 286"/>
            <p:cNvSpPr/>
            <p:nvPr/>
          </p:nvSpPr>
          <p:spPr>
            <a:xfrm>
              <a:off x="11431369" y="2847992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타원 287"/>
            <p:cNvSpPr/>
            <p:nvPr/>
          </p:nvSpPr>
          <p:spPr>
            <a:xfrm>
              <a:off x="11281882" y="2847992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9" name="직선 화살표 연결선 288"/>
            <p:cNvCxnSpPr/>
            <p:nvPr/>
          </p:nvCxnSpPr>
          <p:spPr>
            <a:xfrm>
              <a:off x="8641896" y="779814"/>
              <a:ext cx="0" cy="190800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TextBox 289"/>
            <p:cNvSpPr txBox="1"/>
            <p:nvPr/>
          </p:nvSpPr>
          <p:spPr>
            <a:xfrm>
              <a:off x="8625333" y="2391002"/>
              <a:ext cx="10951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(1) Pumping</a:t>
              </a:r>
              <a:endParaRPr lang="ko-KR" altLang="en-US" sz="1200" b="1" dirty="0"/>
            </a:p>
          </p:txBody>
        </p:sp>
        <p:sp>
          <p:nvSpPr>
            <p:cNvPr id="291" name="타원 290"/>
            <p:cNvSpPr/>
            <p:nvPr/>
          </p:nvSpPr>
          <p:spPr>
            <a:xfrm>
              <a:off x="10384966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타원 291"/>
            <p:cNvSpPr/>
            <p:nvPr/>
          </p:nvSpPr>
          <p:spPr>
            <a:xfrm>
              <a:off x="10683938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/>
            <p:cNvSpPr/>
            <p:nvPr/>
          </p:nvSpPr>
          <p:spPr>
            <a:xfrm>
              <a:off x="10534452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/>
            <p:cNvSpPr/>
            <p:nvPr/>
          </p:nvSpPr>
          <p:spPr>
            <a:xfrm>
              <a:off x="8591134" y="577429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/>
            <p:cNvSpPr/>
            <p:nvPr/>
          </p:nvSpPr>
          <p:spPr>
            <a:xfrm>
              <a:off x="8890106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타원 295"/>
            <p:cNvSpPr/>
            <p:nvPr/>
          </p:nvSpPr>
          <p:spPr>
            <a:xfrm>
              <a:off x="9488050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/>
            <p:cNvSpPr/>
            <p:nvPr/>
          </p:nvSpPr>
          <p:spPr>
            <a:xfrm>
              <a:off x="8740620" y="577429"/>
              <a:ext cx="116379" cy="116379"/>
            </a:xfrm>
            <a:prstGeom prst="ellipse">
              <a:avLst/>
            </a:prstGeom>
            <a:solidFill>
              <a:srgbClr val="00B0F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/>
            <p:cNvSpPr/>
            <p:nvPr/>
          </p:nvSpPr>
          <p:spPr>
            <a:xfrm>
              <a:off x="9189078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/>
            <p:cNvSpPr/>
            <p:nvPr/>
          </p:nvSpPr>
          <p:spPr>
            <a:xfrm>
              <a:off x="9936508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299"/>
            <p:cNvSpPr/>
            <p:nvPr/>
          </p:nvSpPr>
          <p:spPr>
            <a:xfrm>
              <a:off x="9039592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타원 300"/>
            <p:cNvSpPr/>
            <p:nvPr/>
          </p:nvSpPr>
          <p:spPr>
            <a:xfrm>
              <a:off x="9637536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/>
            <p:cNvSpPr/>
            <p:nvPr/>
          </p:nvSpPr>
          <p:spPr>
            <a:xfrm>
              <a:off x="9338564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타원 302"/>
            <p:cNvSpPr/>
            <p:nvPr/>
          </p:nvSpPr>
          <p:spPr>
            <a:xfrm>
              <a:off x="10085994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/>
            <p:cNvSpPr/>
            <p:nvPr/>
          </p:nvSpPr>
          <p:spPr>
            <a:xfrm>
              <a:off x="9787022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/>
            <p:cNvSpPr/>
            <p:nvPr/>
          </p:nvSpPr>
          <p:spPr>
            <a:xfrm>
              <a:off x="10235480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타원 305"/>
            <p:cNvSpPr/>
            <p:nvPr/>
          </p:nvSpPr>
          <p:spPr>
            <a:xfrm>
              <a:off x="10833424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타원 306"/>
            <p:cNvSpPr/>
            <p:nvPr/>
          </p:nvSpPr>
          <p:spPr>
            <a:xfrm>
              <a:off x="10982910" y="577429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타원 307"/>
            <p:cNvSpPr/>
            <p:nvPr/>
          </p:nvSpPr>
          <p:spPr>
            <a:xfrm>
              <a:off x="10384966" y="1309473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타원 308"/>
            <p:cNvSpPr/>
            <p:nvPr/>
          </p:nvSpPr>
          <p:spPr>
            <a:xfrm>
              <a:off x="10683938" y="1309473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타원 309"/>
            <p:cNvSpPr/>
            <p:nvPr/>
          </p:nvSpPr>
          <p:spPr>
            <a:xfrm>
              <a:off x="10534452" y="1309473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타원 310"/>
            <p:cNvSpPr/>
            <p:nvPr/>
          </p:nvSpPr>
          <p:spPr>
            <a:xfrm>
              <a:off x="8890106" y="130947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타원 311"/>
            <p:cNvSpPr/>
            <p:nvPr/>
          </p:nvSpPr>
          <p:spPr>
            <a:xfrm>
              <a:off x="9488050" y="130947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타원 312"/>
            <p:cNvSpPr/>
            <p:nvPr/>
          </p:nvSpPr>
          <p:spPr>
            <a:xfrm>
              <a:off x="9189078" y="130947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/>
            <p:cNvSpPr/>
            <p:nvPr/>
          </p:nvSpPr>
          <p:spPr>
            <a:xfrm>
              <a:off x="9936508" y="1309473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/>
            <p:cNvSpPr/>
            <p:nvPr/>
          </p:nvSpPr>
          <p:spPr>
            <a:xfrm>
              <a:off x="9039592" y="130947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/>
            <p:cNvSpPr/>
            <p:nvPr/>
          </p:nvSpPr>
          <p:spPr>
            <a:xfrm>
              <a:off x="9637536" y="130947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/>
            <p:cNvSpPr/>
            <p:nvPr/>
          </p:nvSpPr>
          <p:spPr>
            <a:xfrm>
              <a:off x="9338564" y="130947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/>
            <p:cNvSpPr/>
            <p:nvPr/>
          </p:nvSpPr>
          <p:spPr>
            <a:xfrm>
              <a:off x="10085994" y="1309473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/>
            <p:cNvSpPr/>
            <p:nvPr/>
          </p:nvSpPr>
          <p:spPr>
            <a:xfrm>
              <a:off x="9787022" y="1309473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타원 319"/>
            <p:cNvSpPr/>
            <p:nvPr/>
          </p:nvSpPr>
          <p:spPr>
            <a:xfrm>
              <a:off x="10235480" y="1309473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/>
            <p:cNvSpPr/>
            <p:nvPr/>
          </p:nvSpPr>
          <p:spPr>
            <a:xfrm>
              <a:off x="10833424" y="1309473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타원 321"/>
            <p:cNvSpPr/>
            <p:nvPr/>
          </p:nvSpPr>
          <p:spPr>
            <a:xfrm>
              <a:off x="10982910" y="1309473"/>
              <a:ext cx="116379" cy="1163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/>
            <p:cNvSpPr/>
            <p:nvPr/>
          </p:nvSpPr>
          <p:spPr>
            <a:xfrm>
              <a:off x="10384966" y="1859322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타원 323"/>
            <p:cNvSpPr/>
            <p:nvPr/>
          </p:nvSpPr>
          <p:spPr>
            <a:xfrm>
              <a:off x="10683938" y="1859322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타원 324"/>
            <p:cNvSpPr/>
            <p:nvPr/>
          </p:nvSpPr>
          <p:spPr>
            <a:xfrm>
              <a:off x="10534452" y="1859322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타원 325"/>
            <p:cNvSpPr/>
            <p:nvPr/>
          </p:nvSpPr>
          <p:spPr>
            <a:xfrm>
              <a:off x="9936508" y="1859322"/>
              <a:ext cx="116379" cy="116379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타원 326"/>
            <p:cNvSpPr/>
            <p:nvPr/>
          </p:nvSpPr>
          <p:spPr>
            <a:xfrm>
              <a:off x="10085994" y="1859322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타원 327"/>
            <p:cNvSpPr/>
            <p:nvPr/>
          </p:nvSpPr>
          <p:spPr>
            <a:xfrm>
              <a:off x="9787022" y="1859322"/>
              <a:ext cx="116379" cy="116379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/>
            <p:cNvSpPr/>
            <p:nvPr/>
          </p:nvSpPr>
          <p:spPr>
            <a:xfrm>
              <a:off x="10235480" y="1859322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타원 329"/>
            <p:cNvSpPr/>
            <p:nvPr/>
          </p:nvSpPr>
          <p:spPr>
            <a:xfrm>
              <a:off x="10833424" y="1859322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/>
            <p:cNvSpPr/>
            <p:nvPr/>
          </p:nvSpPr>
          <p:spPr>
            <a:xfrm>
              <a:off x="10982910" y="1859322"/>
              <a:ext cx="116379" cy="116379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타원 331"/>
            <p:cNvSpPr/>
            <p:nvPr/>
          </p:nvSpPr>
          <p:spPr>
            <a:xfrm>
              <a:off x="10384966" y="260108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/>
            <p:cNvSpPr/>
            <p:nvPr/>
          </p:nvSpPr>
          <p:spPr>
            <a:xfrm>
              <a:off x="10683938" y="260108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타원 333"/>
            <p:cNvSpPr/>
            <p:nvPr/>
          </p:nvSpPr>
          <p:spPr>
            <a:xfrm>
              <a:off x="10534452" y="260108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/>
            <p:cNvSpPr/>
            <p:nvPr/>
          </p:nvSpPr>
          <p:spPr>
            <a:xfrm>
              <a:off x="10085994" y="260108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/>
            <p:cNvSpPr/>
            <p:nvPr/>
          </p:nvSpPr>
          <p:spPr>
            <a:xfrm>
              <a:off x="10235480" y="260108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/>
            <p:cNvSpPr/>
            <p:nvPr/>
          </p:nvSpPr>
          <p:spPr>
            <a:xfrm>
              <a:off x="10833424" y="260108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/>
            <p:cNvSpPr/>
            <p:nvPr/>
          </p:nvSpPr>
          <p:spPr>
            <a:xfrm>
              <a:off x="10982910" y="2601083"/>
              <a:ext cx="116379" cy="116379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1" name="직선 화살표 연결선 340"/>
            <p:cNvCxnSpPr/>
            <p:nvPr/>
          </p:nvCxnSpPr>
          <p:spPr>
            <a:xfrm>
              <a:off x="9895089" y="1526833"/>
              <a:ext cx="0" cy="32260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오른쪽 화살표 341"/>
            <p:cNvSpPr/>
            <p:nvPr/>
          </p:nvSpPr>
          <p:spPr>
            <a:xfrm>
              <a:off x="10059899" y="1518230"/>
              <a:ext cx="272904" cy="297960"/>
            </a:xfrm>
            <a:prstGeom prst="rightArrow">
              <a:avLst>
                <a:gd name="adj1" fmla="val 52441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10279089" y="1441178"/>
              <a:ext cx="1386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(3) Spontaneous</a:t>
              </a:r>
            </a:p>
            <a:p>
              <a:pPr algn="ctr"/>
              <a:r>
                <a:rPr lang="en-US" altLang="ko-KR" sz="1200" b="1" dirty="0" smtClean="0"/>
                <a:t>emission</a:t>
              </a:r>
              <a:endParaRPr lang="ko-KR" altLang="en-US" sz="1200" b="1" dirty="0"/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8059083" y="2636908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E</a:t>
              </a:r>
              <a:r>
                <a:rPr lang="en-US" altLang="ko-KR" sz="1200" b="1" baseline="-25000" dirty="0" smtClean="0"/>
                <a:t>0</a:t>
              </a:r>
              <a:endParaRPr lang="ko-KR" altLang="en-US" sz="1200" b="1" baseline="-25000" dirty="0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8050770" y="1888762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E</a:t>
              </a:r>
              <a:r>
                <a:rPr lang="en-US" altLang="ko-KR" sz="1200" b="1" baseline="-25000" dirty="0" smtClean="0"/>
                <a:t>1</a:t>
              </a:r>
              <a:endParaRPr lang="ko-KR" altLang="en-US" sz="1200" b="1" baseline="-25000" dirty="0"/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8050770" y="583664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E</a:t>
              </a:r>
              <a:r>
                <a:rPr lang="en-US" altLang="ko-KR" sz="1200" b="1" baseline="-25000" dirty="0" smtClean="0"/>
                <a:t>3</a:t>
              </a:r>
              <a:endParaRPr lang="ko-KR" altLang="en-US" sz="1200" b="1" baseline="-25000" dirty="0"/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8050770" y="1337629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E</a:t>
              </a:r>
              <a:r>
                <a:rPr lang="en-US" altLang="ko-KR" sz="1200" b="1" baseline="-25000" dirty="0" smtClean="0"/>
                <a:t>2</a:t>
              </a:r>
              <a:endParaRPr lang="ko-KR" altLang="en-US" sz="1200" b="1" baseline="-25000" dirty="0"/>
            </a:p>
          </p:txBody>
        </p:sp>
      </p:grpSp>
      <p:sp>
        <p:nvSpPr>
          <p:cNvPr id="355" name="직사각형 354"/>
          <p:cNvSpPr/>
          <p:nvPr/>
        </p:nvSpPr>
        <p:spPr>
          <a:xfrm>
            <a:off x="379250" y="1735742"/>
            <a:ext cx="3960000" cy="324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21406" y="1555239"/>
            <a:ext cx="87568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4-level</a:t>
            </a:r>
            <a:endParaRPr lang="ko-KR" altLang="en-US" dirty="0"/>
          </a:p>
        </p:txBody>
      </p:sp>
      <p:graphicFrame>
        <p:nvGraphicFramePr>
          <p:cNvPr id="248" name="개체 2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588691"/>
              </p:ext>
            </p:extLst>
          </p:nvPr>
        </p:nvGraphicFramePr>
        <p:xfrm>
          <a:off x="5211488" y="788617"/>
          <a:ext cx="1601788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3" imgW="1562040" imgH="1333440" progId="Equation.DSMT4">
                  <p:embed/>
                </p:oleObj>
              </mc:Choice>
              <mc:Fallback>
                <p:oleObj name="Equation" r:id="rId3" imgW="1562040" imgH="1333440" progId="Equation.DSMT4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11488" y="788617"/>
                        <a:ext cx="1601788" cy="1366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" name="TextBox 248"/>
          <p:cNvSpPr txBox="1"/>
          <p:nvPr/>
        </p:nvSpPr>
        <p:spPr>
          <a:xfrm>
            <a:off x="4967143" y="410272"/>
            <a:ext cx="1652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Rate equations</a:t>
            </a:r>
            <a:endParaRPr lang="ko-KR" altLang="en-US" sz="1600" b="1" dirty="0"/>
          </a:p>
        </p:txBody>
      </p:sp>
      <p:sp>
        <p:nvSpPr>
          <p:cNvPr id="250" name="TextBox 249"/>
          <p:cNvSpPr txBox="1"/>
          <p:nvPr/>
        </p:nvSpPr>
        <p:spPr>
          <a:xfrm>
            <a:off x="4967143" y="2385757"/>
            <a:ext cx="2042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Atom conservation</a:t>
            </a:r>
            <a:endParaRPr lang="ko-KR" altLang="en-US" sz="1600" b="1" dirty="0"/>
          </a:p>
        </p:txBody>
      </p:sp>
      <p:graphicFrame>
        <p:nvGraphicFramePr>
          <p:cNvPr id="251" name="개체 2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606974"/>
              </p:ext>
            </p:extLst>
          </p:nvPr>
        </p:nvGraphicFramePr>
        <p:xfrm>
          <a:off x="5211488" y="2792840"/>
          <a:ext cx="142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5" imgW="1422360" imgH="228600" progId="Equation.DSMT4">
                  <p:embed/>
                </p:oleObj>
              </mc:Choice>
              <mc:Fallback>
                <p:oleObj name="Equation" r:id="rId5" imgW="1422360" imgH="228600" progId="Equation.DSMT4">
                  <p:embed/>
                  <p:pic>
                    <p:nvPicPr>
                      <p:cNvPr id="11" name="개체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11488" y="2792840"/>
                        <a:ext cx="1422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" name="TextBox 251"/>
          <p:cNvSpPr txBox="1"/>
          <p:nvPr/>
        </p:nvSpPr>
        <p:spPr>
          <a:xfrm>
            <a:off x="4967143" y="3288554"/>
            <a:ext cx="2370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Optical approximation</a:t>
            </a:r>
            <a:endParaRPr lang="ko-KR" altLang="en-US" sz="1600" b="1" dirty="0"/>
          </a:p>
        </p:txBody>
      </p:sp>
      <p:graphicFrame>
        <p:nvGraphicFramePr>
          <p:cNvPr id="253" name="개체 2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613405"/>
              </p:ext>
            </p:extLst>
          </p:nvPr>
        </p:nvGraphicFramePr>
        <p:xfrm>
          <a:off x="5211488" y="3686875"/>
          <a:ext cx="812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7" imgW="812520" imgH="228600" progId="Equation.DSMT4">
                  <p:embed/>
                </p:oleObj>
              </mc:Choice>
              <mc:Fallback>
                <p:oleObj name="Equation" r:id="rId7" imgW="812520" imgH="228600" progId="Equation.DSMT4">
                  <p:embed/>
                  <p:pic>
                    <p:nvPicPr>
                      <p:cNvPr id="13" name="개체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11488" y="3686875"/>
                        <a:ext cx="812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" name="TextBox 253"/>
          <p:cNvSpPr txBox="1"/>
          <p:nvPr/>
        </p:nvSpPr>
        <p:spPr>
          <a:xfrm>
            <a:off x="4967143" y="4105626"/>
            <a:ext cx="1658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At steady state</a:t>
            </a:r>
            <a:endParaRPr lang="ko-KR" altLang="en-US" sz="1600" b="1" dirty="0"/>
          </a:p>
        </p:txBody>
      </p:sp>
      <p:graphicFrame>
        <p:nvGraphicFramePr>
          <p:cNvPr id="255" name="개체 2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19220"/>
              </p:ext>
            </p:extLst>
          </p:nvPr>
        </p:nvGraphicFramePr>
        <p:xfrm>
          <a:off x="5211488" y="4442342"/>
          <a:ext cx="74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9" imgW="749160" imgH="431640" progId="Equation.DSMT4">
                  <p:embed/>
                </p:oleObj>
              </mc:Choice>
              <mc:Fallback>
                <p:oleObj name="Equation" r:id="rId9" imgW="749160" imgH="431640" progId="Equation.DSMT4">
                  <p:embed/>
                  <p:pic>
                    <p:nvPicPr>
                      <p:cNvPr id="15" name="개체 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11488" y="4442342"/>
                        <a:ext cx="749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" name="개체 2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327364"/>
              </p:ext>
            </p:extLst>
          </p:nvPr>
        </p:nvGraphicFramePr>
        <p:xfrm>
          <a:off x="5211488" y="4940468"/>
          <a:ext cx="1803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11" imgW="1803240" imgH="482400" progId="Equation.DSMT4">
                  <p:embed/>
                </p:oleObj>
              </mc:Choice>
              <mc:Fallback>
                <p:oleObj name="Equation" r:id="rId11" imgW="1803240" imgH="482400" progId="Equation.DSMT4">
                  <p:embed/>
                  <p:pic>
                    <p:nvPicPr>
                      <p:cNvPr id="16" name="개체 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11488" y="4940468"/>
                        <a:ext cx="1803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" name="TextBox 256"/>
          <p:cNvSpPr txBox="1"/>
          <p:nvPr/>
        </p:nvSpPr>
        <p:spPr>
          <a:xfrm>
            <a:off x="5138593" y="5462824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For good </a:t>
            </a:r>
            <a:r>
              <a:rPr lang="en-US" altLang="ko-KR" sz="1400" dirty="0" smtClean="0"/>
              <a:t>laser :</a:t>
            </a:r>
            <a:endParaRPr lang="ko-KR" altLang="en-US" sz="1400" dirty="0"/>
          </a:p>
        </p:txBody>
      </p:sp>
      <p:graphicFrame>
        <p:nvGraphicFramePr>
          <p:cNvPr id="258" name="개체 2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448223"/>
              </p:ext>
            </p:extLst>
          </p:nvPr>
        </p:nvGraphicFramePr>
        <p:xfrm>
          <a:off x="6572810" y="5508444"/>
          <a:ext cx="1358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13" imgW="1358640" imgH="228600" progId="Equation.DSMT4">
                  <p:embed/>
                </p:oleObj>
              </mc:Choice>
              <mc:Fallback>
                <p:oleObj name="Equation" r:id="rId13" imgW="1358640" imgH="228600" progId="Equation.DSMT4">
                  <p:embed/>
                  <p:pic>
                    <p:nvPicPr>
                      <p:cNvPr id="18" name="개체 1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72810" y="5508444"/>
                        <a:ext cx="1358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" name="개체 2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100401"/>
              </p:ext>
            </p:extLst>
          </p:nvPr>
        </p:nvGraphicFramePr>
        <p:xfrm>
          <a:off x="5260426" y="5810357"/>
          <a:ext cx="68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15" imgW="685800" imgH="431640" progId="Equation.DSMT4">
                  <p:embed/>
                </p:oleObj>
              </mc:Choice>
              <mc:Fallback>
                <p:oleObj name="Equation" r:id="rId15" imgW="685800" imgH="431640" progId="Equation.DSMT4">
                  <p:embed/>
                  <p:pic>
                    <p:nvPicPr>
                      <p:cNvPr id="19" name="개체 1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60426" y="5810357"/>
                        <a:ext cx="685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" name="TextBox 259"/>
          <p:cNvSpPr txBox="1"/>
          <p:nvPr/>
        </p:nvSpPr>
        <p:spPr>
          <a:xfrm>
            <a:off x="8223817" y="410272"/>
            <a:ext cx="3253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Fluorescent quantum efficiency</a:t>
            </a:r>
            <a:endParaRPr lang="ko-KR" altLang="en-US" sz="1600" b="1" dirty="0"/>
          </a:p>
        </p:txBody>
      </p:sp>
      <p:graphicFrame>
        <p:nvGraphicFramePr>
          <p:cNvPr id="261" name="개체 2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237518"/>
              </p:ext>
            </p:extLst>
          </p:nvPr>
        </p:nvGraphicFramePr>
        <p:xfrm>
          <a:off x="8479937" y="788617"/>
          <a:ext cx="736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17" imgW="736560" imgH="431640" progId="Equation.DSMT4">
                  <p:embed/>
                </p:oleObj>
              </mc:Choice>
              <mc:Fallback>
                <p:oleObj name="Equation" r:id="rId17" imgW="736560" imgH="431640" progId="Equation.DSMT4">
                  <p:embed/>
                  <p:pic>
                    <p:nvPicPr>
                      <p:cNvPr id="21" name="개체 2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479937" y="788617"/>
                        <a:ext cx="736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" name="TextBox 261"/>
          <p:cNvSpPr txBox="1"/>
          <p:nvPr/>
        </p:nvSpPr>
        <p:spPr>
          <a:xfrm>
            <a:off x="8204579" y="1473741"/>
            <a:ext cx="2196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Population inversion</a:t>
            </a:r>
            <a:endParaRPr lang="ko-KR" altLang="en-US" sz="1600" b="1" dirty="0"/>
          </a:p>
        </p:txBody>
      </p:sp>
      <p:graphicFrame>
        <p:nvGraphicFramePr>
          <p:cNvPr id="263" name="개체 2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364918"/>
              </p:ext>
            </p:extLst>
          </p:nvPr>
        </p:nvGraphicFramePr>
        <p:xfrm>
          <a:off x="8428214" y="1882966"/>
          <a:ext cx="2247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19" imgW="2247840" imgH="711000" progId="Equation.DSMT4">
                  <p:embed/>
                </p:oleObj>
              </mc:Choice>
              <mc:Fallback>
                <p:oleObj name="Equation" r:id="rId19" imgW="2247840" imgH="711000" progId="Equation.DSMT4">
                  <p:embed/>
                  <p:pic>
                    <p:nvPicPr>
                      <p:cNvPr id="23" name="개체 2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428214" y="1882966"/>
                        <a:ext cx="22479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" name="TextBox 263"/>
          <p:cNvSpPr txBox="1"/>
          <p:nvPr/>
        </p:nvSpPr>
        <p:spPr>
          <a:xfrm>
            <a:off x="8354916" y="2610934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For a good </a:t>
            </a:r>
            <a:r>
              <a:rPr lang="en-US" altLang="ko-KR" sz="1400" dirty="0" smtClean="0"/>
              <a:t>laser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: </a:t>
            </a:r>
            <a:endParaRPr lang="ko-KR" altLang="en-US" sz="1400" dirty="0"/>
          </a:p>
        </p:txBody>
      </p:sp>
      <p:graphicFrame>
        <p:nvGraphicFramePr>
          <p:cNvPr id="265" name="개체 2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156115"/>
              </p:ext>
            </p:extLst>
          </p:nvPr>
        </p:nvGraphicFramePr>
        <p:xfrm>
          <a:off x="8702850" y="2891015"/>
          <a:ext cx="609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21" imgW="609480" imgH="228600" progId="Equation.DSMT4">
                  <p:embed/>
                </p:oleObj>
              </mc:Choice>
              <mc:Fallback>
                <p:oleObj name="Equation" r:id="rId21" imgW="609480" imgH="228600" progId="Equation.DSMT4">
                  <p:embed/>
                  <p:pic>
                    <p:nvPicPr>
                      <p:cNvPr id="25" name="개체 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702850" y="2891015"/>
                        <a:ext cx="609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" name="개체 2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493996"/>
              </p:ext>
            </p:extLst>
          </p:nvPr>
        </p:nvGraphicFramePr>
        <p:xfrm>
          <a:off x="9493221" y="2880064"/>
          <a:ext cx="1028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23" imgW="1028520" imgH="228600" progId="Equation.DSMT4">
                  <p:embed/>
                </p:oleObj>
              </mc:Choice>
              <mc:Fallback>
                <p:oleObj name="Equation" r:id="rId23" imgW="1028520" imgH="228600" progId="Equation.DSMT4">
                  <p:embed/>
                  <p:pic>
                    <p:nvPicPr>
                      <p:cNvPr id="26" name="개체 2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493221" y="2880064"/>
                        <a:ext cx="1028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" name="개체 2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106263"/>
              </p:ext>
            </p:extLst>
          </p:nvPr>
        </p:nvGraphicFramePr>
        <p:xfrm>
          <a:off x="10676114" y="2877784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25" imgW="393480" imgH="203040" progId="Equation.DSMT4">
                  <p:embed/>
                </p:oleObj>
              </mc:Choice>
              <mc:Fallback>
                <p:oleObj name="Equation" r:id="rId25" imgW="393480" imgH="203040" progId="Equation.DSMT4">
                  <p:embed/>
                  <p:pic>
                    <p:nvPicPr>
                      <p:cNvPr id="27" name="개체 2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0676114" y="2877784"/>
                        <a:ext cx="393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" name="개체 3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838608"/>
              </p:ext>
            </p:extLst>
          </p:nvPr>
        </p:nvGraphicFramePr>
        <p:xfrm>
          <a:off x="8428214" y="3197491"/>
          <a:ext cx="1485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27" imgW="1485720" imgH="469800" progId="Equation.DSMT4">
                  <p:embed/>
                </p:oleObj>
              </mc:Choice>
              <mc:Fallback>
                <p:oleObj name="Equation" r:id="rId27" imgW="1485720" imgH="469800" progId="Equation.DSMT4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428214" y="3197491"/>
                        <a:ext cx="14859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640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43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3-level laser</a:t>
            </a:r>
            <a:endParaRPr lang="ko-KR" altLang="en-US" dirty="0"/>
          </a:p>
        </p:txBody>
      </p:sp>
      <p:pic>
        <p:nvPicPr>
          <p:cNvPr id="1026" name="Picture 2" descr="The energy level E1 is known as the ground state or lower energy state and the energy levels E2 and E3 are known as excited stat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86" y="1217230"/>
            <a:ext cx="5486400" cy="494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94218" y="0"/>
            <a:ext cx="143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4-level laser</a:t>
            </a:r>
            <a:endParaRPr lang="ko-KR" altLang="en-US" dirty="0"/>
          </a:p>
        </p:txBody>
      </p:sp>
      <p:pic>
        <p:nvPicPr>
          <p:cNvPr id="1028" name="Picture 4" descr="las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389" y="640080"/>
            <a:ext cx="5419725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43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43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3-level laser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94218" y="0"/>
            <a:ext cx="143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4-level laser</a:t>
            </a:r>
            <a:endParaRPr lang="ko-KR" altLang="en-US" dirty="0"/>
          </a:p>
        </p:txBody>
      </p:sp>
      <p:pic>
        <p:nvPicPr>
          <p:cNvPr id="2050" name="Picture 2" descr="https://perg.phys.ksu.edu/vqm/laserweb/Ch-2/2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10" y="1767175"/>
            <a:ext cx="358140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erg.phys.ksu.edu/vqm/laserweb/Ch-2/2-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215" y="1767175"/>
            <a:ext cx="3190875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87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78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3-level laser (a)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27375" y="0"/>
            <a:ext cx="143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4-level laser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249381" y="1238596"/>
            <a:ext cx="324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49381" y="3283527"/>
            <a:ext cx="324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9381" y="2527069"/>
            <a:ext cx="324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12327" y="0"/>
            <a:ext cx="17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3-level laser (b)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8449441" y="1238596"/>
            <a:ext cx="324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449441" y="3283527"/>
            <a:ext cx="324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449441" y="1926321"/>
            <a:ext cx="324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374071" y="1043246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46975" y="1043246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192783" y="1043246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10523" y="1043246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919879" y="1043246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602139" y="1043246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83427" y="1043246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329235" y="1043246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361255" y="2327564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56331" y="1043246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738591" y="1043246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634159" y="2327564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465687" y="1043246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497707" y="2327564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907063" y="2327564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875043" y="1043246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770611" y="2327564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172710" y="1313411"/>
            <a:ext cx="0" cy="11305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오른쪽 화살표 37"/>
          <p:cNvSpPr/>
          <p:nvPr/>
        </p:nvSpPr>
        <p:spPr>
          <a:xfrm>
            <a:off x="1410147" y="1542010"/>
            <a:ext cx="272904" cy="55695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658027" y="1589653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spontaneous</a:t>
            </a:r>
          </a:p>
          <a:p>
            <a:pPr algn="ctr"/>
            <a:r>
              <a:rPr lang="en-US" altLang="ko-KR" sz="1200" b="1" dirty="0" smtClean="0"/>
              <a:t>emission</a:t>
            </a:r>
            <a:endParaRPr lang="ko-KR" alt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361301" y="2698925"/>
            <a:ext cx="1192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Non-radiative</a:t>
            </a:r>
          </a:p>
          <a:p>
            <a:pPr algn="ctr"/>
            <a:r>
              <a:rPr lang="en-US" altLang="ko-KR" sz="1200" b="1" dirty="0" smtClean="0"/>
              <a:t>emission</a:t>
            </a:r>
            <a:endParaRPr lang="ko-KR" altLang="en-US" sz="1200" b="1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1920856" y="2647124"/>
            <a:ext cx="0" cy="5652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오른쪽 화살표 44"/>
          <p:cNvSpPr/>
          <p:nvPr/>
        </p:nvSpPr>
        <p:spPr>
          <a:xfrm>
            <a:off x="2088397" y="2651281"/>
            <a:ext cx="272904" cy="55695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2023442" y="3366653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296346" y="3366653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2159894" y="3366653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4496795" y="1238596"/>
            <a:ext cx="324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4496795" y="3283527"/>
            <a:ext cx="324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505108" y="1913853"/>
            <a:ext cx="324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5725048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5997952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6543760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5861500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6270856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6953116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6134404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6680212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141123" y="1064343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6407308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7089568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414027" y="1064343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6816664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5277575" y="1064343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5686931" y="1064343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7226020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5550479" y="1064343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6063805" y="2069868"/>
            <a:ext cx="0" cy="11305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오른쪽 화살표 81"/>
          <p:cNvSpPr/>
          <p:nvPr/>
        </p:nvSpPr>
        <p:spPr>
          <a:xfrm>
            <a:off x="6301242" y="2356658"/>
            <a:ext cx="272904" cy="55695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6549122" y="2404302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spontaneous</a:t>
            </a:r>
          </a:p>
          <a:p>
            <a:pPr algn="ctr"/>
            <a:r>
              <a:rPr lang="en-US" altLang="ko-KR" sz="1200" b="1" dirty="0" smtClean="0"/>
              <a:t>emission</a:t>
            </a:r>
            <a:endParaRPr lang="ko-KR" altLang="en-US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745121" y="1336440"/>
            <a:ext cx="1192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Non-radiative</a:t>
            </a:r>
          </a:p>
          <a:p>
            <a:pPr algn="ctr"/>
            <a:r>
              <a:rPr lang="en-US" altLang="ko-KR" sz="1200" b="1" dirty="0" smtClean="0"/>
              <a:t>emission</a:t>
            </a:r>
            <a:endParaRPr lang="ko-KR" altLang="en-US" sz="1200" b="1" dirty="0"/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5304676" y="1284639"/>
            <a:ext cx="0" cy="5652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오른쪽 화살표 85"/>
          <p:cNvSpPr/>
          <p:nvPr/>
        </p:nvSpPr>
        <p:spPr>
          <a:xfrm>
            <a:off x="5472217" y="1288796"/>
            <a:ext cx="272904" cy="55695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6154477" y="3366653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6427381" y="3366653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6290929" y="3366653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/>
          <p:cNvCxnSpPr/>
          <p:nvPr/>
        </p:nvCxnSpPr>
        <p:spPr>
          <a:xfrm>
            <a:off x="8449441" y="2593570"/>
            <a:ext cx="324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/>
          <p:cNvSpPr/>
          <p:nvPr/>
        </p:nvSpPr>
        <p:spPr>
          <a:xfrm>
            <a:off x="9337636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9610540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10156348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9474088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9883444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10565704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9746992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10292800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10019896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10702156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10429252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10838608" y="1743158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9357709" y="1336440"/>
            <a:ext cx="1192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Non-radiative</a:t>
            </a:r>
          </a:p>
          <a:p>
            <a:pPr algn="ctr"/>
            <a:r>
              <a:rPr lang="en-US" altLang="ko-KR" sz="1200" b="1" dirty="0" smtClean="0"/>
              <a:t>emission</a:t>
            </a:r>
            <a:endParaRPr lang="ko-KR" altLang="en-US" sz="1200" b="1" dirty="0"/>
          </a:p>
        </p:txBody>
      </p:sp>
      <p:cxnSp>
        <p:nvCxnSpPr>
          <p:cNvPr id="104" name="직선 화살표 연결선 103"/>
          <p:cNvCxnSpPr/>
          <p:nvPr/>
        </p:nvCxnSpPr>
        <p:spPr>
          <a:xfrm>
            <a:off x="8917264" y="1284639"/>
            <a:ext cx="0" cy="5652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오른쪽 화살표 104"/>
          <p:cNvSpPr/>
          <p:nvPr/>
        </p:nvSpPr>
        <p:spPr>
          <a:xfrm>
            <a:off x="9084805" y="1288796"/>
            <a:ext cx="272904" cy="55695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10429252" y="2698925"/>
            <a:ext cx="1192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Non-radiative</a:t>
            </a:r>
          </a:p>
          <a:p>
            <a:pPr algn="ctr"/>
            <a:r>
              <a:rPr lang="en-US" altLang="ko-KR" sz="1200" b="1" dirty="0" smtClean="0"/>
              <a:t>emission</a:t>
            </a:r>
            <a:endParaRPr lang="ko-KR" altLang="en-US" sz="1200" b="1" dirty="0"/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9988807" y="2647124"/>
            <a:ext cx="0" cy="5652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오른쪽 화살표 107"/>
          <p:cNvSpPr/>
          <p:nvPr/>
        </p:nvSpPr>
        <p:spPr>
          <a:xfrm>
            <a:off x="10156348" y="2651281"/>
            <a:ext cx="272904" cy="55695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화살표 연결선 108"/>
          <p:cNvCxnSpPr/>
          <p:nvPr/>
        </p:nvCxnSpPr>
        <p:spPr>
          <a:xfrm>
            <a:off x="9353030" y="1981469"/>
            <a:ext cx="0" cy="576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오른쪽 화살표 109"/>
          <p:cNvSpPr/>
          <p:nvPr/>
        </p:nvSpPr>
        <p:spPr>
          <a:xfrm>
            <a:off x="9590467" y="1981469"/>
            <a:ext cx="272904" cy="55695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9838347" y="2029113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spontaneous</a:t>
            </a:r>
          </a:p>
          <a:p>
            <a:pPr algn="ctr"/>
            <a:r>
              <a:rPr lang="en-US" altLang="ko-KR" sz="1200" b="1" dirty="0" smtClean="0"/>
              <a:t>emission</a:t>
            </a:r>
            <a:endParaRPr lang="ko-KR" altLang="en-US" sz="1200" b="1" dirty="0"/>
          </a:p>
        </p:txBody>
      </p:sp>
      <p:sp>
        <p:nvSpPr>
          <p:cNvPr id="112" name="타원 111"/>
          <p:cNvSpPr/>
          <p:nvPr/>
        </p:nvSpPr>
        <p:spPr>
          <a:xfrm>
            <a:off x="10040999" y="3366653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10313903" y="3366653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10177451" y="3366653"/>
            <a:ext cx="116379" cy="1163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094977"/>
              </p:ext>
            </p:extLst>
          </p:nvPr>
        </p:nvGraphicFramePr>
        <p:xfrm>
          <a:off x="1798010" y="4283284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958201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177135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73178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44550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3-level</a:t>
                      </a:r>
                      <a:r>
                        <a:rPr lang="en-US" altLang="ko-KR" baseline="0" dirty="0" smtClean="0"/>
                        <a:t> (a)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3-level</a:t>
                      </a:r>
                      <a:r>
                        <a:rPr lang="en-US" altLang="ko-KR" baseline="0" dirty="0" smtClean="0"/>
                        <a:t> (b)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4-level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41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55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826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9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675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1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92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276</Words>
  <Application>Microsoft Office PowerPoint</Application>
  <PresentationFormat>와이드스크린</PresentationFormat>
  <Paragraphs>126</Paragraphs>
  <Slides>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LeeGS-NBTP</dc:creator>
  <cp:lastModifiedBy>LeeGS-NBTP</cp:lastModifiedBy>
  <cp:revision>20</cp:revision>
  <dcterms:created xsi:type="dcterms:W3CDTF">2018-08-14T11:39:16Z</dcterms:created>
  <dcterms:modified xsi:type="dcterms:W3CDTF">2018-08-16T05:07:08Z</dcterms:modified>
</cp:coreProperties>
</file>