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5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4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3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7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3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2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3452"/>
              </p:ext>
            </p:extLst>
          </p:nvPr>
        </p:nvGraphicFramePr>
        <p:xfrm>
          <a:off x="1786001" y="4307330"/>
          <a:ext cx="861999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2995820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7713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7317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55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3-level</a:t>
                      </a:r>
                      <a:r>
                        <a:rPr lang="en-US" altLang="ko-KR" sz="1600" b="1" baseline="0" dirty="0" smtClean="0"/>
                        <a:t> (a)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3-level</a:t>
                      </a:r>
                      <a:r>
                        <a:rPr lang="en-US" altLang="ko-KR" sz="1600" b="1" baseline="0" dirty="0" smtClean="0"/>
                        <a:t> (b)</a:t>
                      </a:r>
                      <a:endParaRPr lang="ko-KR" alt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4-level</a:t>
                      </a:r>
                      <a:endParaRPr lang="ko-KR" altLang="en-US" sz="16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Fast</a:t>
                      </a:r>
                      <a:r>
                        <a:rPr lang="en-US" altLang="ko-KR" sz="1600" b="1" baseline="0" dirty="0" smtClean="0"/>
                        <a:t> decay range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r>
                        <a:rPr lang="en-US" altLang="ko-KR" sz="1400" baseline="-25000" dirty="0" smtClean="0"/>
                        <a:t>1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n-US" altLang="ko-KR" sz="1400" baseline="-25000" dirty="0" smtClean="0"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r>
                        <a:rPr lang="en-US" altLang="ko-KR" sz="1400" baseline="-25000" dirty="0" smtClean="0"/>
                        <a:t>2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n-US" altLang="ko-KR" sz="1400" baseline="-25000" dirty="0" smtClean="0">
                          <a:sym typeface="Wingdings" panose="05000000000000000000" pitchFamily="2" charset="2"/>
                        </a:rPr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</a:t>
                      </a:r>
                      <a:r>
                        <a:rPr lang="en-US" altLang="ko-KR" sz="1400" baseline="-25000" dirty="0" smtClean="0"/>
                        <a:t>3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n-US" altLang="ko-KR" sz="1400" baseline="-250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400" baseline="0" dirty="0" smtClean="0">
                          <a:sym typeface="Wingdings" panose="05000000000000000000" pitchFamily="2" charset="2"/>
                        </a:rPr>
                        <a:t> , </a:t>
                      </a:r>
                      <a:r>
                        <a:rPr lang="en-US" altLang="ko-KR" sz="1400" dirty="0" smtClean="0"/>
                        <a:t>E</a:t>
                      </a:r>
                      <a:r>
                        <a:rPr lang="en-US" altLang="ko-KR" sz="1400" baseline="-25000" dirty="0" smtClean="0"/>
                        <a:t>1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n-US" altLang="ko-KR" sz="1400" baseline="-25000" dirty="0" smtClean="0">
                          <a:sym typeface="Wingdings" panose="05000000000000000000" pitchFamily="2" charset="2"/>
                        </a:rPr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90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Population inversion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5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Conversion</a:t>
                      </a:r>
                      <a:r>
                        <a:rPr lang="en-US" altLang="ko-KR" sz="1600" b="1" baseline="0" dirty="0" smtClean="0"/>
                        <a:t> e</a:t>
                      </a:r>
                      <a:r>
                        <a:rPr lang="en-US" altLang="ko-KR" sz="1600" b="1" dirty="0" smtClean="0"/>
                        <a:t>fficiency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82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Threshold</a:t>
                      </a:r>
                      <a:r>
                        <a:rPr lang="en-US" altLang="ko-KR" sz="1600" b="1" baseline="0" dirty="0" smtClean="0"/>
                        <a:t> pump power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4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Application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Yb:YAG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Ruby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Nd:YAG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211095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03880" y="1247321"/>
            <a:ext cx="3938039" cy="2394151"/>
            <a:chOff x="-236942" y="565678"/>
            <a:chExt cx="3938039" cy="239415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53266" y="733771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3266" y="2778702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3266" y="2022244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1879245" y="808586"/>
              <a:ext cx="0" cy="97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오른쪽 화살표 37"/>
            <p:cNvSpPr/>
            <p:nvPr/>
          </p:nvSpPr>
          <p:spPr>
            <a:xfrm>
              <a:off x="2044055" y="1016110"/>
              <a:ext cx="272904" cy="55695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37584" y="1063754"/>
              <a:ext cx="1221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(2) Stimulated</a:t>
              </a:r>
            </a:p>
            <a:p>
              <a:pPr algn="ctr"/>
              <a:r>
                <a:rPr lang="en-US" altLang="ko-KR" sz="1200" b="1" dirty="0" smtClean="0"/>
                <a:t>  emission</a:t>
              </a:r>
              <a:endParaRPr lang="ko-KR" alt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54932" y="2092273"/>
              <a:ext cx="1446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(3)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1889195" y="2080792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오른쪽 화살표 44"/>
            <p:cNvSpPr/>
            <p:nvPr/>
          </p:nvSpPr>
          <p:spPr>
            <a:xfrm>
              <a:off x="2044055" y="2102152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07178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37076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22127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7795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57692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7487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42744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87590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62333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2641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32435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02538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77281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47384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92230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252024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2819218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266973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3118191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968704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277956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576928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174872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427442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875900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623330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26414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324358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025386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772816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473844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922302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>
              <a:off x="370012" y="779814"/>
              <a:ext cx="0" cy="190800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53449" y="2391002"/>
              <a:ext cx="109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(1) Pumping</a:t>
              </a:r>
              <a:endParaRPr lang="ko-KR" altLang="en-US" sz="1200" b="1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2071788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370760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221274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520246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2669732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1623330" y="1837524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1772816" y="1837524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922302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071788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2370760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221274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2520246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2669732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1922302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2071788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2370760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2221274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2520246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2669732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-228629" y="2628595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-236942" y="1888762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-236942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18826" y="1259072"/>
            <a:ext cx="3628652" cy="2386942"/>
            <a:chOff x="4069198" y="577429"/>
            <a:chExt cx="3628652" cy="2386942"/>
          </a:xfrm>
        </p:grpSpPr>
        <p:grpSp>
          <p:nvGrpSpPr>
            <p:cNvPr id="36" name="그룹 35"/>
            <p:cNvGrpSpPr/>
            <p:nvPr/>
          </p:nvGrpSpPr>
          <p:grpSpPr>
            <a:xfrm>
              <a:off x="4449537" y="577429"/>
              <a:ext cx="3248313" cy="2386942"/>
              <a:chOff x="4496795" y="1082254"/>
              <a:chExt cx="3248313" cy="2386942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4496795" y="1238596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4496795" y="3283527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505108" y="1972044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타원 169"/>
              <p:cNvSpPr/>
              <p:nvPr/>
            </p:nvSpPr>
            <p:spPr>
              <a:xfrm>
                <a:off x="643232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73129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58180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463848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493746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553540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478797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523643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598386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508694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568489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538591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613334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583437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28283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688077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7179750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703026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7478723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7329236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643232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673129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658180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4638488" y="1082254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493746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553540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4787974" y="1082254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523643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598386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508694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568489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>
                <a:off x="538591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3334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583437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28283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88077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703026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8" name="직선 화살표 연결선 207"/>
              <p:cNvCxnSpPr/>
              <p:nvPr/>
            </p:nvCxnSpPr>
            <p:spPr>
              <a:xfrm>
                <a:off x="5169522" y="1319351"/>
                <a:ext cx="0" cy="46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오른쪽 화살표 208"/>
              <p:cNvSpPr/>
              <p:nvPr/>
            </p:nvSpPr>
            <p:spPr>
              <a:xfrm>
                <a:off x="5324382" y="1324085"/>
                <a:ext cx="272904" cy="42528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535259" y="1305893"/>
                <a:ext cx="1446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(2) Non-radiative</a:t>
                </a:r>
              </a:p>
              <a:p>
                <a:pPr algn="ctr"/>
                <a:r>
                  <a:rPr lang="en-US" altLang="ko-KR" sz="1200" b="1" dirty="0" smtClean="0"/>
                  <a:t>emission</a:t>
                </a:r>
                <a:endParaRPr lang="ko-KR" altLang="en-US" sz="1200" b="1" dirty="0"/>
              </a:p>
            </p:txBody>
          </p:sp>
          <p:cxnSp>
            <p:nvCxnSpPr>
              <p:cNvPr id="211" name="직선 화살표 연결선 210"/>
              <p:cNvCxnSpPr/>
              <p:nvPr/>
            </p:nvCxnSpPr>
            <p:spPr>
              <a:xfrm>
                <a:off x="4793236" y="1284639"/>
                <a:ext cx="0" cy="190800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4776673" y="2895827"/>
                <a:ext cx="1095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(1) Pumping</a:t>
                </a:r>
                <a:endParaRPr lang="ko-KR" altLang="en-US" sz="1200" b="1" dirty="0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6432320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6731292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581806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937460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5535404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5236432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5983862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86946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684890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5385918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6133348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5834376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282834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880778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7030264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화살표 연결선 227"/>
              <p:cNvCxnSpPr/>
              <p:nvPr/>
            </p:nvCxnSpPr>
            <p:spPr>
              <a:xfrm>
                <a:off x="6018804" y="2049942"/>
                <a:ext cx="0" cy="97200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오른쪽 화살표 228"/>
              <p:cNvSpPr/>
              <p:nvPr/>
            </p:nvSpPr>
            <p:spPr>
              <a:xfrm>
                <a:off x="6183614" y="2257466"/>
                <a:ext cx="272904" cy="55695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485456" y="2271858"/>
                <a:ext cx="12216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(3) Stimulated</a:t>
                </a:r>
              </a:p>
              <a:p>
                <a:pPr algn="ctr"/>
                <a:r>
                  <a:rPr lang="en-US" altLang="ko-KR" sz="1200" b="1" dirty="0"/>
                  <a:t> </a:t>
                </a:r>
                <a:r>
                  <a:rPr lang="en-US" altLang="ko-KR" sz="1200" b="1" dirty="0" smtClean="0"/>
                  <a:t>  emission</a:t>
                </a:r>
                <a:endParaRPr lang="ko-KR" altLang="en-US" sz="1200" b="1" dirty="0"/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6432320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6731292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>
                <a:off x="6581806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5983862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>
                <a:off x="6133348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>
                <a:off x="5834376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6282834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6880778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>
                <a:off x="7030264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7" name="TextBox 346"/>
            <p:cNvSpPr txBox="1"/>
            <p:nvPr/>
          </p:nvSpPr>
          <p:spPr>
            <a:xfrm>
              <a:off x="4077511" y="2645221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069198" y="133325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4069198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192088" y="1259072"/>
            <a:ext cx="3922559" cy="2386942"/>
            <a:chOff x="8050770" y="577429"/>
            <a:chExt cx="3922559" cy="238694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449441" y="733771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>
              <a:off x="8425497" y="2022244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0527163" y="2067334"/>
              <a:ext cx="1446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(4)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242" name="직선 화살표 연결선 241"/>
            <p:cNvCxnSpPr/>
            <p:nvPr/>
          </p:nvCxnSpPr>
          <p:spPr>
            <a:xfrm>
              <a:off x="10161426" y="2080792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오른쪽 화살표 242"/>
            <p:cNvSpPr/>
            <p:nvPr/>
          </p:nvSpPr>
          <p:spPr>
            <a:xfrm>
              <a:off x="10316286" y="2068900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>
              <a:off x="8420999" y="1467219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/>
            <p:cNvCxnSpPr/>
            <p:nvPr/>
          </p:nvCxnSpPr>
          <p:spPr>
            <a:xfrm>
              <a:off x="9085413" y="814526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오른쪽 화살표 245"/>
            <p:cNvSpPr/>
            <p:nvPr/>
          </p:nvSpPr>
          <p:spPr>
            <a:xfrm>
              <a:off x="9240273" y="794321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451150" y="784442"/>
              <a:ext cx="1446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(2)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268" name="직선 연결선 267"/>
            <p:cNvCxnSpPr/>
            <p:nvPr/>
          </p:nvCxnSpPr>
          <p:spPr>
            <a:xfrm>
              <a:off x="8449441" y="2778702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타원 268"/>
            <p:cNvSpPr/>
            <p:nvPr/>
          </p:nvSpPr>
          <p:spPr>
            <a:xfrm>
              <a:off x="1038496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1068393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1053445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59113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>
              <a:off x="889010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/>
            <p:cNvSpPr/>
            <p:nvPr/>
          </p:nvSpPr>
          <p:spPr>
            <a:xfrm>
              <a:off x="948805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874062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918907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993650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903959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963753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933856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/>
            <p:cNvSpPr/>
            <p:nvPr/>
          </p:nvSpPr>
          <p:spPr>
            <a:xfrm>
              <a:off x="1008599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978702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1023548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/>
            <p:cNvSpPr/>
            <p:nvPr/>
          </p:nvSpPr>
          <p:spPr>
            <a:xfrm>
              <a:off x="1083342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11132396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1098291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11431369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11281882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화살표 연결선 288"/>
            <p:cNvCxnSpPr/>
            <p:nvPr/>
          </p:nvCxnSpPr>
          <p:spPr>
            <a:xfrm>
              <a:off x="8641896" y="779814"/>
              <a:ext cx="0" cy="190800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8625333" y="2391002"/>
              <a:ext cx="109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(1) Pumping</a:t>
              </a:r>
              <a:endParaRPr lang="ko-KR" altLang="en-US" sz="1200" b="1" dirty="0"/>
            </a:p>
          </p:txBody>
        </p:sp>
        <p:sp>
          <p:nvSpPr>
            <p:cNvPr id="291" name="타원 290"/>
            <p:cNvSpPr/>
            <p:nvPr/>
          </p:nvSpPr>
          <p:spPr>
            <a:xfrm>
              <a:off x="1038496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/>
            <p:cNvSpPr/>
            <p:nvPr/>
          </p:nvSpPr>
          <p:spPr>
            <a:xfrm>
              <a:off x="1068393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1053445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8591134" y="577429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889010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/>
            <p:cNvSpPr/>
            <p:nvPr/>
          </p:nvSpPr>
          <p:spPr>
            <a:xfrm>
              <a:off x="948805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8740620" y="577429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918907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993650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903959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963753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933856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1008599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978702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1023548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1083342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1098291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10384966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>
              <a:off x="10683938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/>
            <p:cNvSpPr/>
            <p:nvPr/>
          </p:nvSpPr>
          <p:spPr>
            <a:xfrm>
              <a:off x="10534452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/>
            <p:cNvSpPr/>
            <p:nvPr/>
          </p:nvSpPr>
          <p:spPr>
            <a:xfrm>
              <a:off x="8890106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/>
            <p:cNvSpPr/>
            <p:nvPr/>
          </p:nvSpPr>
          <p:spPr>
            <a:xfrm>
              <a:off x="9488050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9189078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9936508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9039592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/>
            <p:cNvSpPr/>
            <p:nvPr/>
          </p:nvSpPr>
          <p:spPr>
            <a:xfrm>
              <a:off x="9637536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9338564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10085994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9787022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10235480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10833424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/>
            <p:cNvSpPr/>
            <p:nvPr/>
          </p:nvSpPr>
          <p:spPr>
            <a:xfrm>
              <a:off x="10982910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10384966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10683938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10534452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9936508" y="1859322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/>
            <p:cNvSpPr/>
            <p:nvPr/>
          </p:nvSpPr>
          <p:spPr>
            <a:xfrm>
              <a:off x="10085994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/>
            <p:cNvSpPr/>
            <p:nvPr/>
          </p:nvSpPr>
          <p:spPr>
            <a:xfrm>
              <a:off x="9787022" y="1859322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/>
            <p:cNvSpPr/>
            <p:nvPr/>
          </p:nvSpPr>
          <p:spPr>
            <a:xfrm>
              <a:off x="10235480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/>
            <p:cNvSpPr/>
            <p:nvPr/>
          </p:nvSpPr>
          <p:spPr>
            <a:xfrm>
              <a:off x="10833424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/>
            <p:cNvSpPr/>
            <p:nvPr/>
          </p:nvSpPr>
          <p:spPr>
            <a:xfrm>
              <a:off x="10982910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10384966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/>
            <p:cNvSpPr/>
            <p:nvPr/>
          </p:nvSpPr>
          <p:spPr>
            <a:xfrm>
              <a:off x="10683938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10534452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10085994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10235480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10833424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10982910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1" name="직선 화살표 연결선 340"/>
            <p:cNvCxnSpPr/>
            <p:nvPr/>
          </p:nvCxnSpPr>
          <p:spPr>
            <a:xfrm>
              <a:off x="9895089" y="1526833"/>
              <a:ext cx="0" cy="32260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오른쪽 화살표 341"/>
            <p:cNvSpPr/>
            <p:nvPr/>
          </p:nvSpPr>
          <p:spPr>
            <a:xfrm>
              <a:off x="10059899" y="1518230"/>
              <a:ext cx="272904" cy="297960"/>
            </a:xfrm>
            <a:prstGeom prst="rightArrow">
              <a:avLst>
                <a:gd name="adj1" fmla="val 5244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0361741" y="1441178"/>
              <a:ext cx="1221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(3) Stimulated</a:t>
              </a:r>
            </a:p>
            <a:p>
              <a:pPr algn="ctr"/>
              <a:r>
                <a:rPr lang="en-US" altLang="ko-KR" sz="1200" b="1" dirty="0" smtClean="0"/>
                <a:t>   emission</a:t>
              </a:r>
              <a:endParaRPr lang="ko-KR" altLang="en-US" sz="1200" b="1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8059083" y="2636908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8050770" y="1888762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8050770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3</a:t>
              </a:r>
              <a:endParaRPr lang="ko-KR" altLang="en-US" sz="1200" b="1" baseline="-250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8050770" y="1337629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83129" y="648397"/>
            <a:ext cx="3960000" cy="32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4126914" y="648397"/>
            <a:ext cx="3960000" cy="32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170700" y="648397"/>
            <a:ext cx="3960000" cy="32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6737" y="342762"/>
            <a:ext cx="1272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3-level (a)</a:t>
            </a:r>
          </a:p>
          <a:p>
            <a:pPr algn="ctr"/>
            <a:r>
              <a:rPr lang="en-US" altLang="ko-KR" dirty="0" smtClean="0"/>
              <a:t>(</a:t>
            </a:r>
            <a:r>
              <a:rPr lang="el-GR" altLang="ko-KR" dirty="0" smtClean="0"/>
              <a:t>Λ</a:t>
            </a:r>
            <a:r>
              <a:rPr lang="en-US" altLang="ko-KR" dirty="0" smtClean="0"/>
              <a:t> system)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856" y="467894"/>
            <a:ext cx="8756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4-level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8732" y="326194"/>
            <a:ext cx="12711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3-level (b)</a:t>
            </a:r>
          </a:p>
          <a:p>
            <a:pPr algn="ctr"/>
            <a:r>
              <a:rPr lang="en-US" altLang="ko-KR" dirty="0" smtClean="0"/>
              <a:t>(V system)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>
            <a:grpSpLocks noChangeAspect="1"/>
          </p:cNvGrpSpPr>
          <p:nvPr/>
        </p:nvGrpSpPr>
        <p:grpSpPr>
          <a:xfrm>
            <a:off x="403312" y="668894"/>
            <a:ext cx="3431425" cy="2160000"/>
            <a:chOff x="3932040" y="577429"/>
            <a:chExt cx="3791950" cy="2386942"/>
          </a:xfrm>
        </p:grpSpPr>
        <p:grpSp>
          <p:nvGrpSpPr>
            <p:cNvPr id="36" name="그룹 35"/>
            <p:cNvGrpSpPr/>
            <p:nvPr/>
          </p:nvGrpSpPr>
          <p:grpSpPr>
            <a:xfrm>
              <a:off x="4449537" y="577429"/>
              <a:ext cx="3274453" cy="2386942"/>
              <a:chOff x="4496795" y="1082254"/>
              <a:chExt cx="3274453" cy="2386942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4496795" y="1238596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4496795" y="3283527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505108" y="1972044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타원 169"/>
              <p:cNvSpPr/>
              <p:nvPr/>
            </p:nvSpPr>
            <p:spPr>
              <a:xfrm>
                <a:off x="643232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73129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58180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463848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493746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553540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478797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523643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598386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508694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568489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538591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613334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583437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28283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688077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7179750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703026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7478723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7329236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643232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673129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658180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4638488" y="1082254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493746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553540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4787974" y="1082254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523643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598386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508694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568489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>
                <a:off x="538591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3334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583437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28283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88077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703026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8" name="직선 화살표 연결선 207"/>
              <p:cNvCxnSpPr/>
              <p:nvPr/>
            </p:nvCxnSpPr>
            <p:spPr>
              <a:xfrm>
                <a:off x="5169522" y="1319351"/>
                <a:ext cx="0" cy="46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오른쪽 화살표 208"/>
              <p:cNvSpPr/>
              <p:nvPr/>
            </p:nvSpPr>
            <p:spPr>
              <a:xfrm>
                <a:off x="5324382" y="1324085"/>
                <a:ext cx="272904" cy="42528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535259" y="1305893"/>
                <a:ext cx="1446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(2) Non-radiative</a:t>
                </a:r>
              </a:p>
              <a:p>
                <a:pPr algn="ctr"/>
                <a:r>
                  <a:rPr lang="en-US" altLang="ko-KR" sz="1200" b="1" dirty="0" smtClean="0"/>
                  <a:t>emission</a:t>
                </a:r>
                <a:endParaRPr lang="ko-KR" altLang="en-US" sz="1200" b="1" dirty="0"/>
              </a:p>
            </p:txBody>
          </p:sp>
          <p:cxnSp>
            <p:nvCxnSpPr>
              <p:cNvPr id="211" name="직선 화살표 연결선 210"/>
              <p:cNvCxnSpPr/>
              <p:nvPr/>
            </p:nvCxnSpPr>
            <p:spPr>
              <a:xfrm>
                <a:off x="4793236" y="1284639"/>
                <a:ext cx="0" cy="190800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4733522" y="2706617"/>
                <a:ext cx="1185437" cy="510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 algn="ctr">
                  <a:buAutoNum type="arabicParenBoth"/>
                </a:pPr>
                <a:r>
                  <a:rPr lang="en-US" altLang="ko-KR" sz="1200" b="1" dirty="0" smtClean="0"/>
                  <a:t>Pumping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en-US" altLang="ko-KR" sz="1200" b="1" dirty="0" err="1" smtClean="0"/>
                  <a:t>W</a:t>
                </a:r>
                <a:r>
                  <a:rPr lang="en-US" altLang="ko-KR" sz="1200" b="1" baseline="-25000" dirty="0" err="1" smtClean="0"/>
                  <a:t>p</a:t>
                </a:r>
                <a:r>
                  <a:rPr lang="en-US" altLang="ko-KR" sz="1200" b="1" dirty="0" smtClean="0"/>
                  <a:t>)</a:t>
                </a:r>
                <a:endParaRPr lang="en-US" altLang="ko-KR" sz="1200" b="1" baseline="-25000" dirty="0" smtClean="0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6432320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6731292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581806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937460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5535404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5236432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5983862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86946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684890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5385918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6133348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5834376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282834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880778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7030264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화살표 연결선 227"/>
              <p:cNvCxnSpPr/>
              <p:nvPr/>
            </p:nvCxnSpPr>
            <p:spPr>
              <a:xfrm>
                <a:off x="6018804" y="2049942"/>
                <a:ext cx="0" cy="97200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오른쪽 화살표 228"/>
              <p:cNvSpPr/>
              <p:nvPr/>
            </p:nvSpPr>
            <p:spPr>
              <a:xfrm>
                <a:off x="6183614" y="2257466"/>
                <a:ext cx="272904" cy="55695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421281" y="2271858"/>
                <a:ext cx="1349967" cy="510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(3) Stimulated</a:t>
                </a:r>
              </a:p>
              <a:p>
                <a:pPr algn="ctr"/>
                <a:r>
                  <a:rPr lang="en-US" altLang="ko-KR" sz="1200" b="1" dirty="0" smtClean="0"/>
                  <a:t>  emission</a:t>
                </a:r>
                <a:endParaRPr lang="ko-KR" altLang="en-US" sz="1200" b="1" dirty="0"/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6432320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6731292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>
                <a:off x="6581806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5983862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>
                <a:off x="6133348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>
                <a:off x="5834376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6282834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6880778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>
                <a:off x="7030264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7" name="TextBox 346"/>
            <p:cNvSpPr txBox="1"/>
            <p:nvPr/>
          </p:nvSpPr>
          <p:spPr>
            <a:xfrm>
              <a:off x="3932040" y="2645221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r>
                <a:rPr lang="en-US" altLang="ko-KR" sz="1200" b="1" dirty="0" smtClean="0"/>
                <a:t>,N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932040" y="1333254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r>
                <a:rPr lang="en-US" altLang="ko-KR" sz="1200" b="1" dirty="0" smtClean="0"/>
                <a:t>,N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3932040" y="583664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r>
                <a:rPr lang="en-US" altLang="ko-KR" sz="1200" b="1" dirty="0" smtClean="0"/>
                <a:t>,N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sp>
        <p:nvSpPr>
          <p:cNvPr id="354" name="직사각형 353"/>
          <p:cNvSpPr/>
          <p:nvPr/>
        </p:nvSpPr>
        <p:spPr>
          <a:xfrm>
            <a:off x="328900" y="288140"/>
            <a:ext cx="3600000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89538" y="96623"/>
            <a:ext cx="8756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3-level</a:t>
            </a:r>
            <a:endParaRPr lang="ko-KR" altLang="en-US" dirty="0"/>
          </a:p>
        </p:txBody>
      </p:sp>
      <p:graphicFrame>
        <p:nvGraphicFramePr>
          <p:cNvPr id="264" name="개체 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68457"/>
              </p:ext>
            </p:extLst>
          </p:nvPr>
        </p:nvGraphicFramePr>
        <p:xfrm>
          <a:off x="359050" y="3505187"/>
          <a:ext cx="1941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Equation" r:id="rId3" imgW="1892160" imgH="990360" progId="Equation.DSMT4">
                  <p:embed/>
                </p:oleObj>
              </mc:Choice>
              <mc:Fallback>
                <p:oleObj name="Equation" r:id="rId3" imgW="1892160" imgH="990360" progId="Equation.DSMT4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050" y="3505187"/>
                        <a:ext cx="1941513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" name="TextBox 264"/>
          <p:cNvSpPr txBox="1"/>
          <p:nvPr/>
        </p:nvSpPr>
        <p:spPr>
          <a:xfrm>
            <a:off x="359050" y="3148514"/>
            <a:ext cx="194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/>
              <a:t>Rate equations</a:t>
            </a:r>
            <a:endParaRPr lang="ko-KR" altLang="en-US" sz="1600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050" y="4539306"/>
            <a:ext cx="233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/>
              <a:t>Atom conservation</a:t>
            </a:r>
            <a:endParaRPr lang="ko-KR" altLang="en-US" sz="1600" b="1" dirty="0"/>
          </a:p>
        </p:txBody>
      </p:sp>
      <p:graphicFrame>
        <p:nvGraphicFramePr>
          <p:cNvPr id="267" name="개체 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11886"/>
              </p:ext>
            </p:extLst>
          </p:nvPr>
        </p:nvGraphicFramePr>
        <p:xfrm>
          <a:off x="359050" y="4895979"/>
          <a:ext cx="1320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Equation" r:id="rId5" imgW="1320480" imgH="253800" progId="Equation.DSMT4">
                  <p:embed/>
                </p:oleObj>
              </mc:Choice>
              <mc:Fallback>
                <p:oleObj name="Equation" r:id="rId5" imgW="1320480" imgH="253800" progId="Equation.DSMT4">
                  <p:embed/>
                  <p:pic>
                    <p:nvPicPr>
                      <p:cNvPr id="23" name="개체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050" y="4895979"/>
                        <a:ext cx="1320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" name="개체 3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85313"/>
              </p:ext>
            </p:extLst>
          </p:nvPr>
        </p:nvGraphicFramePr>
        <p:xfrm>
          <a:off x="359050" y="5168098"/>
          <a:ext cx="88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Equation" r:id="rId7" imgW="888840" imgH="482400" progId="Equation.DSMT4">
                  <p:embed/>
                </p:oleObj>
              </mc:Choice>
              <mc:Fallback>
                <p:oleObj name="Equation" r:id="rId7" imgW="888840" imgH="482400" progId="Equation.DSMT4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050" y="5168098"/>
                        <a:ext cx="889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" name="개체 3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653366"/>
              </p:ext>
            </p:extLst>
          </p:nvPr>
        </p:nvGraphicFramePr>
        <p:xfrm>
          <a:off x="359050" y="5668818"/>
          <a:ext cx="100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Equation" r:id="rId9" imgW="1002960" imgH="495000" progId="Equation.DSMT4">
                  <p:embed/>
                </p:oleObj>
              </mc:Choice>
              <mc:Fallback>
                <p:oleObj name="Equation" r:id="rId9" imgW="1002960" imgH="495000" progId="Equation.DSMT4">
                  <p:embed/>
                  <p:pic>
                    <p:nvPicPr>
                      <p:cNvPr id="33" name="개체 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50" y="5668818"/>
                        <a:ext cx="1003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52873"/>
              </p:ext>
            </p:extLst>
          </p:nvPr>
        </p:nvGraphicFramePr>
        <p:xfrm>
          <a:off x="1718773" y="5389418"/>
          <a:ext cx="2019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Equation" r:id="rId11" imgW="2019240" imgH="774360" progId="Equation.DSMT4">
                  <p:embed/>
                </p:oleObj>
              </mc:Choice>
              <mc:Fallback>
                <p:oleObj name="Equation" r:id="rId11" imgW="201924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8773" y="5389418"/>
                        <a:ext cx="20193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" name="그룹 206"/>
          <p:cNvGrpSpPr>
            <a:grpSpLocks noChangeAspect="1"/>
          </p:cNvGrpSpPr>
          <p:nvPr/>
        </p:nvGrpSpPr>
        <p:grpSpPr>
          <a:xfrm>
            <a:off x="4257679" y="741011"/>
            <a:ext cx="3602274" cy="2160000"/>
            <a:chOff x="7992579" y="577429"/>
            <a:chExt cx="3980750" cy="2386942"/>
          </a:xfrm>
        </p:grpSpPr>
        <p:cxnSp>
          <p:nvCxnSpPr>
            <p:cNvPr id="240" name="직선 연결선 239"/>
            <p:cNvCxnSpPr/>
            <p:nvPr/>
          </p:nvCxnSpPr>
          <p:spPr>
            <a:xfrm>
              <a:off x="8449441" y="733771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>
              <a:off x="8425497" y="2022244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0527163" y="2067334"/>
              <a:ext cx="1446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(4)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243" name="직선 화살표 연결선 242"/>
            <p:cNvCxnSpPr/>
            <p:nvPr/>
          </p:nvCxnSpPr>
          <p:spPr>
            <a:xfrm>
              <a:off x="10161426" y="2080792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오른쪽 화살표 243"/>
            <p:cNvSpPr/>
            <p:nvPr/>
          </p:nvSpPr>
          <p:spPr>
            <a:xfrm>
              <a:off x="10316286" y="2068900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/>
            <p:nvPr/>
          </p:nvCxnSpPr>
          <p:spPr>
            <a:xfrm>
              <a:off x="8420999" y="1467219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/>
            <p:cNvCxnSpPr/>
            <p:nvPr/>
          </p:nvCxnSpPr>
          <p:spPr>
            <a:xfrm>
              <a:off x="9085413" y="814526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오른쪽 화살표 246"/>
            <p:cNvSpPr/>
            <p:nvPr/>
          </p:nvSpPr>
          <p:spPr>
            <a:xfrm>
              <a:off x="9240273" y="794321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451150" y="784442"/>
              <a:ext cx="1446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(2)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8449441" y="2778702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타원 249"/>
            <p:cNvSpPr/>
            <p:nvPr/>
          </p:nvSpPr>
          <p:spPr>
            <a:xfrm>
              <a:off x="1038496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1068393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/>
            <p:cNvSpPr/>
            <p:nvPr/>
          </p:nvSpPr>
          <p:spPr>
            <a:xfrm>
              <a:off x="1053445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859113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889010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/>
            <p:cNvSpPr/>
            <p:nvPr/>
          </p:nvSpPr>
          <p:spPr>
            <a:xfrm>
              <a:off x="948805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/>
            <p:cNvSpPr/>
            <p:nvPr/>
          </p:nvSpPr>
          <p:spPr>
            <a:xfrm>
              <a:off x="874062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918907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993650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903959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963753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933856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1008599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978702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/>
            <p:cNvSpPr/>
            <p:nvPr/>
          </p:nvSpPr>
          <p:spPr>
            <a:xfrm>
              <a:off x="1023548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1083342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11132396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1098291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11431369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>
              <a:off x="11281882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4" name="직선 화살표 연결선 273"/>
            <p:cNvCxnSpPr/>
            <p:nvPr/>
          </p:nvCxnSpPr>
          <p:spPr>
            <a:xfrm>
              <a:off x="8641896" y="779814"/>
              <a:ext cx="0" cy="190800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8580200" y="2223677"/>
              <a:ext cx="1185438" cy="510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AutoNum type="arabicParenBoth"/>
              </a:pPr>
              <a:r>
                <a:rPr lang="en-US" altLang="ko-KR" sz="1200" b="1" dirty="0" smtClean="0"/>
                <a:t>Pumping</a:t>
              </a:r>
            </a:p>
            <a:p>
              <a:pPr algn="ctr"/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W</a:t>
              </a:r>
              <a:r>
                <a:rPr lang="en-US" altLang="ko-KR" sz="1200" b="1" baseline="-25000" dirty="0" err="1" smtClean="0"/>
                <a:t>p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1038496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1068393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1053445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8591134" y="577429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889010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/>
            <p:cNvSpPr/>
            <p:nvPr/>
          </p:nvSpPr>
          <p:spPr>
            <a:xfrm>
              <a:off x="948805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8740620" y="577429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918907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/>
            <p:cNvSpPr/>
            <p:nvPr/>
          </p:nvSpPr>
          <p:spPr>
            <a:xfrm>
              <a:off x="993650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903959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963753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933856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1008599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978702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/>
            <p:cNvSpPr/>
            <p:nvPr/>
          </p:nvSpPr>
          <p:spPr>
            <a:xfrm>
              <a:off x="1023548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/>
            <p:cNvSpPr/>
            <p:nvPr/>
          </p:nvSpPr>
          <p:spPr>
            <a:xfrm>
              <a:off x="1083342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/>
            <p:cNvSpPr/>
            <p:nvPr/>
          </p:nvSpPr>
          <p:spPr>
            <a:xfrm>
              <a:off x="1098291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10384966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10683938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10534452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/>
            <p:cNvSpPr/>
            <p:nvPr/>
          </p:nvSpPr>
          <p:spPr>
            <a:xfrm>
              <a:off x="8890106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9488050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9189078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9936508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9039592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9637536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9338564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10085994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9787022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10235480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10833424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10982910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10384966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>
              <a:off x="10683938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/>
            <p:cNvSpPr/>
            <p:nvPr/>
          </p:nvSpPr>
          <p:spPr>
            <a:xfrm>
              <a:off x="10534452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/>
            <p:cNvSpPr/>
            <p:nvPr/>
          </p:nvSpPr>
          <p:spPr>
            <a:xfrm>
              <a:off x="9936508" y="1859322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/>
            <p:cNvSpPr/>
            <p:nvPr/>
          </p:nvSpPr>
          <p:spPr>
            <a:xfrm>
              <a:off x="10085994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9787022" y="1859322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10235480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10833424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/>
            <p:cNvSpPr/>
            <p:nvPr/>
          </p:nvSpPr>
          <p:spPr>
            <a:xfrm>
              <a:off x="10982910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10384966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10683938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10534452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10085994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10235480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/>
            <p:cNvSpPr/>
            <p:nvPr/>
          </p:nvSpPr>
          <p:spPr>
            <a:xfrm>
              <a:off x="10833424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10982910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4" name="직선 화살표 연결선 323"/>
            <p:cNvCxnSpPr/>
            <p:nvPr/>
          </p:nvCxnSpPr>
          <p:spPr>
            <a:xfrm>
              <a:off x="9895089" y="1526833"/>
              <a:ext cx="0" cy="32260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오른쪽 화살표 324"/>
            <p:cNvSpPr/>
            <p:nvPr/>
          </p:nvSpPr>
          <p:spPr>
            <a:xfrm>
              <a:off x="10059899" y="1518230"/>
              <a:ext cx="272904" cy="297960"/>
            </a:xfrm>
            <a:prstGeom prst="rightArrow">
              <a:avLst>
                <a:gd name="adj1" fmla="val 5244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0297567" y="1441178"/>
              <a:ext cx="1349967" cy="510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(3) Stimulated</a:t>
              </a:r>
            </a:p>
            <a:p>
              <a:pPr algn="ctr"/>
              <a:r>
                <a:rPr lang="en-US" altLang="ko-KR" sz="1200" b="1" dirty="0" smtClean="0"/>
                <a:t>  emission</a:t>
              </a:r>
              <a:endParaRPr lang="ko-KR" altLang="en-US" sz="1200" b="1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8000892" y="2636908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r>
                <a:rPr lang="en-US" altLang="ko-KR" sz="1200" b="1" dirty="0" smtClean="0"/>
                <a:t>,N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992579" y="1888762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r>
                <a:rPr lang="en-US" altLang="ko-KR" sz="1200" b="1" dirty="0" smtClean="0"/>
                <a:t>,N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7992579" y="583664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3</a:t>
              </a:r>
              <a:r>
                <a:rPr lang="en-US" altLang="ko-KR" sz="1200" b="1" dirty="0" smtClean="0"/>
                <a:t>,N</a:t>
              </a:r>
              <a:r>
                <a:rPr lang="en-US" altLang="ko-KR" sz="1200" b="1" baseline="-25000" dirty="0" smtClean="0"/>
                <a:t>3</a:t>
              </a:r>
              <a:endParaRPr lang="ko-KR" altLang="en-US" sz="1200" b="1" baseline="-250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992579" y="1337629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r>
                <a:rPr lang="en-US" altLang="ko-KR" sz="1200" b="1" dirty="0" smtClean="0"/>
                <a:t>,N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sp>
        <p:nvSpPr>
          <p:cNvPr id="331" name="직사각형 330"/>
          <p:cNvSpPr/>
          <p:nvPr/>
        </p:nvSpPr>
        <p:spPr>
          <a:xfrm>
            <a:off x="4258816" y="275334"/>
            <a:ext cx="3600000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TextBox 331"/>
          <p:cNvSpPr txBox="1"/>
          <p:nvPr/>
        </p:nvSpPr>
        <p:spPr>
          <a:xfrm>
            <a:off x="5620972" y="91357"/>
            <a:ext cx="8756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4-level</a:t>
            </a:r>
            <a:endParaRPr lang="ko-KR" altLang="en-US" dirty="0"/>
          </a:p>
        </p:txBody>
      </p:sp>
      <p:graphicFrame>
        <p:nvGraphicFramePr>
          <p:cNvPr id="333" name="개체 3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276808"/>
              </p:ext>
            </p:extLst>
          </p:nvPr>
        </p:nvGraphicFramePr>
        <p:xfrm>
          <a:off x="4283544" y="3475384"/>
          <a:ext cx="19272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Equation" r:id="rId13" imgW="1879560" imgH="1498320" progId="Equation.DSMT4">
                  <p:embed/>
                </p:oleObj>
              </mc:Choice>
              <mc:Fallback>
                <p:oleObj name="Equation" r:id="rId13" imgW="1879560" imgH="1498320" progId="Equation.DSMT4">
                  <p:embed/>
                  <p:pic>
                    <p:nvPicPr>
                      <p:cNvPr id="248" name="개체 2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83544" y="3475384"/>
                        <a:ext cx="1927225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" name="TextBox 333"/>
          <p:cNvSpPr txBox="1"/>
          <p:nvPr/>
        </p:nvSpPr>
        <p:spPr>
          <a:xfrm>
            <a:off x="4283544" y="3148514"/>
            <a:ext cx="194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/>
              <a:t>Rate equations</a:t>
            </a:r>
            <a:endParaRPr lang="ko-KR" altLang="en-US" sz="1600" b="1" dirty="0"/>
          </a:p>
        </p:txBody>
      </p:sp>
      <p:sp>
        <p:nvSpPr>
          <p:cNvPr id="335" name="TextBox 334"/>
          <p:cNvSpPr txBox="1"/>
          <p:nvPr/>
        </p:nvSpPr>
        <p:spPr>
          <a:xfrm>
            <a:off x="4283544" y="5000400"/>
            <a:ext cx="233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/>
              <a:t>Atom conservation</a:t>
            </a:r>
            <a:endParaRPr lang="ko-KR" altLang="en-US" sz="1600" b="1" dirty="0"/>
          </a:p>
        </p:txBody>
      </p:sp>
      <p:graphicFrame>
        <p:nvGraphicFramePr>
          <p:cNvPr id="336" name="개체 3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489131"/>
              </p:ext>
            </p:extLst>
          </p:nvPr>
        </p:nvGraphicFramePr>
        <p:xfrm>
          <a:off x="4283544" y="5327270"/>
          <a:ext cx="1689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Equation" r:id="rId15" imgW="1688760" imgH="253800" progId="Equation.DSMT4">
                  <p:embed/>
                </p:oleObj>
              </mc:Choice>
              <mc:Fallback>
                <p:oleObj name="Equation" r:id="rId15" imgW="1688760" imgH="253800" progId="Equation.DSMT4">
                  <p:embed/>
                  <p:pic>
                    <p:nvPicPr>
                      <p:cNvPr id="251" name="개체 2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83544" y="5327270"/>
                        <a:ext cx="1689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" name="개체 3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954567"/>
              </p:ext>
            </p:extLst>
          </p:nvPr>
        </p:nvGraphicFramePr>
        <p:xfrm>
          <a:off x="4283544" y="5569586"/>
          <a:ext cx="214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Equation" r:id="rId17" imgW="2145960" imgH="558720" progId="Equation.DSMT4">
                  <p:embed/>
                </p:oleObj>
              </mc:Choice>
              <mc:Fallback>
                <p:oleObj name="Equation" r:id="rId17" imgW="2145960" imgH="558720" progId="Equation.DSMT4">
                  <p:embed/>
                  <p:pic>
                    <p:nvPicPr>
                      <p:cNvPr id="256" name="개체 25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83544" y="5569586"/>
                        <a:ext cx="2146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" name="개체 3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067245"/>
              </p:ext>
            </p:extLst>
          </p:nvPr>
        </p:nvGraphicFramePr>
        <p:xfrm>
          <a:off x="4283544" y="6116703"/>
          <a:ext cx="88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Equation" r:id="rId19" imgW="888840" imgH="482400" progId="Equation.DSMT4">
                  <p:embed/>
                </p:oleObj>
              </mc:Choice>
              <mc:Fallback>
                <p:oleObj name="Equation" r:id="rId19" imgW="888840" imgH="482400" progId="Equation.DSMT4">
                  <p:embed/>
                  <p:pic>
                    <p:nvPicPr>
                      <p:cNvPr id="261" name="개체 26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83544" y="6116703"/>
                        <a:ext cx="889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" name="그룹 340"/>
          <p:cNvGrpSpPr>
            <a:grpSpLocks noChangeAspect="1"/>
          </p:cNvGrpSpPr>
          <p:nvPr/>
        </p:nvGrpSpPr>
        <p:grpSpPr>
          <a:xfrm>
            <a:off x="8601293" y="668894"/>
            <a:ext cx="2815064" cy="2160000"/>
            <a:chOff x="482500" y="1219200"/>
            <a:chExt cx="7452921" cy="5718630"/>
          </a:xfrm>
        </p:grpSpPr>
        <p:pic>
          <p:nvPicPr>
            <p:cNvPr id="342" name="그림 341"/>
            <p:cNvPicPr>
              <a:picLocks noChangeAspect="1"/>
            </p:cNvPicPr>
            <p:nvPr/>
          </p:nvPicPr>
          <p:blipFill rotWithShape="1">
            <a:blip r:embed="rId21"/>
            <a:srcRect l="14919" t="27030" r="38506" b="13527"/>
            <a:stretch/>
          </p:blipFill>
          <p:spPr>
            <a:xfrm>
              <a:off x="482500" y="1219200"/>
              <a:ext cx="7452921" cy="5718630"/>
            </a:xfrm>
            <a:prstGeom prst="rect">
              <a:avLst/>
            </a:prstGeom>
          </p:spPr>
        </p:pic>
        <p:sp>
          <p:nvSpPr>
            <p:cNvPr id="343" name="직사각형 342"/>
            <p:cNvSpPr/>
            <p:nvPr/>
          </p:nvSpPr>
          <p:spPr>
            <a:xfrm>
              <a:off x="3631750" y="3779172"/>
              <a:ext cx="4303671" cy="6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50" name="개체 3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48557"/>
              </p:ext>
            </p:extLst>
          </p:nvPr>
        </p:nvGraphicFramePr>
        <p:xfrm>
          <a:off x="8248516" y="5092094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Equation" r:id="rId22" imgW="2666880" imgH="850680" progId="Equation.DSMT4">
                  <p:embed/>
                </p:oleObj>
              </mc:Choice>
              <mc:Fallback>
                <p:oleObj name="Equation" r:id="rId22" imgW="2666880" imgH="85068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248516" y="5092094"/>
                        <a:ext cx="26670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" name="개체 3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608077"/>
              </p:ext>
            </p:extLst>
          </p:nvPr>
        </p:nvGraphicFramePr>
        <p:xfrm>
          <a:off x="8248516" y="3987715"/>
          <a:ext cx="223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Equation" r:id="rId24" imgW="2234880" imgH="609480" progId="Equation.DSMT4">
                  <p:embed/>
                </p:oleObj>
              </mc:Choice>
              <mc:Fallback>
                <p:oleObj name="Equation" r:id="rId24" imgW="2234880" imgH="60948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248516" y="3987715"/>
                        <a:ext cx="223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" name="TextBox 351"/>
          <p:cNvSpPr txBox="1"/>
          <p:nvPr/>
        </p:nvSpPr>
        <p:spPr>
          <a:xfrm>
            <a:off x="8248516" y="4700367"/>
            <a:ext cx="1109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/>
              <a:t>4 level</a:t>
            </a:r>
            <a:endParaRPr lang="ko-KR" altLang="en-US" sz="1600" b="1" dirty="0"/>
          </a:p>
        </p:txBody>
      </p:sp>
      <p:sp>
        <p:nvSpPr>
          <p:cNvPr id="353" name="TextBox 352"/>
          <p:cNvSpPr txBox="1"/>
          <p:nvPr/>
        </p:nvSpPr>
        <p:spPr>
          <a:xfrm>
            <a:off x="8248516" y="3595987"/>
            <a:ext cx="1109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/>
              <a:t>3</a:t>
            </a:r>
            <a:r>
              <a:rPr lang="en-US" altLang="ko-KR" sz="1600" b="1" dirty="0" smtClean="0"/>
              <a:t> level</a:t>
            </a:r>
            <a:endParaRPr lang="ko-KR" altLang="en-US" sz="1600" b="1" dirty="0"/>
          </a:p>
        </p:txBody>
      </p:sp>
      <p:sp>
        <p:nvSpPr>
          <p:cNvPr id="339" name="직사각형 338"/>
          <p:cNvSpPr/>
          <p:nvPr/>
        </p:nvSpPr>
        <p:spPr>
          <a:xfrm>
            <a:off x="328900" y="3166569"/>
            <a:ext cx="3600000" cy="3450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4258816" y="3162273"/>
            <a:ext cx="3600000" cy="3450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8208825" y="275334"/>
            <a:ext cx="3600000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TextBox 345"/>
          <p:cNvSpPr txBox="1"/>
          <p:nvPr/>
        </p:nvSpPr>
        <p:spPr>
          <a:xfrm>
            <a:off x="8922633" y="91357"/>
            <a:ext cx="217239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Pumping efficiency</a:t>
            </a:r>
            <a:endParaRPr lang="ko-KR" altLang="en-US" dirty="0"/>
          </a:p>
        </p:txBody>
      </p:sp>
      <p:sp>
        <p:nvSpPr>
          <p:cNvPr id="356" name="직사각형 355"/>
          <p:cNvSpPr/>
          <p:nvPr/>
        </p:nvSpPr>
        <p:spPr>
          <a:xfrm>
            <a:off x="8208825" y="3162273"/>
            <a:ext cx="3600000" cy="3450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861" y="20002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861" y="1047750"/>
            <a:ext cx="118842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[slide # 1]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Brauch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U.;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Bammer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Disk Lasers. In Advanced Laser Materials Processing;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Schuocker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Schuöcker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Eds.; OMICS International: Foster, CA, 2014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www.esciencecentral.org/ebooks/ebookchapter/disk-lasers-10/4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Spectroscopic systems used to create a laser http://www.optique-ingenieur.org/en/courses/OPI_ang_M01_C01/co/Contenu_08.html (accessed Aug 16, 2018).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[slide # 2]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Lindgren, G. Pumping and Population Inversion - Laser Amplification, 2012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https://www.aphys.kth.se/polopoly_fs/1.551652!/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Presentation%2C%20March%2012th%2C%20Gustav%20Lindgren.pdf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Section 2.4: Rate Equations and Population Inversion http://www.aml.engineering.columbia.edu/ntm/level2/ch02/html/l2c02s04.html (accessed Aug 16, 2018).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3-level laser</a:t>
            </a:r>
            <a:endParaRPr lang="ko-KR" altLang="en-US" dirty="0"/>
          </a:p>
        </p:txBody>
      </p:sp>
      <p:pic>
        <p:nvPicPr>
          <p:cNvPr id="1026" name="Picture 2" descr="The energy level E1 is known as the ground state or lower energy state and the energy levels E2 and E3 are known as excited stat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6" y="1217230"/>
            <a:ext cx="54864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4218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4-level laser</a:t>
            </a:r>
            <a:endParaRPr lang="ko-KR" altLang="en-US" dirty="0"/>
          </a:p>
        </p:txBody>
      </p:sp>
      <p:pic>
        <p:nvPicPr>
          <p:cNvPr id="1028" name="Picture 4" descr="la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89" y="640080"/>
            <a:ext cx="541972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3-level laser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4218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4-level laser</a:t>
            </a:r>
            <a:endParaRPr lang="ko-KR" altLang="en-US" dirty="0"/>
          </a:p>
        </p:txBody>
      </p:sp>
      <p:pic>
        <p:nvPicPr>
          <p:cNvPr id="2050" name="Picture 2" descr="https://perg.phys.ksu.edu/vqm/laserweb/Ch-2/2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0" y="1767175"/>
            <a:ext cx="35814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erg.phys.ksu.edu/vqm/laserweb/Ch-2/2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15" y="1767175"/>
            <a:ext cx="31908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7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78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3-level laser (a)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7375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4-level laser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49381" y="1238596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9381" y="3283527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9381" y="2527069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2327" y="0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3-level laser (b)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449441" y="1238596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49441" y="3283527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49441" y="1926321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74071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46975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92783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10523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19879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602139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3427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329235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361255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56331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38591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34159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65687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497707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07063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875043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770611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72710" y="1313411"/>
            <a:ext cx="0" cy="11305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1410147" y="1542010"/>
            <a:ext cx="272904" cy="5569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8027" y="1589653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spontaneous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361301" y="2698925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Non-radiative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920856" y="2647124"/>
            <a:ext cx="0" cy="565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오른쪽 화살표 44"/>
          <p:cNvSpPr/>
          <p:nvPr/>
        </p:nvSpPr>
        <p:spPr>
          <a:xfrm>
            <a:off x="2088397" y="2651281"/>
            <a:ext cx="272904" cy="5569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023442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296346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159894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4496795" y="1238596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96795" y="3283527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05108" y="1913853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572504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997952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54376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6150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27085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95311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34404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80212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141123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40730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08956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414027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816664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277575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686931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22602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550479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063805" y="2069868"/>
            <a:ext cx="0" cy="11305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오른쪽 화살표 81"/>
          <p:cNvSpPr/>
          <p:nvPr/>
        </p:nvSpPr>
        <p:spPr>
          <a:xfrm>
            <a:off x="6301242" y="2356658"/>
            <a:ext cx="272904" cy="5569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549122" y="2404302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spontaneous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745121" y="1336440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Non-radiative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5304676" y="1284639"/>
            <a:ext cx="0" cy="565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오른쪽 화살표 85"/>
          <p:cNvSpPr/>
          <p:nvPr/>
        </p:nvSpPr>
        <p:spPr>
          <a:xfrm>
            <a:off x="5472217" y="1288796"/>
            <a:ext cx="272904" cy="5569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154477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427381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290929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8449441" y="2593570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933763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61054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1015634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47408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9883444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10565704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9746992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029280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1001989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1070215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0429252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083860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9357709" y="1336440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Non-radiative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8917264" y="1284639"/>
            <a:ext cx="0" cy="565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오른쪽 화살표 104"/>
          <p:cNvSpPr/>
          <p:nvPr/>
        </p:nvSpPr>
        <p:spPr>
          <a:xfrm>
            <a:off x="9084805" y="1288796"/>
            <a:ext cx="272904" cy="5569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429252" y="2698925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Non-radiative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9988807" y="2647124"/>
            <a:ext cx="0" cy="565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오른쪽 화살표 107"/>
          <p:cNvSpPr/>
          <p:nvPr/>
        </p:nvSpPr>
        <p:spPr>
          <a:xfrm>
            <a:off x="10156348" y="2651281"/>
            <a:ext cx="272904" cy="5569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9353030" y="1981469"/>
            <a:ext cx="0" cy="57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오른쪽 화살표 109"/>
          <p:cNvSpPr/>
          <p:nvPr/>
        </p:nvSpPr>
        <p:spPr>
          <a:xfrm>
            <a:off x="9590467" y="1981469"/>
            <a:ext cx="272904" cy="5569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9838347" y="2029113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spontaneous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sp>
        <p:nvSpPr>
          <p:cNvPr id="112" name="타원 111"/>
          <p:cNvSpPr/>
          <p:nvPr/>
        </p:nvSpPr>
        <p:spPr>
          <a:xfrm>
            <a:off x="10040999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0313903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10177451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94977"/>
              </p:ext>
            </p:extLst>
          </p:nvPr>
        </p:nvGraphicFramePr>
        <p:xfrm>
          <a:off x="1798010" y="4283284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95820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7713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7317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55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3-level</a:t>
                      </a:r>
                      <a:r>
                        <a:rPr lang="en-US" altLang="ko-KR" baseline="0" dirty="0" smtClean="0"/>
                        <a:t> 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3-level</a:t>
                      </a:r>
                      <a:r>
                        <a:rPr lang="en-US" altLang="ko-KR" baseline="0" dirty="0" smtClean="0"/>
                        <a:t> (b)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4-level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2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7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340</Words>
  <Application>Microsoft Office PowerPoint</Application>
  <PresentationFormat>와이드스크린</PresentationFormat>
  <Paragraphs>123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Times New Roman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LeeGS-NBTP</dc:creator>
  <cp:lastModifiedBy>Windows 사용자</cp:lastModifiedBy>
  <cp:revision>42</cp:revision>
  <dcterms:created xsi:type="dcterms:W3CDTF">2018-08-14T11:39:16Z</dcterms:created>
  <dcterms:modified xsi:type="dcterms:W3CDTF">2018-08-16T12:05:55Z</dcterms:modified>
</cp:coreProperties>
</file>