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87" r:id="rId3"/>
    <p:sldId id="288" r:id="rId4"/>
    <p:sldId id="275" r:id="rId5"/>
    <p:sldId id="269" r:id="rId6"/>
    <p:sldId id="272" r:id="rId7"/>
    <p:sldId id="265" r:id="rId8"/>
    <p:sldId id="281" r:id="rId9"/>
    <p:sldId id="276" r:id="rId10"/>
    <p:sldId id="277" r:id="rId11"/>
    <p:sldId id="278" r:id="rId12"/>
    <p:sldId id="279" r:id="rId13"/>
    <p:sldId id="280" r:id="rId14"/>
    <p:sldId id="268" r:id="rId15"/>
    <p:sldId id="284" r:id="rId16"/>
    <p:sldId id="282" r:id="rId17"/>
    <p:sldId id="271" r:id="rId18"/>
    <p:sldId id="283" r:id="rId19"/>
    <p:sldId id="270" r:id="rId20"/>
    <p:sldId id="267" r:id="rId21"/>
    <p:sldId id="285" r:id="rId22"/>
    <p:sldId id="2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714"/>
    <a:srgbClr val="EB6E1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6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EF66D-2E18-4762-A913-8FC90DE3764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5455-E3CD-422B-AE15-F296AC376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1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7" Type="http://schemas.openxmlformats.org/officeDocument/2006/relationships/image" Target="../media/image3.png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NULL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(PICs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based on Silicon-on-Insulator (SOI)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대한 관심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Integrated component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필수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“beyond 5G” generation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의 중요성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THz optical device example: Subwavelength Graphene waveguide (30 THz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)[4],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Multi-output splitter without grating structure, Genetic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기존에는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analytically designed structure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바탕으로 몇가지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조절하는 방법으로 설계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Direct Binary Search [6], self-imaging[7, 8,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제한된 설계 조건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Performance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한계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study,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4462047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0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12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9511" y="1535297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38522" y="1079983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06928" y="1463336"/>
            <a:ext cx="1303574" cy="14365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Shape 1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3480" y="779850"/>
            <a:ext cx="2105718" cy="1032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그룹 21"/>
          <p:cNvGrpSpPr/>
          <p:nvPr/>
        </p:nvGrpSpPr>
        <p:grpSpPr>
          <a:xfrm>
            <a:off x="3805435" y="2092469"/>
            <a:ext cx="4648332" cy="560348"/>
            <a:chOff x="3527210" y="1025613"/>
            <a:chExt cx="4648332" cy="560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10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/>
            <p:cNvCxnSpPr>
              <a:stCxn id="25" idx="3"/>
              <a:endCxn id="24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3"/>
              <a:endCxn id="26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6" idx="3"/>
              <a:endCxn id="27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7" idx="2"/>
              <a:endCxn id="25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433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4003604" y="3171242"/>
            <a:ext cx="2997063" cy="2300244"/>
            <a:chOff x="1666101" y="3251771"/>
            <a:chExt cx="2997063" cy="2300244"/>
          </a:xfrm>
        </p:grpSpPr>
        <p:pic>
          <p:nvPicPr>
            <p:cNvPr id="95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직사각형 95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2512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63112"/>
              </p:ext>
            </p:extLst>
          </p:nvPr>
        </p:nvGraphicFramePr>
        <p:xfrm>
          <a:off x="3382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3930642" y="319663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42168" y="1593334"/>
              <a:ext cx="74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x+b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43895" y="1004762"/>
              <a:ext cx="10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7115" y="134978"/>
              <a:ext cx="64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40142"/>
              </p:ext>
            </p:extLst>
          </p:nvPr>
        </p:nvGraphicFramePr>
        <p:xfrm>
          <a:off x="1990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54598"/>
              </p:ext>
            </p:extLst>
          </p:nvPr>
        </p:nvGraphicFramePr>
        <p:xfrm>
          <a:off x="8639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6674" y="159970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25579" y="871787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Shape 15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1226" y="65857"/>
            <a:ext cx="2184893" cy="10717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 rot="16200000">
                <a:off x="3905760" y="4001111"/>
                <a:ext cx="3628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5760" y="4001111"/>
                <a:ext cx="362855" cy="184666"/>
              </a:xfrm>
              <a:prstGeom prst="rect">
                <a:avLst/>
              </a:prstGeom>
              <a:blipFill>
                <a:blip r:embed="rId4"/>
                <a:stretch>
                  <a:fillRect t="-8475" r="-6452"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516427" y="4979750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27" y="4979750"/>
                <a:ext cx="295081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 flipV="1">
            <a:off x="5566660" y="4016521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29017" y="3661208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5949585" y="5079792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85" y="5079792"/>
                <a:ext cx="295081" cy="184666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6580461" y="2641318"/>
                <a:ext cx="324152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61" y="2641318"/>
                <a:ext cx="3241528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79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907" y="2512"/>
            <a:ext cx="2993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382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990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8639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6674" y="159970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5221506" y="2538487"/>
            <a:ext cx="1748991" cy="1153292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 </a:t>
            </a:r>
            <a:r>
              <a:rPr lang="en-US" altLang="ko-KR" dirty="0">
                <a:solidFill>
                  <a:schemeClr val="tx1"/>
                </a:solidFill>
              </a:rPr>
              <a:t>= 1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25579" y="871787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338240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863936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930642" y="319663"/>
            <a:ext cx="4330717" cy="2040559"/>
            <a:chOff x="3090124" y="134978"/>
            <a:chExt cx="4330717" cy="2040559"/>
          </a:xfrm>
        </p:grpSpPr>
        <p:sp>
          <p:nvSpPr>
            <p:cNvPr id="54" name="타원 5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직선 화살표 연결선 85"/>
            <p:cNvCxnSpPr>
              <a:stCxn id="98" idx="3"/>
              <a:endCxn id="5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42168" y="1593334"/>
              <a:ext cx="74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x+b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직선 화살표 연결선 95"/>
            <p:cNvCxnSpPr>
              <a:stCxn id="54" idx="6"/>
              <a:endCxn id="9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43895" y="1004762"/>
              <a:ext cx="10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7115" y="134978"/>
              <a:ext cx="64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구부러진 연결선 105"/>
            <p:cNvCxnSpPr>
              <a:stCxn id="104" idx="3"/>
              <a:endCxn id="5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930642" y="4082915"/>
            <a:ext cx="4330717" cy="2040559"/>
            <a:chOff x="3090124" y="134978"/>
            <a:chExt cx="4330717" cy="2040559"/>
          </a:xfrm>
        </p:grpSpPr>
        <p:sp>
          <p:nvSpPr>
            <p:cNvPr id="128" name="타원 127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직선 화살표 연결선 128"/>
            <p:cNvCxnSpPr>
              <a:stCxn id="136" idx="3"/>
              <a:endCxn id="128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1" name="직선 화살표 연결선 130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42168" y="1593334"/>
              <a:ext cx="74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x+b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직선 화살표 연결선 133"/>
            <p:cNvCxnSpPr>
              <a:stCxn id="128" idx="6"/>
              <a:endCxn id="137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37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43895" y="1004762"/>
              <a:ext cx="10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37115" y="134978"/>
              <a:ext cx="64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4" name="구부러진 연결선 143"/>
            <p:cNvCxnSpPr>
              <a:stCxn id="142" idx="3"/>
              <a:endCxn id="128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73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8" y="2512"/>
            <a:ext cx="2993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9" name="Shape 1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5121" y="928042"/>
            <a:ext cx="3667472" cy="17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700805" y="637266"/>
            <a:ext cx="306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Artificial Neural Network</a:t>
            </a:r>
          </a:p>
          <a:p>
            <a:pPr algn="ctr"/>
            <a:r>
              <a:rPr lang="en-US" altLang="ko-KR" dirty="0" smtClean="0"/>
              <a:t>(ANN)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4720" r="8475" b="5990"/>
          <a:stretch/>
        </p:blipFill>
        <p:spPr>
          <a:xfrm>
            <a:off x="1574128" y="1428750"/>
            <a:ext cx="2635923" cy="10929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24730" r="8351" b="6031"/>
          <a:stretch/>
        </p:blipFill>
        <p:spPr>
          <a:xfrm>
            <a:off x="8028518" y="1429544"/>
            <a:ext cx="2639482" cy="109220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184170" y="2521744"/>
            <a:ext cx="120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785462" y="252174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spectrum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595669" y="2891077"/>
            <a:ext cx="604689" cy="878667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61206" y="4135622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38623" y="4063661"/>
            <a:ext cx="1303574" cy="14365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137130" y="4692794"/>
            <a:ext cx="4648332" cy="560348"/>
            <a:chOff x="3527210" y="1025613"/>
            <a:chExt cx="4648332" cy="560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21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/>
            <p:cNvCxnSpPr>
              <a:stCxn id="29" idx="3"/>
              <a:endCxn id="28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8" idx="3"/>
              <a:endCxn id="30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0" idx="3"/>
              <a:endCxn id="31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31" idx="2"/>
              <a:endCxn id="29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1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– 1D DBR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photonic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a arbitrary device, fixed size.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2D FDTD simulation for time-saving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aim to maximize the operation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bandwidth, broadband transmission 275 ~ 325 um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TE mode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Refractive index is fixed to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3.41.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TMM package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Intel Xeon CPU with 2.5 GHz clock speed and 383 GB RAM about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days to complete collecting 30,000 simulation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35" y="1087814"/>
            <a:ext cx="2880000" cy="2155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35" y="1087814"/>
            <a:ext cx="2880000" cy="2155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34" y="1087814"/>
            <a:ext cx="2880000" cy="21555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25401" y="60395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1 THz DBR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315481" y="1458968"/>
            <a:ext cx="814281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64047" y="1274302"/>
            <a:ext cx="64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99%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39813" y="1968570"/>
            <a:ext cx="83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FWHM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104634" y="4243572"/>
          <a:ext cx="60960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421693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6722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38467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308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Theory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ARL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ANN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2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FWHM (THz)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0.598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0.541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0.573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6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99% (THz)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0.275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0.287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0.339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06804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2315481" y="2153235"/>
            <a:ext cx="814281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05522" y="927170"/>
            <a:ext cx="96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11365" y="927169"/>
            <a:ext cx="63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ARL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941255" y="927170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– 1x2 splitter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photonic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a arbitrary device, fixed size.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2D FDTD simulation for time-saving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aim to maximize the operation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bandwidth, broadband transmission 275 ~ 325 um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TE mode, 1:1 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Refractive index is fixed to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3.41.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Commercially available software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Lumerical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FDTD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Intel Xeon CPU with 2.5 GHz clock speed and 383 GB RAM about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days to complete collecting 30,000 simulation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4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589461" y="1436139"/>
            <a:ext cx="3599244" cy="3606233"/>
            <a:chOff x="4713161" y="1436139"/>
            <a:chExt cx="3599244" cy="3606233"/>
          </a:xfrm>
        </p:grpSpPr>
        <p:sp>
          <p:nvSpPr>
            <p:cNvPr id="5" name="직사각형 4"/>
            <p:cNvSpPr/>
            <p:nvPr/>
          </p:nvSpPr>
          <p:spPr>
            <a:xfrm>
              <a:off x="6512405" y="1442372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535800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71286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89932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75981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952328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1293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53580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71286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889932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2113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952328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2939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3580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88993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06699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742113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5981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77526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95232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81293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53580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6699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742113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75981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95232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1293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653580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7244064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742113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598196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7952328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653580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671286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706699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7244064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742113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775262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795232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12939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653580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671286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7066998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742113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7775262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812939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6535800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688993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7244064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5981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77526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7952328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81293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53580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6889932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742113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75981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952328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81293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688993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706699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7244064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7421130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/>
          </p:nvSpPr>
          <p:spPr>
            <a:xfrm>
              <a:off x="75981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777526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795232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81293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653580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6712866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688993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7244064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742113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777526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7952328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6535800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688993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706699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777526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95232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8129396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6535800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706699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7244064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75981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795232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81293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653580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71286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6889932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7066998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/>
            <p:cNvSpPr/>
            <p:nvPr/>
          </p:nvSpPr>
          <p:spPr>
            <a:xfrm>
              <a:off x="7244064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/>
            <p:cNvSpPr/>
            <p:nvPr/>
          </p:nvSpPr>
          <p:spPr>
            <a:xfrm>
              <a:off x="742113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12939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671286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/>
            <p:cNvSpPr/>
            <p:nvPr/>
          </p:nvSpPr>
          <p:spPr>
            <a:xfrm>
              <a:off x="6889932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/>
            <p:cNvSpPr/>
            <p:nvPr/>
          </p:nvSpPr>
          <p:spPr>
            <a:xfrm>
              <a:off x="7244064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/>
            <p:cNvSpPr/>
            <p:nvPr/>
          </p:nvSpPr>
          <p:spPr>
            <a:xfrm>
              <a:off x="759819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/>
            <p:cNvSpPr/>
            <p:nvPr/>
          </p:nvSpPr>
          <p:spPr>
            <a:xfrm>
              <a:off x="653580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/>
            <p:cNvSpPr/>
            <p:nvPr/>
          </p:nvSpPr>
          <p:spPr>
            <a:xfrm>
              <a:off x="671286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7066998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/>
            <p:cNvSpPr/>
            <p:nvPr/>
          </p:nvSpPr>
          <p:spPr>
            <a:xfrm>
              <a:off x="7244064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/>
            <p:cNvSpPr/>
            <p:nvPr/>
          </p:nvSpPr>
          <p:spPr>
            <a:xfrm>
              <a:off x="742113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/>
            <p:cNvSpPr/>
            <p:nvPr/>
          </p:nvSpPr>
          <p:spPr>
            <a:xfrm>
              <a:off x="75981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/>
            <p:cNvSpPr/>
            <p:nvPr/>
          </p:nvSpPr>
          <p:spPr>
            <a:xfrm>
              <a:off x="81293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/>
            <p:cNvSpPr/>
            <p:nvPr/>
          </p:nvSpPr>
          <p:spPr>
            <a:xfrm>
              <a:off x="653580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/>
            <p:cNvSpPr/>
            <p:nvPr/>
          </p:nvSpPr>
          <p:spPr>
            <a:xfrm>
              <a:off x="671286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/>
            <p:cNvSpPr/>
            <p:nvPr/>
          </p:nvSpPr>
          <p:spPr>
            <a:xfrm>
              <a:off x="6889932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706699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>
              <a:off x="742113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>
              <a:off x="75981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/>
            <p:cNvSpPr/>
            <p:nvPr/>
          </p:nvSpPr>
          <p:spPr>
            <a:xfrm>
              <a:off x="795232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/>
            <p:cNvSpPr/>
            <p:nvPr/>
          </p:nvSpPr>
          <p:spPr>
            <a:xfrm>
              <a:off x="81293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타원 414"/>
            <p:cNvSpPr/>
            <p:nvPr/>
          </p:nvSpPr>
          <p:spPr>
            <a:xfrm>
              <a:off x="6535800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/>
            <p:cNvSpPr/>
            <p:nvPr/>
          </p:nvSpPr>
          <p:spPr>
            <a:xfrm>
              <a:off x="688993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06699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7244064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75981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/>
            <p:cNvSpPr/>
            <p:nvPr/>
          </p:nvSpPr>
          <p:spPr>
            <a:xfrm>
              <a:off x="777526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/>
            <p:cNvSpPr/>
            <p:nvPr/>
          </p:nvSpPr>
          <p:spPr>
            <a:xfrm>
              <a:off x="795232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/>
            <p:cNvSpPr/>
            <p:nvPr/>
          </p:nvSpPr>
          <p:spPr>
            <a:xfrm>
              <a:off x="81293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/>
            <p:cNvSpPr/>
            <p:nvPr/>
          </p:nvSpPr>
          <p:spPr>
            <a:xfrm>
              <a:off x="653580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/>
            <p:cNvSpPr/>
            <p:nvPr/>
          </p:nvSpPr>
          <p:spPr>
            <a:xfrm>
              <a:off x="671286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/>
            <p:cNvSpPr/>
            <p:nvPr/>
          </p:nvSpPr>
          <p:spPr>
            <a:xfrm>
              <a:off x="7244064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/>
            <p:cNvSpPr/>
            <p:nvPr/>
          </p:nvSpPr>
          <p:spPr>
            <a:xfrm>
              <a:off x="742113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/>
            <p:cNvSpPr/>
            <p:nvPr/>
          </p:nvSpPr>
          <p:spPr>
            <a:xfrm>
              <a:off x="75981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/>
            <p:cNvSpPr/>
            <p:nvPr/>
          </p:nvSpPr>
          <p:spPr>
            <a:xfrm>
              <a:off x="7952328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/>
            <p:cNvSpPr/>
            <p:nvPr/>
          </p:nvSpPr>
          <p:spPr>
            <a:xfrm>
              <a:off x="81293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/>
            <p:cNvSpPr/>
            <p:nvPr/>
          </p:nvSpPr>
          <p:spPr>
            <a:xfrm>
              <a:off x="688993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/>
            <p:cNvSpPr/>
            <p:nvPr/>
          </p:nvSpPr>
          <p:spPr>
            <a:xfrm>
              <a:off x="706699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/>
            <p:cNvSpPr/>
            <p:nvPr/>
          </p:nvSpPr>
          <p:spPr>
            <a:xfrm>
              <a:off x="7244064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7421130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/>
            <p:cNvSpPr/>
            <p:nvPr/>
          </p:nvSpPr>
          <p:spPr>
            <a:xfrm>
              <a:off x="7598196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/>
            <p:cNvSpPr/>
            <p:nvPr/>
          </p:nvSpPr>
          <p:spPr>
            <a:xfrm>
              <a:off x="777526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/>
            <p:cNvSpPr/>
            <p:nvPr/>
          </p:nvSpPr>
          <p:spPr>
            <a:xfrm>
              <a:off x="795232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/>
            <p:cNvSpPr/>
            <p:nvPr/>
          </p:nvSpPr>
          <p:spPr>
            <a:xfrm flipH="1">
              <a:off x="4713161" y="1436139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 flipH="1">
              <a:off x="6360166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 flipH="1">
              <a:off x="618310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 flipH="1">
              <a:off x="6006034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 flipH="1">
              <a:off x="52977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 flipH="1">
              <a:off x="4943638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 flipH="1">
              <a:off x="47665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 flipH="1">
              <a:off x="636016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 flipH="1">
              <a:off x="618310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 flipH="1">
              <a:off x="6006034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 flipH="1">
              <a:off x="547483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 flipH="1">
              <a:off x="4943638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 flipH="1">
              <a:off x="476657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 flipH="1">
              <a:off x="636016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 flipH="1">
              <a:off x="600603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 flipH="1">
              <a:off x="582896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 flipH="1">
              <a:off x="547483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 flipH="1">
              <a:off x="52977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 flipH="1">
              <a:off x="512070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 flipH="1">
              <a:off x="494363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 flipH="1">
              <a:off x="47665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 flipH="1">
              <a:off x="636016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 flipH="1">
              <a:off x="582896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 flipH="1">
              <a:off x="547483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 flipH="1">
              <a:off x="52977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 flipH="1">
              <a:off x="494363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 flipH="1">
              <a:off x="47665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 flipH="1">
              <a:off x="636016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 flipH="1">
              <a:off x="5651902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 flipH="1">
              <a:off x="547483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 flipH="1">
              <a:off x="5297770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 flipH="1">
              <a:off x="4943638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 flipH="1">
              <a:off x="636016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 flipH="1">
              <a:off x="618310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 flipH="1">
              <a:off x="582896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 flipH="1">
              <a:off x="5651902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 flipH="1">
              <a:off x="547483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 flipH="1">
              <a:off x="5120704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 flipH="1">
              <a:off x="494363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 flipH="1">
              <a:off x="476657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/>
            <p:cNvSpPr/>
            <p:nvPr/>
          </p:nvSpPr>
          <p:spPr>
            <a:xfrm flipH="1">
              <a:off x="636016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 flipH="1">
              <a:off x="618310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 flipH="1">
              <a:off x="5828968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 flipH="1">
              <a:off x="547483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 flipH="1">
              <a:off x="5120704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/>
            <p:cNvSpPr/>
            <p:nvPr/>
          </p:nvSpPr>
          <p:spPr>
            <a:xfrm flipH="1">
              <a:off x="476657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 flipH="1">
              <a:off x="6360166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 flipH="1">
              <a:off x="600603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 flipH="1">
              <a:off x="5651902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 flipH="1">
              <a:off x="52977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 flipH="1">
              <a:off x="512070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 flipH="1">
              <a:off x="4943638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 flipH="1">
              <a:off x="47665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 flipH="1">
              <a:off x="636016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 flipH="1">
              <a:off x="6006034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/>
            <p:cNvSpPr/>
            <p:nvPr/>
          </p:nvSpPr>
          <p:spPr>
            <a:xfrm flipH="1">
              <a:off x="547483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/>
            <p:cNvSpPr/>
            <p:nvPr/>
          </p:nvSpPr>
          <p:spPr>
            <a:xfrm flipH="1">
              <a:off x="52977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/>
            <p:cNvSpPr/>
            <p:nvPr/>
          </p:nvSpPr>
          <p:spPr>
            <a:xfrm flipH="1">
              <a:off x="4943638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/>
            <p:cNvSpPr/>
            <p:nvPr/>
          </p:nvSpPr>
          <p:spPr>
            <a:xfrm flipH="1">
              <a:off x="47665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/>
            <p:cNvSpPr/>
            <p:nvPr/>
          </p:nvSpPr>
          <p:spPr>
            <a:xfrm flipH="1">
              <a:off x="600603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/>
            <p:cNvSpPr/>
            <p:nvPr/>
          </p:nvSpPr>
          <p:spPr>
            <a:xfrm flipH="1">
              <a:off x="582896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/>
            <p:cNvSpPr/>
            <p:nvPr/>
          </p:nvSpPr>
          <p:spPr>
            <a:xfrm flipH="1">
              <a:off x="5651902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/>
            <p:cNvSpPr/>
            <p:nvPr/>
          </p:nvSpPr>
          <p:spPr>
            <a:xfrm flipH="1">
              <a:off x="5474836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/>
            <p:cNvSpPr/>
            <p:nvPr/>
          </p:nvSpPr>
          <p:spPr>
            <a:xfrm flipH="1">
              <a:off x="52977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/>
            <p:cNvSpPr/>
            <p:nvPr/>
          </p:nvSpPr>
          <p:spPr>
            <a:xfrm flipH="1">
              <a:off x="512070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/>
            <p:cNvSpPr/>
            <p:nvPr/>
          </p:nvSpPr>
          <p:spPr>
            <a:xfrm flipH="1">
              <a:off x="494363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/>
            <p:cNvSpPr/>
            <p:nvPr/>
          </p:nvSpPr>
          <p:spPr>
            <a:xfrm flipH="1">
              <a:off x="47665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/>
            <p:cNvSpPr/>
            <p:nvPr/>
          </p:nvSpPr>
          <p:spPr>
            <a:xfrm flipH="1">
              <a:off x="636016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/>
            <p:cNvSpPr/>
            <p:nvPr/>
          </p:nvSpPr>
          <p:spPr>
            <a:xfrm flipH="1">
              <a:off x="6183100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/>
            <p:cNvSpPr/>
            <p:nvPr/>
          </p:nvSpPr>
          <p:spPr>
            <a:xfrm flipH="1">
              <a:off x="600603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/>
            <p:cNvSpPr/>
            <p:nvPr/>
          </p:nvSpPr>
          <p:spPr>
            <a:xfrm flipH="1">
              <a:off x="5651902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/>
            <p:cNvSpPr/>
            <p:nvPr/>
          </p:nvSpPr>
          <p:spPr>
            <a:xfrm flipH="1">
              <a:off x="547483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/>
            <p:cNvSpPr/>
            <p:nvPr/>
          </p:nvSpPr>
          <p:spPr>
            <a:xfrm flipH="1">
              <a:off x="512070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/>
            <p:cNvSpPr/>
            <p:nvPr/>
          </p:nvSpPr>
          <p:spPr>
            <a:xfrm flipH="1">
              <a:off x="4943638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/>
            <p:cNvSpPr/>
            <p:nvPr/>
          </p:nvSpPr>
          <p:spPr>
            <a:xfrm flipH="1">
              <a:off x="6360166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/>
            <p:cNvSpPr/>
            <p:nvPr/>
          </p:nvSpPr>
          <p:spPr>
            <a:xfrm flipH="1">
              <a:off x="600603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/>
            <p:cNvSpPr/>
            <p:nvPr/>
          </p:nvSpPr>
          <p:spPr>
            <a:xfrm flipH="1">
              <a:off x="582896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/>
            <p:cNvSpPr/>
            <p:nvPr/>
          </p:nvSpPr>
          <p:spPr>
            <a:xfrm flipH="1">
              <a:off x="512070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/>
            <p:cNvSpPr/>
            <p:nvPr/>
          </p:nvSpPr>
          <p:spPr>
            <a:xfrm flipH="1">
              <a:off x="494363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/>
            <p:cNvSpPr/>
            <p:nvPr/>
          </p:nvSpPr>
          <p:spPr>
            <a:xfrm flipH="1">
              <a:off x="4766570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/>
            <p:cNvSpPr/>
            <p:nvPr/>
          </p:nvSpPr>
          <p:spPr>
            <a:xfrm flipH="1">
              <a:off x="6360166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/>
            <p:cNvSpPr/>
            <p:nvPr/>
          </p:nvSpPr>
          <p:spPr>
            <a:xfrm flipH="1">
              <a:off x="582896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/>
            <p:cNvSpPr/>
            <p:nvPr/>
          </p:nvSpPr>
          <p:spPr>
            <a:xfrm flipH="1">
              <a:off x="5651902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/>
            <p:cNvSpPr/>
            <p:nvPr/>
          </p:nvSpPr>
          <p:spPr>
            <a:xfrm flipH="1">
              <a:off x="52977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/>
            <p:cNvSpPr/>
            <p:nvPr/>
          </p:nvSpPr>
          <p:spPr>
            <a:xfrm flipH="1">
              <a:off x="494363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/>
            <p:cNvSpPr/>
            <p:nvPr/>
          </p:nvSpPr>
          <p:spPr>
            <a:xfrm flipH="1">
              <a:off x="47665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/>
            <p:cNvSpPr/>
            <p:nvPr/>
          </p:nvSpPr>
          <p:spPr>
            <a:xfrm flipH="1">
              <a:off x="636016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/>
            <p:cNvSpPr/>
            <p:nvPr/>
          </p:nvSpPr>
          <p:spPr>
            <a:xfrm flipH="1">
              <a:off x="618310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/>
            <p:cNvSpPr/>
            <p:nvPr/>
          </p:nvSpPr>
          <p:spPr>
            <a:xfrm flipH="1">
              <a:off x="6006034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/>
            <p:cNvSpPr/>
            <p:nvPr/>
          </p:nvSpPr>
          <p:spPr>
            <a:xfrm flipH="1">
              <a:off x="5828968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/>
            <p:cNvSpPr/>
            <p:nvPr/>
          </p:nvSpPr>
          <p:spPr>
            <a:xfrm flipH="1">
              <a:off x="5651902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/>
            <p:cNvSpPr/>
            <p:nvPr/>
          </p:nvSpPr>
          <p:spPr>
            <a:xfrm flipH="1">
              <a:off x="547483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/>
            <p:cNvSpPr/>
            <p:nvPr/>
          </p:nvSpPr>
          <p:spPr>
            <a:xfrm flipH="1">
              <a:off x="476657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/>
            <p:cNvSpPr/>
            <p:nvPr/>
          </p:nvSpPr>
          <p:spPr>
            <a:xfrm flipH="1">
              <a:off x="618310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/>
            <p:cNvSpPr/>
            <p:nvPr/>
          </p:nvSpPr>
          <p:spPr>
            <a:xfrm flipH="1">
              <a:off x="6006034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/>
            <p:cNvSpPr/>
            <p:nvPr/>
          </p:nvSpPr>
          <p:spPr>
            <a:xfrm flipH="1">
              <a:off x="5651902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/>
            <p:cNvSpPr/>
            <p:nvPr/>
          </p:nvSpPr>
          <p:spPr>
            <a:xfrm flipH="1">
              <a:off x="529777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/>
            <p:cNvSpPr/>
            <p:nvPr/>
          </p:nvSpPr>
          <p:spPr>
            <a:xfrm flipH="1">
              <a:off x="636016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/>
            <p:cNvSpPr/>
            <p:nvPr/>
          </p:nvSpPr>
          <p:spPr>
            <a:xfrm flipH="1">
              <a:off x="618310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/>
            <p:cNvSpPr/>
            <p:nvPr/>
          </p:nvSpPr>
          <p:spPr>
            <a:xfrm flipH="1">
              <a:off x="5828968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/>
            <p:cNvSpPr/>
            <p:nvPr/>
          </p:nvSpPr>
          <p:spPr>
            <a:xfrm flipH="1">
              <a:off x="5651902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/>
            <p:cNvSpPr/>
            <p:nvPr/>
          </p:nvSpPr>
          <p:spPr>
            <a:xfrm flipH="1">
              <a:off x="547483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/>
            <p:cNvSpPr/>
            <p:nvPr/>
          </p:nvSpPr>
          <p:spPr>
            <a:xfrm flipH="1">
              <a:off x="52977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/>
            <p:cNvSpPr/>
            <p:nvPr/>
          </p:nvSpPr>
          <p:spPr>
            <a:xfrm flipH="1">
              <a:off x="47665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/>
            <p:cNvSpPr/>
            <p:nvPr/>
          </p:nvSpPr>
          <p:spPr>
            <a:xfrm flipH="1">
              <a:off x="636016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/>
            <p:cNvSpPr/>
            <p:nvPr/>
          </p:nvSpPr>
          <p:spPr>
            <a:xfrm flipH="1">
              <a:off x="618310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/>
            <p:cNvSpPr/>
            <p:nvPr/>
          </p:nvSpPr>
          <p:spPr>
            <a:xfrm flipH="1">
              <a:off x="6006034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/>
            <p:cNvSpPr/>
            <p:nvPr/>
          </p:nvSpPr>
          <p:spPr>
            <a:xfrm flipH="1">
              <a:off x="582896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/>
            <p:cNvSpPr/>
            <p:nvPr/>
          </p:nvSpPr>
          <p:spPr>
            <a:xfrm flipH="1">
              <a:off x="547483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/>
            <p:cNvSpPr/>
            <p:nvPr/>
          </p:nvSpPr>
          <p:spPr>
            <a:xfrm flipH="1">
              <a:off x="52977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/>
            <p:cNvSpPr/>
            <p:nvPr/>
          </p:nvSpPr>
          <p:spPr>
            <a:xfrm flipH="1">
              <a:off x="494363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/>
            <p:cNvSpPr/>
            <p:nvPr/>
          </p:nvSpPr>
          <p:spPr>
            <a:xfrm flipH="1">
              <a:off x="47665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/>
            <p:cNvSpPr/>
            <p:nvPr/>
          </p:nvSpPr>
          <p:spPr>
            <a:xfrm flipH="1">
              <a:off x="6360166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/>
            <p:cNvSpPr/>
            <p:nvPr/>
          </p:nvSpPr>
          <p:spPr>
            <a:xfrm flipH="1">
              <a:off x="600603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/>
            <p:cNvSpPr/>
            <p:nvPr/>
          </p:nvSpPr>
          <p:spPr>
            <a:xfrm flipH="1">
              <a:off x="582896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/>
            <p:cNvSpPr/>
            <p:nvPr/>
          </p:nvSpPr>
          <p:spPr>
            <a:xfrm flipH="1">
              <a:off x="5651902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/>
            <p:cNvSpPr/>
            <p:nvPr/>
          </p:nvSpPr>
          <p:spPr>
            <a:xfrm flipH="1">
              <a:off x="52977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/>
            <p:cNvSpPr/>
            <p:nvPr/>
          </p:nvSpPr>
          <p:spPr>
            <a:xfrm flipH="1">
              <a:off x="512070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/>
            <p:cNvSpPr/>
            <p:nvPr/>
          </p:nvSpPr>
          <p:spPr>
            <a:xfrm flipH="1">
              <a:off x="494363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/>
            <p:cNvSpPr/>
            <p:nvPr/>
          </p:nvSpPr>
          <p:spPr>
            <a:xfrm flipH="1">
              <a:off x="47665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/>
            <p:cNvSpPr/>
            <p:nvPr/>
          </p:nvSpPr>
          <p:spPr>
            <a:xfrm flipH="1">
              <a:off x="636016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/>
            <p:cNvSpPr/>
            <p:nvPr/>
          </p:nvSpPr>
          <p:spPr>
            <a:xfrm flipH="1">
              <a:off x="618310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/>
            <p:cNvSpPr/>
            <p:nvPr/>
          </p:nvSpPr>
          <p:spPr>
            <a:xfrm flipH="1">
              <a:off x="5651902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/>
            <p:cNvSpPr/>
            <p:nvPr/>
          </p:nvSpPr>
          <p:spPr>
            <a:xfrm flipH="1">
              <a:off x="547483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/>
            <p:cNvSpPr/>
            <p:nvPr/>
          </p:nvSpPr>
          <p:spPr>
            <a:xfrm flipH="1">
              <a:off x="52977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/>
            <p:cNvSpPr/>
            <p:nvPr/>
          </p:nvSpPr>
          <p:spPr>
            <a:xfrm flipH="1">
              <a:off x="4943638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/>
            <p:cNvSpPr/>
            <p:nvPr/>
          </p:nvSpPr>
          <p:spPr>
            <a:xfrm flipH="1">
              <a:off x="47665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/>
            <p:cNvSpPr/>
            <p:nvPr/>
          </p:nvSpPr>
          <p:spPr>
            <a:xfrm flipH="1">
              <a:off x="600603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/>
            <p:cNvSpPr/>
            <p:nvPr/>
          </p:nvSpPr>
          <p:spPr>
            <a:xfrm flipH="1">
              <a:off x="582896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/>
            <p:cNvSpPr/>
            <p:nvPr/>
          </p:nvSpPr>
          <p:spPr>
            <a:xfrm flipH="1">
              <a:off x="5651902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/>
            <p:cNvSpPr/>
            <p:nvPr/>
          </p:nvSpPr>
          <p:spPr>
            <a:xfrm flipH="1">
              <a:off x="5474836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/>
            <p:cNvSpPr/>
            <p:nvPr/>
          </p:nvSpPr>
          <p:spPr>
            <a:xfrm flipH="1">
              <a:off x="5297770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타원 803"/>
            <p:cNvSpPr/>
            <p:nvPr/>
          </p:nvSpPr>
          <p:spPr>
            <a:xfrm flipH="1">
              <a:off x="512070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타원 804"/>
            <p:cNvSpPr/>
            <p:nvPr/>
          </p:nvSpPr>
          <p:spPr>
            <a:xfrm flipH="1">
              <a:off x="494363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7" name="직사각형 806"/>
          <p:cNvSpPr/>
          <p:nvPr/>
        </p:nvSpPr>
        <p:spPr>
          <a:xfrm>
            <a:off x="2463595" y="1446701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906" y="135374"/>
            <a:ext cx="429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base structure and condition</a:t>
            </a:r>
          </a:p>
        </p:txBody>
      </p:sp>
      <p:sp>
        <p:nvSpPr>
          <p:cNvPr id="467" name="직사각형 466"/>
          <p:cNvSpPr/>
          <p:nvPr/>
        </p:nvSpPr>
        <p:spPr>
          <a:xfrm>
            <a:off x="7057968" y="5032524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617263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794329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388705" y="721409"/>
            <a:ext cx="0" cy="47935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6" name="타원 805"/>
          <p:cNvSpPr/>
          <p:nvPr/>
        </p:nvSpPr>
        <p:spPr>
          <a:xfrm>
            <a:off x="2565150" y="1548256"/>
            <a:ext cx="516890" cy="51689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8" name="직사각형 807"/>
          <p:cNvSpPr/>
          <p:nvPr/>
        </p:nvSpPr>
        <p:spPr>
          <a:xfrm>
            <a:off x="2463595" y="2369927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3596" y="1581245"/>
            <a:ext cx="135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3183595" y="2499095"/>
            <a:ext cx="18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Not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6923401" y="5464729"/>
            <a:ext cx="88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1" name="TextBox 810"/>
          <p:cNvSpPr txBox="1"/>
          <p:nvPr/>
        </p:nvSpPr>
        <p:spPr>
          <a:xfrm>
            <a:off x="6238870" y="609453"/>
            <a:ext cx="53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2" name="TextBox 811"/>
          <p:cNvSpPr txBox="1"/>
          <p:nvPr/>
        </p:nvSpPr>
        <p:spPr>
          <a:xfrm>
            <a:off x="8035198" y="612638"/>
            <a:ext cx="48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5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4479937" y="3579055"/>
            <a:ext cx="3232126" cy="2036618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62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425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5402" y="505866"/>
            <a:ext cx="18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1x2 splitter TM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3540871" y="843498"/>
            <a:ext cx="2160000" cy="2075789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5001011" y="4623965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baseline="-25000" dirty="0"/>
              <a:t> </a:t>
            </a:r>
            <a:r>
              <a:rPr lang="en-US" altLang="ko-KR" b="1" dirty="0"/>
              <a:t>~0.05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8152" y="5927616"/>
            <a:ext cx="30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Power uniformity = 0.71 dB</a:t>
            </a:r>
            <a:endParaRPr lang="ko-KR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8713286" y="266967"/>
            <a:ext cx="282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data: 40,000</a:t>
            </a:r>
          </a:p>
          <a:p>
            <a:r>
              <a:rPr lang="en-US" altLang="ko-KR" dirty="0" smtClean="0"/>
              <a:t>reward </a:t>
            </a:r>
            <a:r>
              <a:rPr lang="en-US" altLang="ko-KR" dirty="0"/>
              <a:t>= </a:t>
            </a:r>
            <a:r>
              <a:rPr lang="en-US" altLang="ko-KR" dirty="0" smtClean="0"/>
              <a:t>min(T)</a:t>
            </a:r>
            <a:endParaRPr lang="ko-KR" altLang="en-US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6388707" y="809010"/>
            <a:ext cx="2160000" cy="215239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832605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001011" y="3418298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</a:t>
            </a:r>
            <a:r>
              <a:rPr lang="en-US" altLang="ko-KR" b="1" baseline="-25000" dirty="0"/>
              <a:t> </a:t>
            </a:r>
            <a:r>
              <a:rPr lang="en-US" altLang="ko-KR" b="1" dirty="0"/>
              <a:t>~0.43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00875" y="291928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820566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3973230" y="4380761"/>
            <a:ext cx="888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Transmission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95596" y="1309022"/>
            <a:ext cx="1800000" cy="3600000"/>
            <a:chOff x="795596" y="1309022"/>
            <a:chExt cx="1800000" cy="3600000"/>
          </a:xfrm>
        </p:grpSpPr>
        <p:sp>
          <p:nvSpPr>
            <p:cNvPr id="5" name="직사각형 4"/>
            <p:cNvSpPr/>
            <p:nvPr/>
          </p:nvSpPr>
          <p:spPr>
            <a:xfrm>
              <a:off x="795596" y="1309022"/>
              <a:ext cx="1800000" cy="3600000"/>
            </a:xfrm>
            <a:prstGeom prst="rect">
              <a:avLst/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848331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25397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202463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379529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087793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264859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441925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848331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025397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202463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379529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087793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264859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2441925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848331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025397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02463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379529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556595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2264859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2441925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848331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1202463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1379529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556595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441925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202463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1379529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1556595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441925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1202463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1379529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1556595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2264859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2441925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1202463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1379529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1556595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2264859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2441925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1202463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>
              <a:off x="1379529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1556595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2264859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2441925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/>
            <p:cNvSpPr/>
            <p:nvPr/>
          </p:nvSpPr>
          <p:spPr>
            <a:xfrm>
              <a:off x="848331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/>
            <p:cNvSpPr/>
            <p:nvPr/>
          </p:nvSpPr>
          <p:spPr>
            <a:xfrm>
              <a:off x="1202463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/>
            <p:cNvSpPr/>
            <p:nvPr/>
          </p:nvSpPr>
          <p:spPr>
            <a:xfrm>
              <a:off x="1379529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/>
            <p:cNvSpPr/>
            <p:nvPr/>
          </p:nvSpPr>
          <p:spPr>
            <a:xfrm>
              <a:off x="1556595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2264859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/>
            <p:cNvSpPr/>
            <p:nvPr/>
          </p:nvSpPr>
          <p:spPr>
            <a:xfrm>
              <a:off x="2441925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>
              <a:off x="848331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/>
            <p:cNvSpPr/>
            <p:nvPr/>
          </p:nvSpPr>
          <p:spPr>
            <a:xfrm>
              <a:off x="1379529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/>
            <p:cNvSpPr/>
            <p:nvPr/>
          </p:nvSpPr>
          <p:spPr>
            <a:xfrm>
              <a:off x="1556595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2264859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2441925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/>
            <p:cNvSpPr/>
            <p:nvPr/>
          </p:nvSpPr>
          <p:spPr>
            <a:xfrm>
              <a:off x="848331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/>
            <p:cNvSpPr/>
            <p:nvPr/>
          </p:nvSpPr>
          <p:spPr>
            <a:xfrm>
              <a:off x="1379529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1556595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>
              <a:off x="848331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1379529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/>
            <p:cNvSpPr/>
            <p:nvPr/>
          </p:nvSpPr>
          <p:spPr>
            <a:xfrm>
              <a:off x="1556595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848331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1025397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1379529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>
              <a:off x="1556595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848331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1025397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/>
            <p:cNvSpPr/>
            <p:nvPr/>
          </p:nvSpPr>
          <p:spPr>
            <a:xfrm>
              <a:off x="1379529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/>
            <p:cNvSpPr/>
            <p:nvPr/>
          </p:nvSpPr>
          <p:spPr>
            <a:xfrm>
              <a:off x="1556595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/>
            <p:cNvSpPr/>
            <p:nvPr/>
          </p:nvSpPr>
          <p:spPr>
            <a:xfrm>
              <a:off x="1733661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/>
            <p:cNvSpPr/>
            <p:nvPr/>
          </p:nvSpPr>
          <p:spPr>
            <a:xfrm>
              <a:off x="848331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/>
            <p:cNvSpPr/>
            <p:nvPr/>
          </p:nvSpPr>
          <p:spPr>
            <a:xfrm>
              <a:off x="1025397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/>
            <p:cNvSpPr/>
            <p:nvPr/>
          </p:nvSpPr>
          <p:spPr>
            <a:xfrm>
              <a:off x="1379529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/>
            <p:cNvSpPr/>
            <p:nvPr/>
          </p:nvSpPr>
          <p:spPr>
            <a:xfrm>
              <a:off x="1556595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/>
            <p:cNvSpPr/>
            <p:nvPr/>
          </p:nvSpPr>
          <p:spPr>
            <a:xfrm>
              <a:off x="1733661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/>
            <p:cNvSpPr/>
            <p:nvPr/>
          </p:nvSpPr>
          <p:spPr>
            <a:xfrm>
              <a:off x="1910727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/>
            <p:cNvSpPr/>
            <p:nvPr/>
          </p:nvSpPr>
          <p:spPr>
            <a:xfrm>
              <a:off x="2087793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/>
            <p:cNvSpPr/>
            <p:nvPr/>
          </p:nvSpPr>
          <p:spPr>
            <a:xfrm>
              <a:off x="848331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/>
            <p:cNvSpPr/>
            <p:nvPr/>
          </p:nvSpPr>
          <p:spPr>
            <a:xfrm>
              <a:off x="1025397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/>
            <p:cNvSpPr/>
            <p:nvPr/>
          </p:nvSpPr>
          <p:spPr>
            <a:xfrm>
              <a:off x="1379529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/>
            <p:cNvSpPr/>
            <p:nvPr/>
          </p:nvSpPr>
          <p:spPr>
            <a:xfrm>
              <a:off x="1556595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/>
            <p:cNvSpPr/>
            <p:nvPr/>
          </p:nvSpPr>
          <p:spPr>
            <a:xfrm>
              <a:off x="1733661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1910727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/>
            <p:cNvSpPr/>
            <p:nvPr/>
          </p:nvSpPr>
          <p:spPr>
            <a:xfrm>
              <a:off x="2087793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/>
            <p:cNvSpPr/>
            <p:nvPr/>
          </p:nvSpPr>
          <p:spPr>
            <a:xfrm>
              <a:off x="848331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/>
            <p:cNvSpPr/>
            <p:nvPr/>
          </p:nvSpPr>
          <p:spPr>
            <a:xfrm>
              <a:off x="1025397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/>
            <p:cNvSpPr/>
            <p:nvPr/>
          </p:nvSpPr>
          <p:spPr>
            <a:xfrm>
              <a:off x="1556595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/>
            <p:cNvSpPr/>
            <p:nvPr/>
          </p:nvSpPr>
          <p:spPr>
            <a:xfrm>
              <a:off x="1733661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/>
            <p:cNvSpPr/>
            <p:nvPr/>
          </p:nvSpPr>
          <p:spPr>
            <a:xfrm>
              <a:off x="1910727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/>
            <p:cNvSpPr/>
            <p:nvPr/>
          </p:nvSpPr>
          <p:spPr>
            <a:xfrm>
              <a:off x="2087793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/>
            <p:cNvSpPr/>
            <p:nvPr/>
          </p:nvSpPr>
          <p:spPr>
            <a:xfrm>
              <a:off x="848331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/>
            <p:cNvSpPr/>
            <p:nvPr/>
          </p:nvSpPr>
          <p:spPr>
            <a:xfrm>
              <a:off x="1025397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/>
            <p:cNvSpPr/>
            <p:nvPr/>
          </p:nvSpPr>
          <p:spPr>
            <a:xfrm>
              <a:off x="1202463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/>
            <p:cNvSpPr/>
            <p:nvPr/>
          </p:nvSpPr>
          <p:spPr>
            <a:xfrm>
              <a:off x="1556595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/>
            <p:cNvSpPr/>
            <p:nvPr/>
          </p:nvSpPr>
          <p:spPr>
            <a:xfrm>
              <a:off x="1733661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/>
            <p:cNvSpPr/>
            <p:nvPr/>
          </p:nvSpPr>
          <p:spPr>
            <a:xfrm>
              <a:off x="1910727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/>
            <p:cNvSpPr/>
            <p:nvPr/>
          </p:nvSpPr>
          <p:spPr>
            <a:xfrm>
              <a:off x="2087793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/>
            <p:cNvSpPr/>
            <p:nvPr/>
          </p:nvSpPr>
          <p:spPr>
            <a:xfrm>
              <a:off x="848331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/>
            <p:cNvSpPr/>
            <p:nvPr/>
          </p:nvSpPr>
          <p:spPr>
            <a:xfrm>
              <a:off x="1025397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/>
            <p:cNvSpPr/>
            <p:nvPr/>
          </p:nvSpPr>
          <p:spPr>
            <a:xfrm>
              <a:off x="1202463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/>
            <p:cNvSpPr/>
            <p:nvPr/>
          </p:nvSpPr>
          <p:spPr>
            <a:xfrm>
              <a:off x="1379529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/>
            <p:cNvSpPr/>
            <p:nvPr/>
          </p:nvSpPr>
          <p:spPr>
            <a:xfrm>
              <a:off x="1733661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타원 430"/>
            <p:cNvSpPr/>
            <p:nvPr/>
          </p:nvSpPr>
          <p:spPr>
            <a:xfrm>
              <a:off x="1910727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/>
            <p:cNvSpPr/>
            <p:nvPr/>
          </p:nvSpPr>
          <p:spPr>
            <a:xfrm>
              <a:off x="2087793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/>
            <p:cNvSpPr/>
            <p:nvPr/>
          </p:nvSpPr>
          <p:spPr>
            <a:xfrm>
              <a:off x="2264859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/>
            <p:cNvSpPr/>
            <p:nvPr/>
          </p:nvSpPr>
          <p:spPr>
            <a:xfrm>
              <a:off x="848331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/>
            <p:cNvSpPr/>
            <p:nvPr/>
          </p:nvSpPr>
          <p:spPr>
            <a:xfrm>
              <a:off x="1025397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/>
            <p:cNvSpPr/>
            <p:nvPr/>
          </p:nvSpPr>
          <p:spPr>
            <a:xfrm>
              <a:off x="1202463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/>
            <p:cNvSpPr/>
            <p:nvPr/>
          </p:nvSpPr>
          <p:spPr>
            <a:xfrm>
              <a:off x="1379529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/>
            <p:cNvSpPr/>
            <p:nvPr/>
          </p:nvSpPr>
          <p:spPr>
            <a:xfrm>
              <a:off x="1556595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/>
            <p:cNvSpPr/>
            <p:nvPr/>
          </p:nvSpPr>
          <p:spPr>
            <a:xfrm>
              <a:off x="1733661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타원 450"/>
            <p:cNvSpPr/>
            <p:nvPr/>
          </p:nvSpPr>
          <p:spPr>
            <a:xfrm>
              <a:off x="1910727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/>
            <p:cNvSpPr/>
            <p:nvPr/>
          </p:nvSpPr>
          <p:spPr>
            <a:xfrm>
              <a:off x="2087793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/>
            <p:cNvSpPr/>
            <p:nvPr/>
          </p:nvSpPr>
          <p:spPr>
            <a:xfrm>
              <a:off x="2264859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7" name="직사각형 466"/>
          <p:cNvSpPr/>
          <p:nvPr/>
        </p:nvSpPr>
        <p:spPr>
          <a:xfrm>
            <a:off x="2264859" y="4906794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7952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315018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10" name="그룹 609"/>
          <p:cNvGrpSpPr/>
          <p:nvPr/>
        </p:nvGrpSpPr>
        <p:grpSpPr>
          <a:xfrm flipH="1">
            <a:off x="2595258" y="1309022"/>
            <a:ext cx="1800000" cy="3600000"/>
            <a:chOff x="795596" y="1309022"/>
            <a:chExt cx="1800000" cy="3600000"/>
          </a:xfrm>
        </p:grpSpPr>
        <p:sp>
          <p:nvSpPr>
            <p:cNvPr id="611" name="직사각형 610"/>
            <p:cNvSpPr/>
            <p:nvPr/>
          </p:nvSpPr>
          <p:spPr>
            <a:xfrm>
              <a:off x="795596" y="1309022"/>
              <a:ext cx="1800000" cy="3600000"/>
            </a:xfrm>
            <a:prstGeom prst="rect">
              <a:avLst/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/>
            <p:cNvSpPr/>
            <p:nvPr/>
          </p:nvSpPr>
          <p:spPr>
            <a:xfrm>
              <a:off x="848331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/>
            <p:cNvSpPr/>
            <p:nvPr/>
          </p:nvSpPr>
          <p:spPr>
            <a:xfrm>
              <a:off x="1025397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/>
            <p:cNvSpPr/>
            <p:nvPr/>
          </p:nvSpPr>
          <p:spPr>
            <a:xfrm>
              <a:off x="1202463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/>
            <p:cNvSpPr/>
            <p:nvPr/>
          </p:nvSpPr>
          <p:spPr>
            <a:xfrm>
              <a:off x="1379529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타원 615"/>
            <p:cNvSpPr/>
            <p:nvPr/>
          </p:nvSpPr>
          <p:spPr>
            <a:xfrm>
              <a:off x="2087793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타원 616"/>
            <p:cNvSpPr/>
            <p:nvPr/>
          </p:nvSpPr>
          <p:spPr>
            <a:xfrm>
              <a:off x="2264859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타원 617"/>
            <p:cNvSpPr/>
            <p:nvPr/>
          </p:nvSpPr>
          <p:spPr>
            <a:xfrm>
              <a:off x="2441925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타원 618"/>
            <p:cNvSpPr/>
            <p:nvPr/>
          </p:nvSpPr>
          <p:spPr>
            <a:xfrm>
              <a:off x="848331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타원 619"/>
            <p:cNvSpPr/>
            <p:nvPr/>
          </p:nvSpPr>
          <p:spPr>
            <a:xfrm>
              <a:off x="1025397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/>
            <p:cNvSpPr/>
            <p:nvPr/>
          </p:nvSpPr>
          <p:spPr>
            <a:xfrm>
              <a:off x="1202463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/>
            <p:cNvSpPr/>
            <p:nvPr/>
          </p:nvSpPr>
          <p:spPr>
            <a:xfrm>
              <a:off x="1379529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타원 622"/>
            <p:cNvSpPr/>
            <p:nvPr/>
          </p:nvSpPr>
          <p:spPr>
            <a:xfrm>
              <a:off x="2087793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타원 623"/>
            <p:cNvSpPr/>
            <p:nvPr/>
          </p:nvSpPr>
          <p:spPr>
            <a:xfrm>
              <a:off x="2264859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/>
            <p:cNvSpPr/>
            <p:nvPr/>
          </p:nvSpPr>
          <p:spPr>
            <a:xfrm>
              <a:off x="2441925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타원 625"/>
            <p:cNvSpPr/>
            <p:nvPr/>
          </p:nvSpPr>
          <p:spPr>
            <a:xfrm>
              <a:off x="848331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/>
            <p:cNvSpPr/>
            <p:nvPr/>
          </p:nvSpPr>
          <p:spPr>
            <a:xfrm>
              <a:off x="1025397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타원 627"/>
            <p:cNvSpPr/>
            <p:nvPr/>
          </p:nvSpPr>
          <p:spPr>
            <a:xfrm>
              <a:off x="1202463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/>
            <p:cNvSpPr/>
            <p:nvPr/>
          </p:nvSpPr>
          <p:spPr>
            <a:xfrm>
              <a:off x="1379529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/>
            <p:cNvSpPr/>
            <p:nvPr/>
          </p:nvSpPr>
          <p:spPr>
            <a:xfrm>
              <a:off x="1556595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타원 630"/>
            <p:cNvSpPr/>
            <p:nvPr/>
          </p:nvSpPr>
          <p:spPr>
            <a:xfrm>
              <a:off x="2264859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/>
            <p:cNvSpPr/>
            <p:nvPr/>
          </p:nvSpPr>
          <p:spPr>
            <a:xfrm>
              <a:off x="2441925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/>
            <p:cNvSpPr/>
            <p:nvPr/>
          </p:nvSpPr>
          <p:spPr>
            <a:xfrm>
              <a:off x="848331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타원 633"/>
            <p:cNvSpPr/>
            <p:nvPr/>
          </p:nvSpPr>
          <p:spPr>
            <a:xfrm>
              <a:off x="1202463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/>
            <p:cNvSpPr/>
            <p:nvPr/>
          </p:nvSpPr>
          <p:spPr>
            <a:xfrm>
              <a:off x="1379529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/>
            <p:cNvSpPr/>
            <p:nvPr/>
          </p:nvSpPr>
          <p:spPr>
            <a:xfrm>
              <a:off x="1556595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타원 636"/>
            <p:cNvSpPr/>
            <p:nvPr/>
          </p:nvSpPr>
          <p:spPr>
            <a:xfrm>
              <a:off x="2441925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/>
            <p:cNvSpPr/>
            <p:nvPr/>
          </p:nvSpPr>
          <p:spPr>
            <a:xfrm>
              <a:off x="1202463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/>
            <p:cNvSpPr/>
            <p:nvPr/>
          </p:nvSpPr>
          <p:spPr>
            <a:xfrm>
              <a:off x="1379529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타원 639"/>
            <p:cNvSpPr/>
            <p:nvPr/>
          </p:nvSpPr>
          <p:spPr>
            <a:xfrm>
              <a:off x="1556595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/>
            <p:cNvSpPr/>
            <p:nvPr/>
          </p:nvSpPr>
          <p:spPr>
            <a:xfrm>
              <a:off x="2441925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/>
            <p:cNvSpPr/>
            <p:nvPr/>
          </p:nvSpPr>
          <p:spPr>
            <a:xfrm>
              <a:off x="1202463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타원 642"/>
            <p:cNvSpPr/>
            <p:nvPr/>
          </p:nvSpPr>
          <p:spPr>
            <a:xfrm>
              <a:off x="1379529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/>
            <p:cNvSpPr/>
            <p:nvPr/>
          </p:nvSpPr>
          <p:spPr>
            <a:xfrm>
              <a:off x="1556595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/>
            <p:cNvSpPr/>
            <p:nvPr/>
          </p:nvSpPr>
          <p:spPr>
            <a:xfrm>
              <a:off x="2264859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/>
            <p:cNvSpPr/>
            <p:nvPr/>
          </p:nvSpPr>
          <p:spPr>
            <a:xfrm>
              <a:off x="2441925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타원 646"/>
            <p:cNvSpPr/>
            <p:nvPr/>
          </p:nvSpPr>
          <p:spPr>
            <a:xfrm>
              <a:off x="1202463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/>
            <p:cNvSpPr/>
            <p:nvPr/>
          </p:nvSpPr>
          <p:spPr>
            <a:xfrm>
              <a:off x="1379529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/>
            <p:cNvSpPr/>
            <p:nvPr/>
          </p:nvSpPr>
          <p:spPr>
            <a:xfrm>
              <a:off x="1556595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타원 649"/>
            <p:cNvSpPr/>
            <p:nvPr/>
          </p:nvSpPr>
          <p:spPr>
            <a:xfrm>
              <a:off x="2264859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/>
            <p:cNvSpPr/>
            <p:nvPr/>
          </p:nvSpPr>
          <p:spPr>
            <a:xfrm>
              <a:off x="2441925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/>
            <p:cNvSpPr/>
            <p:nvPr/>
          </p:nvSpPr>
          <p:spPr>
            <a:xfrm>
              <a:off x="1202463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타원 652"/>
            <p:cNvSpPr/>
            <p:nvPr/>
          </p:nvSpPr>
          <p:spPr>
            <a:xfrm>
              <a:off x="1379529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/>
            <p:cNvSpPr/>
            <p:nvPr/>
          </p:nvSpPr>
          <p:spPr>
            <a:xfrm>
              <a:off x="1556595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/>
            <p:cNvSpPr/>
            <p:nvPr/>
          </p:nvSpPr>
          <p:spPr>
            <a:xfrm>
              <a:off x="2264859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타원 655"/>
            <p:cNvSpPr/>
            <p:nvPr/>
          </p:nvSpPr>
          <p:spPr>
            <a:xfrm>
              <a:off x="2441925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/>
            <p:cNvSpPr/>
            <p:nvPr/>
          </p:nvSpPr>
          <p:spPr>
            <a:xfrm>
              <a:off x="848331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/>
            <p:cNvSpPr/>
            <p:nvPr/>
          </p:nvSpPr>
          <p:spPr>
            <a:xfrm>
              <a:off x="1202463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타원 658"/>
            <p:cNvSpPr/>
            <p:nvPr/>
          </p:nvSpPr>
          <p:spPr>
            <a:xfrm>
              <a:off x="1379529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/>
            <p:cNvSpPr/>
            <p:nvPr/>
          </p:nvSpPr>
          <p:spPr>
            <a:xfrm>
              <a:off x="1556595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/>
            <p:cNvSpPr/>
            <p:nvPr/>
          </p:nvSpPr>
          <p:spPr>
            <a:xfrm>
              <a:off x="2264859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타원 661"/>
            <p:cNvSpPr/>
            <p:nvPr/>
          </p:nvSpPr>
          <p:spPr>
            <a:xfrm>
              <a:off x="2441925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/>
            <p:cNvSpPr/>
            <p:nvPr/>
          </p:nvSpPr>
          <p:spPr>
            <a:xfrm>
              <a:off x="848331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/>
            <p:cNvSpPr/>
            <p:nvPr/>
          </p:nvSpPr>
          <p:spPr>
            <a:xfrm>
              <a:off x="1379529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타원 664"/>
            <p:cNvSpPr/>
            <p:nvPr/>
          </p:nvSpPr>
          <p:spPr>
            <a:xfrm>
              <a:off x="1556595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타원 665"/>
            <p:cNvSpPr/>
            <p:nvPr/>
          </p:nvSpPr>
          <p:spPr>
            <a:xfrm>
              <a:off x="2264859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/>
            <p:cNvSpPr/>
            <p:nvPr/>
          </p:nvSpPr>
          <p:spPr>
            <a:xfrm>
              <a:off x="2441925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/>
            <p:cNvSpPr/>
            <p:nvPr/>
          </p:nvSpPr>
          <p:spPr>
            <a:xfrm>
              <a:off x="848331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/>
            <p:cNvSpPr/>
            <p:nvPr/>
          </p:nvSpPr>
          <p:spPr>
            <a:xfrm>
              <a:off x="1379529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0" name="타원 669"/>
            <p:cNvSpPr/>
            <p:nvPr/>
          </p:nvSpPr>
          <p:spPr>
            <a:xfrm>
              <a:off x="1556595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/>
            <p:cNvSpPr/>
            <p:nvPr/>
          </p:nvSpPr>
          <p:spPr>
            <a:xfrm>
              <a:off x="848331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/>
            <p:cNvSpPr/>
            <p:nvPr/>
          </p:nvSpPr>
          <p:spPr>
            <a:xfrm>
              <a:off x="1379529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>
              <a:off x="1556595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>
              <a:off x="848331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>
              <a:off x="1025397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>
              <a:off x="1379529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>
              <a:off x="1556595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>
              <a:off x="848331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>
              <a:off x="1025397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>
              <a:off x="1379529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>
              <a:off x="1556595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>
              <a:off x="1733661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>
              <a:off x="848331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>
              <a:off x="1025397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>
              <a:off x="1379529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>
              <a:off x="1556595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>
              <a:off x="1733661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>
              <a:off x="1910727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>
              <a:off x="2087793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>
              <a:off x="848331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>
              <a:off x="1025397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>
              <a:off x="1379529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>
              <a:off x="1556595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>
              <a:off x="1733661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>
              <a:off x="1910727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>
              <a:off x="2087793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>
              <a:off x="848331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>
              <a:off x="1025397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>
              <a:off x="1556595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>
              <a:off x="1733661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>
              <a:off x="1910727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>
              <a:off x="2087793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>
              <a:off x="848331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>
              <a:off x="1025397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>
              <a:off x="1202463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>
              <a:off x="1556595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>
              <a:off x="1733661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>
              <a:off x="1910727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>
              <a:off x="2087793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>
              <a:off x="848331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>
              <a:off x="1025397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/>
            <p:cNvSpPr/>
            <p:nvPr/>
          </p:nvSpPr>
          <p:spPr>
            <a:xfrm>
              <a:off x="1202463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>
              <a:off x="1379529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>
              <a:off x="1733661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>
              <a:off x="1910727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>
              <a:off x="2087793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/>
            <p:cNvSpPr/>
            <p:nvPr/>
          </p:nvSpPr>
          <p:spPr>
            <a:xfrm>
              <a:off x="2264859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>
              <a:off x="848331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>
              <a:off x="1025397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>
              <a:off x="1202463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>
              <a:off x="1379529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>
              <a:off x="1556595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>
              <a:off x="1733661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>
              <a:off x="1910727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>
              <a:off x="2087793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>
              <a:off x="2264859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5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0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– Machine Learning &amp; Deep Learning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learning[11]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learning[12]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은 여러분야에서 문제해결을 위한 강력한 도구로서 사용되고 있다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Biology[13, 14], environmental[15], health science[16]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Photonics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분야에서도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활용하여 기존의 방식보다 효율적으로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설계할 수 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example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Alternating Directions Method of Multipliers (ADMM)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optimization[17, 18]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example: Artificial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Neural Networks [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19, 20]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447098"/>
            <a:ext cx="1310053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1"/>
            </a:pP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arenR" startAt="11"/>
            </a:pP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Mitchell, Tom M. Machine Learning. McGraw Hill,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1997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Yann, et al. “Deep Learning.” Nature, vol. 521, no. 7553, 28 May 2015, pp. 436–444., doi:10.1038/nature14539.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Steinegger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Söding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“Clustering huge protein sequence sets in linear time,” Nature Communications, vol. 9, no. 1, 2018.Machine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W. Wang, “New Ensemble Machine Learning Method for Classification and Prediction on Gene Expression Data,” Encyclopedia of Healthcare Information Systems, pp. 982–989, 2008.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J.-F.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Exbrayat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Y. Liu, and M. Williams, “Impact of deforestation and climate on the Amazon Basin’s above-ground biomass during 1993–2012,” Scientific Reports, vol. 7, no. 1, 2017.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R.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Miotto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Wang, S. Wang, X. Jiang, and J. T. Dudley, “Deep learning for healthcare: review, opportunities and challenges,” Briefings in Bioinformatics, vol. 19, no. 6, pp. 1236–1246, Jun. 2017.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70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&amp; Discussion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power uniformity = the ratio between the maximum and minimum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62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425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5402" y="96895"/>
            <a:ext cx="423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1 THz 1x2 Splitter Output Prediction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4286" y="421581"/>
            <a:ext cx="8739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86" y="1112258"/>
            <a:ext cx="6100645" cy="2160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43085" y="1148006"/>
            <a:ext cx="2301639" cy="2160000"/>
            <a:chOff x="6288799" y="1243678"/>
            <a:chExt cx="2301639" cy="216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8799" y="1243678"/>
              <a:ext cx="2301639" cy="21600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288799" y="1496291"/>
              <a:ext cx="87063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i.imgur.com/fse3Nt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72" y="3757726"/>
            <a:ext cx="3659948" cy="206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69385" y="4499544"/>
            <a:ext cx="864623" cy="8602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84124" y="1455421"/>
            <a:ext cx="1864176" cy="14020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585091" y="4003007"/>
            <a:ext cx="306162" cy="1622594"/>
          </a:xfrm>
          <a:prstGeom prst="downArrow">
            <a:avLst>
              <a:gd name="adj1" fmla="val 25111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89571" y="4629639"/>
            <a:ext cx="67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058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8" y="4034987"/>
            <a:ext cx="4537169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28" y="1416107"/>
            <a:ext cx="4493707" cy="25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616451" y="433090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FDTD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Neural</a:t>
              </a:r>
            </a:p>
            <a:p>
              <a:pPr algn="ctr"/>
              <a:r>
                <a:rPr lang="en-US" altLang="ko-KR" dirty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834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8349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77" r="-3077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7292297" y="3548924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~ 0.015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606527" y="738857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27" y="738857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372302" y="3858235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372302" y="6456108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292297" y="5628657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676244" y="1302820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771780" y="3744947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ResNet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25402" y="96895"/>
            <a:ext cx="423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1 THz 1x2 Splitter Output Prediction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53200" y="648902"/>
            <a:ext cx="139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rtificial </a:t>
            </a:r>
            <a:r>
              <a:rPr lang="en-US" altLang="ko-KR" b="1" dirty="0"/>
              <a:t>I</a:t>
            </a:r>
            <a:r>
              <a:rPr lang="en-US" altLang="ko-KR" dirty="0"/>
              <a:t>ntelligence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61521" y="3211370"/>
            <a:ext cx="8207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Machine Learning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A computer program is said to learn from experience E with respect to some class of tasks T and performance measure P if its performance at tasks in T , as measured by P, improves with experience E.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52651" y="648902"/>
            <a:ext cx="5923138" cy="2316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48621" y="1086416"/>
            <a:ext cx="3976673" cy="16589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67325" y="1472400"/>
            <a:ext cx="2293073" cy="106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1521" y="4657977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Deep Learning:</a:t>
            </a:r>
          </a:p>
          <a:p>
            <a:r>
              <a:rPr lang="en-US" altLang="ko-KR" dirty="0"/>
              <a:t>Deep learning is a particular kind of machine learning that achieves great power and flexibility by learning to represent the world as </a:t>
            </a:r>
            <a:r>
              <a:rPr lang="en-US" altLang="ko-KR" i="1" u="sng" dirty="0"/>
              <a:t>nested hierarchy of concepts</a:t>
            </a:r>
            <a:r>
              <a:rPr lang="en-US" altLang="ko-KR" dirty="0"/>
              <a:t>, with each concept defined in relation to </a:t>
            </a:r>
            <a:r>
              <a:rPr lang="en-US" altLang="ko-KR" i="1" u="sng" dirty="0"/>
              <a:t>simpler concepts</a:t>
            </a:r>
            <a:r>
              <a:rPr lang="en-US" altLang="ko-KR" dirty="0"/>
              <a:t>, and more abstract representations computed in terms of less abstract ones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8620" y="1078612"/>
            <a:ext cx="117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dirty="0"/>
              <a:t>achine </a:t>
            </a:r>
            <a:r>
              <a:rPr lang="en-US" altLang="ko-KR" b="1" dirty="0"/>
              <a:t>L</a:t>
            </a:r>
            <a:r>
              <a:rPr lang="en-US" altLang="ko-KR" dirty="0"/>
              <a:t>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0426" y="1509556"/>
            <a:ext cx="186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</a:t>
            </a:r>
            <a:r>
              <a:rPr lang="en-US" altLang="ko-KR" dirty="0"/>
              <a:t>eep </a:t>
            </a:r>
            <a:r>
              <a:rPr lang="en-US" altLang="ko-KR" b="1" dirty="0"/>
              <a:t>L</a:t>
            </a:r>
            <a:r>
              <a:rPr lang="en-US" altLang="ko-KR" dirty="0"/>
              <a:t>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630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– Machine Learning &amp; Deep Learning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Additive Reinforcement Learning (ARL)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Perceptron-like machine learning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algorithm[21]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algorithm combines the additive updates feature of the perceptron algorithm and the reward for state idea of reinforcement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learning”[22]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can be express by binary matrix( ex. “1” for etched (air), “0” for not etched (Si))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reward(ex. min(T1) + min(T2) - |R|), and maximize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consist of two phases: training and inference.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Phase: Generate training data and accumulate the rewards in a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Phase: normalizing and applying activation function to the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61501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2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21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21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69721" y="1897812"/>
            <a:ext cx="6452559" cy="2027207"/>
          </a:xfrm>
          <a:prstGeom prst="roundRect">
            <a:avLst/>
          </a:prstGeom>
          <a:solidFill>
            <a:schemeClr val="accent2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69721" y="4209143"/>
            <a:ext cx="6452559" cy="2027207"/>
          </a:xfrm>
          <a:prstGeom prst="roundRect">
            <a:avLst/>
          </a:prstGeom>
          <a:solidFill>
            <a:schemeClr val="accent6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28714" y="353688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Generate Training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714" y="2424021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Reward Calculation and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Data Storage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43" y="4692220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Analyzing Stored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3806" y="4700847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Final Photonic Structure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668" y="2002934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9669" y="4309149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6096001" y="1613688"/>
            <a:ext cx="0" cy="81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2"/>
            <a:endCxn id="6" idx="0"/>
          </p:cNvCxnSpPr>
          <p:nvPr/>
        </p:nvCxnSpPr>
        <p:spPr>
          <a:xfrm rot="5400000">
            <a:off x="4763767" y="3359985"/>
            <a:ext cx="1008199" cy="1656271"/>
          </a:xfrm>
          <a:prstGeom prst="bentConnector3">
            <a:avLst>
              <a:gd name="adj1" fmla="val 6657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1"/>
          </p:cNvCxnSpPr>
          <p:nvPr/>
        </p:nvCxnSpPr>
        <p:spPr>
          <a:xfrm>
            <a:off x="5807016" y="5322220"/>
            <a:ext cx="616790" cy="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66" y="169022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Algorithm flowchart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1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354728" y="1306252"/>
            <a:ext cx="21991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7138" y="521421"/>
            <a:ext cx="22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 for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not etched (Si)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05799" y="381260"/>
            <a:ext cx="1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52112" y="1306252"/>
            <a:ext cx="23940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blipFill>
                <a:blip r:embed="rId5"/>
                <a:stretch>
                  <a:fillRect l="-204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blipFill>
                <a:blip r:embed="rId6"/>
                <a:stretch>
                  <a:fillRect l="-7865" r="-112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blipFill>
                <a:blip r:embed="rId8"/>
                <a:stretch>
                  <a:fillRect l="-938" r="-1250" b="-13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15884" y="2508559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84" y="3499277"/>
            <a:ext cx="358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884" y="4606369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421794" y="4749204"/>
            <a:ext cx="3526303" cy="1904762"/>
            <a:chOff x="8420793" y="4478264"/>
            <a:chExt cx="3526303" cy="1904762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9916841" y="560537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567240" y="5093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508" y="74306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08" y="2112638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738" y="661156"/>
            <a:ext cx="1076681" cy="12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Inverse Design with Artificial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Neural Network (ANN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devices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설계에서 매우 주목받고 있는 방법이다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[23]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Inverse design problems can be classified into two main categories[24]: the genetic algorithm[25, 25] and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adjoint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method[27, 28].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 need a lot of computation power and time.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Adjoint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 efficient, but need a deep knowledge.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“The ‘approximated’ gradient of the reward with respect to input parameters is then obtained analytically with standard back propagation.”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“The parameters are then optimized efficiently with the gradient descent method.”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Design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5037306"/>
            <a:ext cx="1219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Molesky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Lin, A. Y. Piggott, W.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Jin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Vucković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A. W. Rodriguez, “Inverse design in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12, no. 11, pp. 659–670,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Peurifoy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Shen, L. Jing, Y. Yang, F. Cano-Renteria, B.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Delacy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Joannopoulos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Tegmark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Soljačić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particle simulation and inverse design using artificial neural networks,” Science Advances, vol. 4, no. 6,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M. Mitchell, An introduction to genetic algorithms. Cambridge, MA: MIT, 1998.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Yu, H. Cui, and X. Sun, “Genetically optimized on-chip wideband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reflectors 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Fabry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–Perot cavities,” Photonics Research, vol. 5, no. 6, May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B. Giles and N. A. Pierce, “An introduction to the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adjoint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approach to design,” Flow,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Turbulense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Combustion, vol. 65, pp. 393–425, 2001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A. Y. Piggott, J. Lu,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implementation of a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grating coupler,” Scientific Reports, vol. 4, no. 1, 2014.</a:t>
            </a: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71" y="1747899"/>
            <a:ext cx="2520000" cy="3019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8491" y="1286234"/>
            <a:ext cx="44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63349" y="1997762"/>
            <a:ext cx="2520000" cy="252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sz="2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830858" y="2277188"/>
            <a:ext cx="2156604" cy="1804381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30857" y="1907856"/>
            <a:ext cx="18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6627" y="4081569"/>
            <a:ext cx="18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8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2020130" y="3814975"/>
            <a:ext cx="2997063" cy="2300244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2512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1601" y="2807215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3030" y="1472136"/>
            <a:ext cx="11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5585" y="743287"/>
            <a:ext cx="115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9369" y="749827"/>
            <a:ext cx="8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805435" y="1029493"/>
            <a:ext cx="4648332" cy="560348"/>
            <a:chOff x="3527210" y="1025613"/>
            <a:chExt cx="4648332" cy="560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10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9351036" y="1164813"/>
            <a:ext cx="1633296" cy="1353310"/>
            <a:chOff x="8704070" y="1588835"/>
            <a:chExt cx="1633296" cy="1353310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9226" cy="5672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9226" cy="5672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98730" y="1588835"/>
              <a:ext cx="104397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8236916" y="2039457"/>
            <a:ext cx="1114120" cy="146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 rot="16200000">
                <a:off x="1922287" y="4644844"/>
                <a:ext cx="3628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287" y="4644844"/>
                <a:ext cx="362855" cy="184666"/>
              </a:xfrm>
              <a:prstGeom prst="rect">
                <a:avLst/>
              </a:prstGeom>
              <a:blipFill>
                <a:blip r:embed="rId8"/>
                <a:stretch>
                  <a:fillRect t="-6667" r="-1000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177992" y="5913433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92" y="5913433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3583186" y="4660254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45543" y="4304941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9301" y="3280315"/>
            <a:ext cx="305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Minimize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descent algorithm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1200" y="4092866"/>
            <a:ext cx="2544562" cy="18512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21674" y="6039344"/>
            <a:ext cx="4175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</a:t>
            </a:r>
            <a:r>
              <a:rPr lang="en-US" altLang="ko-KR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Piggott et al</a:t>
            </a:r>
            <a:r>
              <a:rPr lang="en-US" altLang="ko-KR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0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6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10095</TotalTime>
  <Words>1944</Words>
  <Application>Microsoft Office PowerPoint</Application>
  <PresentationFormat>와이드스크린</PresentationFormat>
  <Paragraphs>317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Adobe Fan Heiti Std B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310</cp:revision>
  <dcterms:created xsi:type="dcterms:W3CDTF">2019-07-23T09:20:27Z</dcterms:created>
  <dcterms:modified xsi:type="dcterms:W3CDTF">2019-09-26T07:31:28Z</dcterms:modified>
</cp:coreProperties>
</file>