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322" r:id="rId2"/>
    <p:sldId id="326" r:id="rId3"/>
    <p:sldId id="324" r:id="rId4"/>
    <p:sldId id="328" r:id="rId5"/>
    <p:sldId id="327" r:id="rId6"/>
    <p:sldId id="323" r:id="rId7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5B9BD5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36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62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95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7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079" y="508008"/>
            <a:ext cx="127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Last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47681" y="935183"/>
            <a:ext cx="3024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New structure with ARLA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FDTD: </a:t>
            </a:r>
            <a:r>
              <a:rPr lang="en-US" altLang="ko-KR" dirty="0" err="1" smtClean="0"/>
              <a:t>Lumerical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gprMax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937760" y="508008"/>
            <a:ext cx="127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572000" y="419793"/>
            <a:ext cx="0" cy="6018415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8650" y="935183"/>
            <a:ext cx="38269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Deep Recurrent Q-Network (DRQN)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-&gt; Fail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Additive Reinforcement Learning Algorithm (ARLA)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743343"/>
            <a:ext cx="1800000" cy="180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2136" y="1764092"/>
            <a:ext cx="1800000" cy="177925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035060" y="2759826"/>
            <a:ext cx="282633" cy="307571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2176376" y="1845425"/>
            <a:ext cx="486169" cy="91440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2" idx="2"/>
          </p:cNvCxnSpPr>
          <p:nvPr/>
        </p:nvCxnSpPr>
        <p:spPr>
          <a:xfrm>
            <a:off x="2176377" y="3067397"/>
            <a:ext cx="486168" cy="36160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6578"/>
            <a:ext cx="5586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Additive Reinforcement Learning Algorithm (ARLA)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60960" y="432085"/>
            <a:ext cx="91467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2018-Journal of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Lightwave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Technology-36, 14-Ultracompact Photonic Structure Design for Strong Light Confinement and Coupling Into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Nanowaveguide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Mirbek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Turduev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Emre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Cagri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Latifoglu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Lbrahim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Halil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Giden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Y. Sinan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Hanay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Hamza Kurt)</a:t>
            </a:r>
            <a:endParaRPr lang="en-US" altLang="ko-KR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842" y="1185522"/>
            <a:ext cx="3579455" cy="21223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t="7047"/>
          <a:stretch/>
        </p:blipFill>
        <p:spPr>
          <a:xfrm>
            <a:off x="736455" y="3475144"/>
            <a:ext cx="7551939" cy="25540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b="29959"/>
          <a:stretch/>
        </p:blipFill>
        <p:spPr>
          <a:xfrm>
            <a:off x="5014652" y="990693"/>
            <a:ext cx="2703594" cy="251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2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6578"/>
            <a:ext cx="2568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DBR Design with ARLA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91472" y="79372"/>
            <a:ext cx="50446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i="1" dirty="0" err="1" smtClean="0"/>
              <a:t>N</a:t>
            </a:r>
            <a:r>
              <a:rPr lang="en-US" altLang="ko-KR" i="1" baseline="-25000" dirty="0" err="1" smtClean="0"/>
              <a:t>pixel</a:t>
            </a:r>
            <a:r>
              <a:rPr lang="en-US" altLang="ko-KR" dirty="0" smtClean="0"/>
              <a:t>: 100, </a:t>
            </a:r>
            <a:r>
              <a:rPr lang="en-US" altLang="ko-KR" i="1" dirty="0" smtClean="0"/>
              <a:t>dx</a:t>
            </a:r>
            <a:r>
              <a:rPr lang="en-US" altLang="ko-KR" dirty="0" smtClean="0"/>
              <a:t>: 5 nm, </a:t>
            </a:r>
            <a:r>
              <a:rPr lang="en-US" altLang="ko-KR" i="1" dirty="0" err="1" smtClean="0"/>
              <a:t>n</a:t>
            </a:r>
            <a:r>
              <a:rPr lang="en-US" altLang="ko-KR" i="1" baseline="-25000" dirty="0" err="1" smtClean="0"/>
              <a:t>h</a:t>
            </a:r>
            <a:r>
              <a:rPr lang="en-US" altLang="ko-KR" dirty="0" smtClean="0"/>
              <a:t>: 2.681 (TiO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), </a:t>
            </a:r>
            <a:r>
              <a:rPr lang="en-US" altLang="ko-KR" i="1" dirty="0" err="1" smtClean="0"/>
              <a:t>n</a:t>
            </a:r>
            <a:r>
              <a:rPr lang="en-US" altLang="ko-KR" i="1" baseline="-25000" dirty="0" err="1" smtClean="0"/>
              <a:t>l</a:t>
            </a:r>
            <a:r>
              <a:rPr lang="en-US" altLang="ko-KR" dirty="0" smtClean="0"/>
              <a:t>: 1.470 (SiO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475254"/>
              </p:ext>
            </p:extLst>
          </p:nvPr>
        </p:nvGraphicFramePr>
        <p:xfrm>
          <a:off x="394613" y="1758565"/>
          <a:ext cx="3280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76">
                  <a:extLst>
                    <a:ext uri="{9D8B030D-6E8A-4147-A177-3AD203B41FA5}">
                      <a16:colId xmlns:a16="http://schemas.microsoft.com/office/drawing/2014/main" val="2628859716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099293746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1013870663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60917058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313861415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1707070630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61609048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174407034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87258722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51102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3996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655642"/>
              </p:ext>
            </p:extLst>
          </p:nvPr>
        </p:nvGraphicFramePr>
        <p:xfrm>
          <a:off x="4135339" y="1758565"/>
          <a:ext cx="13123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76">
                  <a:extLst>
                    <a:ext uri="{9D8B030D-6E8A-4147-A177-3AD203B41FA5}">
                      <a16:colId xmlns:a16="http://schemas.microsoft.com/office/drawing/2014/main" val="261609048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174407034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87258722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51102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3996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730790" y="1675437"/>
            <a:ext cx="34913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91459" y="1408971"/>
                <a:ext cx="316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59" y="1408971"/>
                <a:ext cx="316369" cy="276999"/>
              </a:xfrm>
              <a:prstGeom prst="rect">
                <a:avLst/>
              </a:prstGeom>
              <a:blipFill>
                <a:blip r:embed="rId3"/>
                <a:stretch>
                  <a:fillRect l="-17308" r="-17308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왼쪽 중괄호 13"/>
          <p:cNvSpPr/>
          <p:nvPr/>
        </p:nvSpPr>
        <p:spPr>
          <a:xfrm rot="5400000">
            <a:off x="2754874" y="-1356394"/>
            <a:ext cx="332510" cy="5053031"/>
          </a:xfrm>
          <a:prstGeom prst="leftBrace">
            <a:avLst>
              <a:gd name="adj1" fmla="val 89346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353794" y="443178"/>
                <a:ext cx="154035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𝑝𝑖𝑥𝑒𝑙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794" y="443178"/>
                <a:ext cx="1540357" cy="298415"/>
              </a:xfrm>
              <a:prstGeom prst="rect">
                <a:avLst/>
              </a:prstGeom>
              <a:blipFill>
                <a:blip r:embed="rId4"/>
                <a:stretch>
                  <a:fillRect l="-3162" r="-2767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801751" y="1408971"/>
                <a:ext cx="133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751" y="1408971"/>
                <a:ext cx="133946" cy="276999"/>
              </a:xfrm>
              <a:prstGeom prst="rect">
                <a:avLst/>
              </a:prstGeom>
              <a:blipFill>
                <a:blip r:embed="rId5"/>
                <a:stretch>
                  <a:fillRect l="-45455" r="-36364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/>
          <p:cNvCxnSpPr/>
          <p:nvPr/>
        </p:nvCxnSpPr>
        <p:spPr>
          <a:xfrm>
            <a:off x="376461" y="1685970"/>
            <a:ext cx="3463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791491" y="2425350"/>
            <a:ext cx="3600000" cy="1467686"/>
            <a:chOff x="954044" y="2817055"/>
            <a:chExt cx="3600000" cy="146768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155"/>
            <a:stretch/>
          </p:blipFill>
          <p:spPr>
            <a:xfrm>
              <a:off x="954044" y="2833950"/>
              <a:ext cx="3600000" cy="145079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877839" y="2817055"/>
              <a:ext cx="17524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/>
                <a:t>ARLA_R</a:t>
              </a:r>
              <a:r>
                <a:rPr lang="en-US" altLang="ko-KR" sz="1600" b="1" baseline="-25000" dirty="0" err="1" smtClean="0"/>
                <a:t>in</a:t>
              </a:r>
              <a:r>
                <a:rPr lang="en-US" altLang="ko-KR" sz="1600" b="1" dirty="0" smtClean="0"/>
                <a:t>*(1-R</a:t>
              </a:r>
              <a:r>
                <a:rPr lang="en-US" altLang="ko-KR" sz="1600" b="1" baseline="-25000" dirty="0" smtClean="0"/>
                <a:t>out</a:t>
              </a:r>
              <a:r>
                <a:rPr lang="en-US" altLang="ko-KR" sz="1600" b="1" dirty="0" smtClean="0"/>
                <a:t>)</a:t>
              </a:r>
              <a:endParaRPr lang="ko-KR" altLang="en-US" sz="1600" b="1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503061" y="601619"/>
            <a:ext cx="3600000" cy="1491529"/>
            <a:chOff x="4554044" y="2793214"/>
            <a:chExt cx="3600000" cy="149152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155"/>
            <a:stretch/>
          </p:blipFill>
          <p:spPr>
            <a:xfrm>
              <a:off x="4554044" y="2833950"/>
              <a:ext cx="3600000" cy="1450793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951639" y="2793214"/>
              <a:ext cx="8048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Theory</a:t>
              </a:r>
              <a:endParaRPr lang="ko-KR" altLang="en-US" sz="1600" b="1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98870" y="2434902"/>
            <a:ext cx="3600000" cy="1440439"/>
            <a:chOff x="628650" y="2826823"/>
            <a:chExt cx="3600000" cy="1440439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857"/>
            <a:stretch/>
          </p:blipFill>
          <p:spPr>
            <a:xfrm>
              <a:off x="628650" y="2835373"/>
              <a:ext cx="3600000" cy="1431889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849280" y="2826823"/>
              <a:ext cx="1438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/>
                <a:t>ARLA_R</a:t>
              </a:r>
              <a:r>
                <a:rPr lang="en-US" altLang="ko-KR" sz="1600" b="1" baseline="-25000" dirty="0" err="1" smtClean="0"/>
                <a:t>in</a:t>
              </a:r>
              <a:r>
                <a:rPr lang="en-US" altLang="ko-KR" sz="1600" b="1" dirty="0" smtClean="0"/>
                <a:t> / R</a:t>
              </a:r>
              <a:r>
                <a:rPr lang="en-US" altLang="ko-KR" sz="1600" b="1" baseline="-25000" dirty="0" smtClean="0"/>
                <a:t>out</a:t>
              </a:r>
              <a:endParaRPr lang="ko-KR" altLang="en-US" sz="1600" b="1" baseline="-25000" dirty="0"/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914696"/>
              </p:ext>
            </p:extLst>
          </p:nvPr>
        </p:nvGraphicFramePr>
        <p:xfrm>
          <a:off x="798955" y="3999928"/>
          <a:ext cx="7716395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6921">
                  <a:extLst>
                    <a:ext uri="{9D8B030D-6E8A-4147-A177-3AD203B41FA5}">
                      <a16:colId xmlns:a16="http://schemas.microsoft.com/office/drawing/2014/main" val="96534994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862272409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454517626"/>
                    </a:ext>
                  </a:extLst>
                </a:gridCol>
                <a:gridCol w="4616681">
                  <a:extLst>
                    <a:ext uri="{9D8B030D-6E8A-4147-A177-3AD203B41FA5}">
                      <a16:colId xmlns:a16="http://schemas.microsoft.com/office/drawing/2014/main" val="2757224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score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FWHM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Thickness (nm)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53298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Theory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[</a:t>
                      </a:r>
                      <a:r>
                        <a:rPr lang="en-US" altLang="ko-KR" sz="1200" dirty="0" err="1" smtClean="0"/>
                        <a:t>R</a:t>
                      </a:r>
                      <a:r>
                        <a:rPr lang="en-US" altLang="ko-KR" sz="1200" baseline="-25000" dirty="0" err="1" smtClean="0"/>
                        <a:t>in</a:t>
                      </a:r>
                      <a:r>
                        <a:rPr lang="en-US" altLang="ko-KR" sz="1200" baseline="0" dirty="0" smtClean="0"/>
                        <a:t> / R</a:t>
                      </a:r>
                      <a:r>
                        <a:rPr lang="en-US" altLang="ko-KR" sz="1200" baseline="-25000" dirty="0" smtClean="0"/>
                        <a:t>out</a:t>
                      </a:r>
                      <a:r>
                        <a:rPr lang="en-US" altLang="ko-KR" sz="1200" baseline="0" dirty="0" smtClean="0"/>
                        <a:t>]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2.167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195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37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68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37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68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37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68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37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68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37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68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37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77301"/>
                  </a:ext>
                </a:extLst>
              </a:tr>
              <a:tr h="292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Theory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[</a:t>
                      </a:r>
                      <a:r>
                        <a:rPr lang="en-US" altLang="ko-KR" sz="1200" dirty="0" err="1" smtClean="0"/>
                        <a:t>R</a:t>
                      </a:r>
                      <a:r>
                        <a:rPr lang="en-US" altLang="ko-KR" sz="1200" baseline="-25000" dirty="0" err="1" smtClean="0"/>
                        <a:t>in</a:t>
                      </a:r>
                      <a:r>
                        <a:rPr lang="en-US" altLang="ko-KR" sz="1200" dirty="0" smtClean="0"/>
                        <a:t>*(1-R</a:t>
                      </a:r>
                      <a:r>
                        <a:rPr lang="en-US" altLang="ko-KR" sz="1200" baseline="-25000" dirty="0" smtClean="0"/>
                        <a:t>out</a:t>
                      </a:r>
                      <a:r>
                        <a:rPr lang="en-US" altLang="ko-KR" sz="1200" dirty="0" smtClean="0"/>
                        <a:t>)]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0.538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60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</a:t>
                      </a:r>
                      <a:r>
                        <a:rPr lang="en-US" altLang="ko-KR" baseline="-25000" dirty="0" err="1" smtClean="0"/>
                        <a:t>in</a:t>
                      </a:r>
                      <a:r>
                        <a:rPr lang="en-US" altLang="ko-KR" baseline="0" dirty="0" smtClean="0"/>
                        <a:t> / R</a:t>
                      </a:r>
                      <a:r>
                        <a:rPr lang="en-US" altLang="ko-KR" baseline="-25000" dirty="0" smtClean="0"/>
                        <a:t>out</a:t>
                      </a:r>
                      <a:endParaRPr lang="ko-KR" altLang="en-US" baseline="-250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2.280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5, 45, 50, 40, 45, 40, 50, 40, 45, 40, 50, 45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143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</a:t>
                      </a:r>
                      <a:r>
                        <a:rPr lang="en-US" altLang="ko-KR" baseline="-25000" dirty="0" err="1" smtClean="0"/>
                        <a:t>in</a:t>
                      </a:r>
                      <a:r>
                        <a:rPr lang="en-US" altLang="ko-KR" dirty="0" smtClean="0"/>
                        <a:t>*(1-R</a:t>
                      </a:r>
                      <a:r>
                        <a:rPr lang="en-US" altLang="ko-KR" baseline="-25000" dirty="0" smtClean="0"/>
                        <a:t>out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0.546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10, 40, 45, 45, 45, 40, 50, 40, 45, 45, 45, 40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4407783"/>
                  </a:ext>
                </a:extLst>
              </a:tr>
            </a:tbl>
          </a:graphicData>
        </a:graphic>
      </p:graphicFrame>
      <p:cxnSp>
        <p:nvCxnSpPr>
          <p:cNvPr id="34" name="직선 연결선 33"/>
          <p:cNvCxnSpPr/>
          <p:nvPr/>
        </p:nvCxnSpPr>
        <p:spPr>
          <a:xfrm>
            <a:off x="6782739" y="940173"/>
            <a:ext cx="0" cy="1106104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101845" y="940173"/>
            <a:ext cx="0" cy="1106104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830585" y="1906300"/>
            <a:ext cx="225968" cy="160196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6782739" y="1123950"/>
            <a:ext cx="3191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30930" y="1146884"/>
            <a:ext cx="461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</a:t>
            </a:r>
            <a:r>
              <a:rPr lang="en-US" altLang="ko-KR" sz="1400" baseline="-25000" dirty="0" err="1" smtClean="0"/>
              <a:t>in</a:t>
            </a:r>
            <a:endParaRPr lang="ko-KR" altLang="en-US" sz="14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7641243" y="1146884"/>
            <a:ext cx="461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</a:t>
            </a:r>
            <a:r>
              <a:rPr lang="en-US" altLang="ko-KR" sz="1400" baseline="-25000" dirty="0" smtClean="0"/>
              <a:t>out</a:t>
            </a:r>
            <a:endParaRPr lang="ko-KR" altLang="en-US" sz="1400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6063215" y="1146884"/>
            <a:ext cx="461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</a:t>
            </a:r>
            <a:r>
              <a:rPr lang="en-US" altLang="ko-KR" sz="1400" baseline="-25000" dirty="0" smtClean="0"/>
              <a:t>out</a:t>
            </a:r>
            <a:endParaRPr lang="ko-KR" altLang="en-US" sz="1400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6652138" y="2086057"/>
            <a:ext cx="130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Wavelength [nm]</a:t>
            </a:r>
            <a:endParaRPr lang="ko-KR" altLang="en-US" sz="1200" baseline="-25000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5208555" y="1323183"/>
            <a:ext cx="91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Reflectivity</a:t>
            </a:r>
            <a:endParaRPr lang="ko-KR" altLang="en-US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3200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6578"/>
            <a:ext cx="2568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DBR Design with ARLA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4" y="1712833"/>
            <a:ext cx="4320000" cy="3233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44" y="1712833"/>
            <a:ext cx="4320000" cy="3233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81484" y="1712833"/>
            <a:ext cx="1645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ARLA_R</a:t>
            </a:r>
            <a:r>
              <a:rPr lang="en-US" altLang="ko-KR" sz="1600" b="1" baseline="-25000" dirty="0" err="1" smtClean="0"/>
              <a:t>in</a:t>
            </a:r>
            <a:r>
              <a:rPr lang="en-US" altLang="ko-KR" sz="1600" b="1" dirty="0" smtClean="0"/>
              <a:t>(1-R</a:t>
            </a:r>
            <a:r>
              <a:rPr lang="en-US" altLang="ko-KR" sz="1600" b="1" baseline="-25000" dirty="0" smtClean="0"/>
              <a:t>out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65393" y="1712833"/>
            <a:ext cx="1438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ARLA_R</a:t>
            </a:r>
            <a:r>
              <a:rPr lang="en-US" altLang="ko-KR" sz="1600" b="1" baseline="-25000" dirty="0" err="1" smtClean="0"/>
              <a:t>in</a:t>
            </a:r>
            <a:r>
              <a:rPr lang="en-US" altLang="ko-KR" sz="1600" b="1" dirty="0" smtClean="0"/>
              <a:t> / R</a:t>
            </a:r>
            <a:r>
              <a:rPr lang="en-US" altLang="ko-KR" sz="1600" b="1" baseline="-25000" dirty="0" smtClean="0"/>
              <a:t>out</a:t>
            </a:r>
            <a:endParaRPr lang="ko-KR" altLang="en-US" sz="1600" b="1" baseline="-250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94874" y="2548733"/>
            <a:ext cx="91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Reflectivity</a:t>
            </a:r>
            <a:endParaRPr lang="ko-KR" altLang="en-US" sz="1200" baseline="-250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4225127" y="2548734"/>
            <a:ext cx="91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Reflectivity</a:t>
            </a:r>
            <a:endParaRPr lang="ko-KR" altLang="en-US" sz="12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64990" y="3278658"/>
            <a:ext cx="1115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Wavelength [nm]</a:t>
            </a:r>
            <a:endParaRPr lang="ko-KR" altLang="en-US" sz="10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6213140" y="3278658"/>
            <a:ext cx="1115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Wavelength [nm]</a:t>
            </a:r>
            <a:endParaRPr lang="ko-KR" altLang="en-US" sz="1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167004" y="4889470"/>
            <a:ext cx="47548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1: High index material, 0: Low index material</a:t>
            </a:r>
          </a:p>
        </p:txBody>
      </p:sp>
    </p:spTree>
    <p:extLst>
      <p:ext uri="{BB962C8B-B14F-4D97-AF65-F5344CB8AC3E}">
        <p14:creationId xmlns:p14="http://schemas.microsoft.com/office/powerpoint/2010/main" val="198098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6578"/>
            <a:ext cx="5586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Additive Reinforcement Learning Algorithm (ARLA)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4320" y="4943679"/>
            <a:ext cx="871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High index material -&gt; 1, Low index material -&gt; 0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smtClean="0"/>
              <a:t>=&gt; Binary Sequence Guessing Problem</a:t>
            </a: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-60960" y="432085"/>
            <a:ext cx="9146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2017-arXiv:1701.06167-Binary Matrix Guessing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 (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Cagrl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Latifoglu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1981201" y="4233779"/>
          <a:ext cx="3280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76">
                  <a:extLst>
                    <a:ext uri="{9D8B030D-6E8A-4147-A177-3AD203B41FA5}">
                      <a16:colId xmlns:a16="http://schemas.microsoft.com/office/drawing/2014/main" val="2628859716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099293746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1013870663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60917058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313861415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1707070630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61609048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174407034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87258722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51102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39962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5721927" y="4233779"/>
          <a:ext cx="13123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76">
                  <a:extLst>
                    <a:ext uri="{9D8B030D-6E8A-4147-A177-3AD203B41FA5}">
                      <a16:colId xmlns:a16="http://schemas.microsoft.com/office/drawing/2014/main" val="261609048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174407034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87258722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51102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39962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5317378" y="4150651"/>
            <a:ext cx="34913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1978047" y="3884185"/>
                <a:ext cx="316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047" y="3884185"/>
                <a:ext cx="316369" cy="276999"/>
              </a:xfrm>
              <a:prstGeom prst="rect">
                <a:avLst/>
              </a:prstGeom>
              <a:blipFill>
                <a:blip r:embed="rId3"/>
                <a:stretch>
                  <a:fillRect l="-17308" r="-17308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왼쪽 중괄호 43"/>
          <p:cNvSpPr/>
          <p:nvPr/>
        </p:nvSpPr>
        <p:spPr>
          <a:xfrm rot="5400000">
            <a:off x="4341462" y="1118820"/>
            <a:ext cx="332510" cy="5053031"/>
          </a:xfrm>
          <a:prstGeom prst="leftBrace">
            <a:avLst>
              <a:gd name="adj1" fmla="val 89346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3940382" y="2918392"/>
                <a:ext cx="154035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𝑝𝑖𝑥𝑒𝑙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382" y="2918392"/>
                <a:ext cx="1540357" cy="298415"/>
              </a:xfrm>
              <a:prstGeom prst="rect">
                <a:avLst/>
              </a:prstGeom>
              <a:blipFill>
                <a:blip r:embed="rId4"/>
                <a:stretch>
                  <a:fillRect l="-3162" r="-2767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3388339" y="3884185"/>
                <a:ext cx="133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339" y="3884185"/>
                <a:ext cx="133946" cy="276999"/>
              </a:xfrm>
              <a:prstGeom prst="rect">
                <a:avLst/>
              </a:prstGeom>
              <a:blipFill>
                <a:blip r:embed="rId5"/>
                <a:stretch>
                  <a:fillRect l="-45455" r="-36364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>
            <a:off x="1963049" y="4161184"/>
            <a:ext cx="3463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74320" y="927028"/>
            <a:ext cx="8719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Alice creates an ‘n’ binary sequence </a:t>
            </a:r>
            <a:r>
              <a:rPr lang="en-US" altLang="ko-KR" b="1" i="1" dirty="0" smtClean="0"/>
              <a:t>A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Bob try to guess </a:t>
            </a:r>
            <a:r>
              <a:rPr lang="en-US" altLang="ko-KR" b="1" i="1" dirty="0" smtClean="0"/>
              <a:t>A</a:t>
            </a:r>
            <a:r>
              <a:rPr lang="en-US" altLang="ko-KR" dirty="0" smtClean="0"/>
              <a:t> (</a:t>
            </a:r>
            <a:r>
              <a:rPr lang="en-US" altLang="ko-KR" b="1" i="1" dirty="0" smtClean="0"/>
              <a:t>A</a:t>
            </a:r>
            <a:r>
              <a:rPr lang="en-US" altLang="ko-KR" dirty="0" smtClean="0"/>
              <a:t> is hidden from Bob)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Bob submits a guess </a:t>
            </a:r>
            <a:r>
              <a:rPr lang="en-US" altLang="ko-KR" b="1" i="1" dirty="0" smtClean="0"/>
              <a:t>B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The scoring function </a:t>
            </a:r>
            <a:r>
              <a:rPr lang="en-US" altLang="ko-KR" i="1" dirty="0" smtClean="0"/>
              <a:t>f</a:t>
            </a:r>
            <a:r>
              <a:rPr lang="en-US" altLang="ko-KR" dirty="0" smtClean="0"/>
              <a:t> takes </a:t>
            </a:r>
            <a:r>
              <a:rPr lang="en-US" altLang="ko-KR" b="1" i="1" dirty="0" smtClean="0"/>
              <a:t>A</a:t>
            </a:r>
            <a:r>
              <a:rPr lang="en-US" altLang="ko-KR" dirty="0" smtClean="0"/>
              <a:t> and </a:t>
            </a:r>
            <a:r>
              <a:rPr lang="en-US" altLang="ko-KR" b="1" i="1" dirty="0" smtClean="0"/>
              <a:t>B</a:t>
            </a:r>
            <a:r>
              <a:rPr lang="en-US" altLang="ko-KR" dirty="0" smtClean="0"/>
              <a:t> as inputs and returns score </a:t>
            </a:r>
            <a:r>
              <a:rPr lang="en-US" altLang="ko-KR" i="1" dirty="0" smtClean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442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6578"/>
            <a:ext cx="5586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Additive Reinforcement Learning Algorithm (ARLA)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373034"/>
              </p:ext>
            </p:extLst>
          </p:nvPr>
        </p:nvGraphicFramePr>
        <p:xfrm>
          <a:off x="393471" y="1155931"/>
          <a:ext cx="2025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07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599378"/>
              </p:ext>
            </p:extLst>
          </p:nvPr>
        </p:nvGraphicFramePr>
        <p:xfrm>
          <a:off x="393471" y="1644962"/>
          <a:ext cx="2025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07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591672"/>
              </p:ext>
            </p:extLst>
          </p:nvPr>
        </p:nvGraphicFramePr>
        <p:xfrm>
          <a:off x="393471" y="2133993"/>
          <a:ext cx="2025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07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707491"/>
              </p:ext>
            </p:extLst>
          </p:nvPr>
        </p:nvGraphicFramePr>
        <p:xfrm>
          <a:off x="393471" y="2623023"/>
          <a:ext cx="2025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07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601884" y="1155931"/>
            <a:ext cx="25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601884" y="1644962"/>
            <a:ext cx="25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601884" y="2135501"/>
            <a:ext cx="25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601884" y="2623023"/>
            <a:ext cx="25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342111" y="756260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scores</a:t>
            </a:r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59328" y="756260"/>
            <a:ext cx="123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Sequences</a:t>
            </a:r>
            <a:endParaRPr lang="ko-KR" altLang="en-US" b="1" dirty="0"/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192690"/>
              </p:ext>
            </p:extLst>
          </p:nvPr>
        </p:nvGraphicFramePr>
        <p:xfrm>
          <a:off x="5586081" y="1155931"/>
          <a:ext cx="2025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07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063557"/>
              </p:ext>
            </p:extLst>
          </p:nvPr>
        </p:nvGraphicFramePr>
        <p:xfrm>
          <a:off x="5586081" y="1644962"/>
          <a:ext cx="2025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07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164270"/>
              </p:ext>
            </p:extLst>
          </p:nvPr>
        </p:nvGraphicFramePr>
        <p:xfrm>
          <a:off x="5586081" y="2133993"/>
          <a:ext cx="2025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07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85483"/>
              </p:ext>
            </p:extLst>
          </p:nvPr>
        </p:nvGraphicFramePr>
        <p:xfrm>
          <a:off x="5586081" y="2623023"/>
          <a:ext cx="2025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07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5652927" y="742769"/>
            <a:ext cx="204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Sequences * scores</a:t>
            </a:r>
            <a:endParaRPr lang="ko-KR" altLang="en-US" b="1" dirty="0"/>
          </a:p>
        </p:txBody>
      </p:sp>
      <p:sp>
        <p:nvSpPr>
          <p:cNvPr id="24" name="오른쪽 화살표 23"/>
          <p:cNvSpPr/>
          <p:nvPr/>
        </p:nvSpPr>
        <p:spPr>
          <a:xfrm>
            <a:off x="3291840" y="1837113"/>
            <a:ext cx="1978429" cy="296880"/>
          </a:xfrm>
          <a:prstGeom prst="rightArrow">
            <a:avLst/>
          </a:prstGeom>
          <a:solidFill>
            <a:srgbClr val="3333FF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329712" y="1525263"/>
            <a:ext cx="1786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3333FF"/>
                </a:solidFill>
              </a:rPr>
              <a:t>Sequence * score</a:t>
            </a:r>
            <a:endParaRPr lang="ko-KR" altLang="en-US" sz="1600" b="1" dirty="0">
              <a:solidFill>
                <a:srgbClr val="3333FF"/>
              </a:solidFill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81325"/>
              </p:ext>
            </p:extLst>
          </p:nvPr>
        </p:nvGraphicFramePr>
        <p:xfrm>
          <a:off x="330357" y="3997539"/>
          <a:ext cx="23027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540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sp>
        <p:nvSpPr>
          <p:cNvPr id="78" name="오른쪽 화살표 77"/>
          <p:cNvSpPr/>
          <p:nvPr/>
        </p:nvSpPr>
        <p:spPr>
          <a:xfrm rot="5400000">
            <a:off x="6984452" y="1970099"/>
            <a:ext cx="1955294" cy="239302"/>
          </a:xfrm>
          <a:prstGeom prst="rightArrow">
            <a:avLst>
              <a:gd name="adj1" fmla="val 50000"/>
              <a:gd name="adj2" fmla="val 154212"/>
            </a:avLst>
          </a:prstGeom>
          <a:solidFill>
            <a:srgbClr val="3333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116040" y="1920473"/>
            <a:ext cx="561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3333FF"/>
                </a:solidFill>
              </a:rPr>
              <a:t>Sum</a:t>
            </a:r>
          </a:p>
        </p:txBody>
      </p:sp>
      <p:cxnSp>
        <p:nvCxnSpPr>
          <p:cNvPr id="80" name="꺾인 연결선 79"/>
          <p:cNvCxnSpPr>
            <a:stCxn id="69" idx="2"/>
            <a:endCxn id="77" idx="0"/>
          </p:cNvCxnSpPr>
          <p:nvPr/>
        </p:nvCxnSpPr>
        <p:spPr>
          <a:xfrm rot="5400000">
            <a:off x="3538440" y="937131"/>
            <a:ext cx="1003676" cy="5117141"/>
          </a:xfrm>
          <a:prstGeom prst="bentConnector3">
            <a:avLst>
              <a:gd name="adj1" fmla="val 50000"/>
            </a:avLst>
          </a:prstGeom>
          <a:ln w="76200">
            <a:solidFill>
              <a:srgbClr val="3333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오른쪽 화살표 81"/>
          <p:cNvSpPr/>
          <p:nvPr/>
        </p:nvSpPr>
        <p:spPr>
          <a:xfrm>
            <a:off x="3013328" y="4003559"/>
            <a:ext cx="1978429" cy="296880"/>
          </a:xfrm>
          <a:prstGeom prst="rightArrow">
            <a:avLst/>
          </a:prstGeom>
          <a:solidFill>
            <a:srgbClr val="3333FF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119351" y="3736209"/>
            <a:ext cx="1785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3333FF"/>
                </a:solidFill>
              </a:rPr>
              <a:t>Substract</a:t>
            </a:r>
            <a:r>
              <a:rPr lang="en-US" altLang="ko-KR" sz="1600" b="1" dirty="0" smtClean="0">
                <a:solidFill>
                  <a:srgbClr val="3333FF"/>
                </a:solidFill>
              </a:rPr>
              <a:t> min.(=8)</a:t>
            </a:r>
            <a:endParaRPr lang="ko-KR" altLang="en-US" sz="1600" b="1" dirty="0">
              <a:solidFill>
                <a:srgbClr val="3333FF"/>
              </a:solidFill>
            </a:endParaRPr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73039"/>
              </p:ext>
            </p:extLst>
          </p:nvPr>
        </p:nvGraphicFramePr>
        <p:xfrm>
          <a:off x="5337083" y="3994713"/>
          <a:ext cx="23027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540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7695783" y="4010856"/>
            <a:ext cx="1346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Average = 5.4</a:t>
            </a:r>
            <a:endParaRPr lang="ko-KR" altLang="en-US" sz="1600" b="1" dirty="0"/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851141"/>
              </p:ext>
            </p:extLst>
          </p:nvPr>
        </p:nvGraphicFramePr>
        <p:xfrm>
          <a:off x="3119351" y="5705863"/>
          <a:ext cx="23027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540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2921954" y="4611079"/>
            <a:ext cx="134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3333FF"/>
                </a:solidFill>
              </a:rPr>
              <a:t>e</a:t>
            </a:r>
            <a:r>
              <a:rPr lang="en-US" altLang="ko-KR" sz="1600" b="1" baseline="-25000" dirty="0" err="1" smtClean="0">
                <a:solidFill>
                  <a:srgbClr val="3333FF"/>
                </a:solidFill>
              </a:rPr>
              <a:t>i</a:t>
            </a:r>
            <a:r>
              <a:rPr lang="en-US" altLang="ko-KR" sz="1600" b="1" dirty="0" smtClean="0">
                <a:solidFill>
                  <a:srgbClr val="3333FF"/>
                </a:solidFill>
              </a:rPr>
              <a:t>&gt; average: 1</a:t>
            </a:r>
          </a:p>
          <a:p>
            <a:r>
              <a:rPr lang="en-US" altLang="ko-KR" sz="1600" b="1" dirty="0" err="1" smtClean="0">
                <a:solidFill>
                  <a:srgbClr val="3333FF"/>
                </a:solidFill>
              </a:rPr>
              <a:t>e</a:t>
            </a:r>
            <a:r>
              <a:rPr lang="en-US" altLang="ko-KR" sz="1600" b="1" baseline="-25000" dirty="0" err="1" smtClean="0">
                <a:solidFill>
                  <a:srgbClr val="3333FF"/>
                </a:solidFill>
              </a:rPr>
              <a:t>i</a:t>
            </a:r>
            <a:r>
              <a:rPr lang="en-US" altLang="ko-KR" sz="1600" b="1" dirty="0" smtClean="0">
                <a:solidFill>
                  <a:srgbClr val="3333FF"/>
                </a:solidFill>
              </a:rPr>
              <a:t>&lt; average: 0</a:t>
            </a:r>
            <a:endParaRPr lang="ko-KR" altLang="en-US" sz="1600" b="1" dirty="0">
              <a:solidFill>
                <a:srgbClr val="3333FF"/>
              </a:solidFill>
            </a:endParaRPr>
          </a:p>
        </p:txBody>
      </p:sp>
      <p:cxnSp>
        <p:nvCxnSpPr>
          <p:cNvPr id="89" name="꺾인 연결선 88"/>
          <p:cNvCxnSpPr>
            <a:stCxn id="85" idx="2"/>
            <a:endCxn id="87" idx="0"/>
          </p:cNvCxnSpPr>
          <p:nvPr/>
        </p:nvCxnSpPr>
        <p:spPr>
          <a:xfrm rot="5400000">
            <a:off x="4709412" y="3926842"/>
            <a:ext cx="1340310" cy="2217732"/>
          </a:xfrm>
          <a:prstGeom prst="bentConnector3">
            <a:avLst>
              <a:gd name="adj1" fmla="val 50000"/>
            </a:avLst>
          </a:prstGeom>
          <a:ln w="76200">
            <a:solidFill>
              <a:srgbClr val="3333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549312" y="5318143"/>
            <a:ext cx="1575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Result sequence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2417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65358</TotalTime>
  <Words>439</Words>
  <Application>Microsoft Office PowerPoint</Application>
  <PresentationFormat>화면 슬라이드 쇼(4:3)</PresentationFormat>
  <Paragraphs>153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1677</cp:revision>
  <dcterms:created xsi:type="dcterms:W3CDTF">2018-02-18T11:37:55Z</dcterms:created>
  <dcterms:modified xsi:type="dcterms:W3CDTF">2019-05-20T10:58:18Z</dcterms:modified>
</cp:coreProperties>
</file>