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8" r:id="rId2"/>
    <p:sldId id="308" r:id="rId3"/>
    <p:sldId id="311" r:id="rId4"/>
    <p:sldId id="307" r:id="rId5"/>
    <p:sldId id="310" r:id="rId6"/>
    <p:sldId id="304" r:id="rId7"/>
    <p:sldId id="309" r:id="rId8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90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66497" y="1161944"/>
            <a:ext cx="321100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20190311</a:t>
            </a:r>
            <a:endParaRPr lang="en-US" altLang="ko-KR" sz="5400" dirty="0" smtClean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8329" y="2962940"/>
            <a:ext cx="674734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를 이용한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1D DBR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설계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ARLA algorithm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 Learning algorithm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Deep Q Learning algorithm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20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81102" y="764772"/>
            <a:ext cx="3981796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Artificial Intelligence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2830484" y="2119745"/>
            <a:ext cx="3483033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Machine Learning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49383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Supervised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3182587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Unsupervised Learning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6115791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Reinforcement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cxnSp>
        <p:nvCxnSpPr>
          <p:cNvPr id="15" name="직선 화살표 연결선 14"/>
          <p:cNvCxnSpPr>
            <a:stCxn id="2" idx="2"/>
            <a:endCxn id="7" idx="0"/>
          </p:cNvCxnSpPr>
          <p:nvPr/>
        </p:nvCxnSpPr>
        <p:spPr>
          <a:xfrm>
            <a:off x="4572000" y="1695798"/>
            <a:ext cx="1" cy="423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 flipH="1">
            <a:off x="1638797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12" idx="0"/>
          </p:cNvCxnSpPr>
          <p:nvPr/>
        </p:nvCxnSpPr>
        <p:spPr>
          <a:xfrm>
            <a:off x="4572001" y="3050771"/>
            <a:ext cx="0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2"/>
            <a:endCxn id="13" idx="0"/>
          </p:cNvCxnSpPr>
          <p:nvPr/>
        </p:nvCxnSpPr>
        <p:spPr>
          <a:xfrm>
            <a:off x="4572001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9382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82586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Clustering, recommendation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791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Reward maximization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38603" y="3607724"/>
            <a:ext cx="2955768" cy="17872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1D DBR model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33184"/>
              </p:ext>
            </p:extLst>
          </p:nvPr>
        </p:nvGraphicFramePr>
        <p:xfrm>
          <a:off x="1873135" y="2278149"/>
          <a:ext cx="3280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2885971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09929374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013870663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60917058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313861415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707070630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5053"/>
              </p:ext>
            </p:extLst>
          </p:nvPr>
        </p:nvGraphicFramePr>
        <p:xfrm>
          <a:off x="5613861" y="2278149"/>
          <a:ext cx="13123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09312" y="2195021"/>
            <a:ext cx="34913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839987" y="1928555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87" y="1928555"/>
                <a:ext cx="316369" cy="276999"/>
              </a:xfrm>
              <a:prstGeom prst="rect">
                <a:avLst/>
              </a:prstGeom>
              <a:blipFill>
                <a:blip r:embed="rId2"/>
                <a:stretch>
                  <a:fillRect l="-17308" r="-17308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왼쪽 중괄호 9"/>
          <p:cNvSpPr/>
          <p:nvPr/>
        </p:nvSpPr>
        <p:spPr>
          <a:xfrm rot="5400000">
            <a:off x="4233396" y="-836810"/>
            <a:ext cx="332510" cy="5053031"/>
          </a:xfrm>
          <a:prstGeom prst="leftBrace">
            <a:avLst>
              <a:gd name="adj1" fmla="val 8934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832316" y="962762"/>
                <a:ext cx="148194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16" y="962762"/>
                <a:ext cx="1481944" cy="299569"/>
              </a:xfrm>
              <a:prstGeom prst="rect">
                <a:avLst/>
              </a:prstGeom>
              <a:blipFill>
                <a:blip r:embed="rId3"/>
                <a:stretch>
                  <a:fillRect l="-3704" r="-3292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16031" y="3471382"/>
                <a:ext cx="7880318" cy="1372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길이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sample</a:t>
                </a:r>
                <a:r>
                  <a:rPr lang="ko-KR" altLang="en-US" dirty="0" smtClean="0"/>
                  <a:t>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unit length</a:t>
                </a:r>
                <a:r>
                  <a:rPr lang="ko-KR" altLang="en-US" dirty="0" smtClean="0"/>
                  <a:t>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</m:oMath>
                </a14:m>
                <a:r>
                  <a:rPr lang="ko-KR" altLang="en-US" dirty="0" smtClean="0"/>
                  <a:t>개의 조각으로 나눈 상태로 생각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빈칸은 </a:t>
                </a:r>
                <a:r>
                  <a:rPr lang="en-US" altLang="ko-KR" dirty="0" smtClean="0"/>
                  <a:t>air, </a:t>
                </a:r>
                <a:r>
                  <a:rPr lang="ko-KR" altLang="en-US" dirty="0" smtClean="0"/>
                  <a:t>채워진 칸은 </a:t>
                </a:r>
                <a:r>
                  <a:rPr lang="en-US" altLang="ko-KR" dirty="0" smtClean="0"/>
                  <a:t>dielectric(ex. Si)</a:t>
                </a:r>
                <a:r>
                  <a:rPr lang="ko-KR" altLang="en-US" dirty="0" smtClean="0"/>
                  <a:t>가 있는 상태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-&gt; 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 smtClean="0"/>
                  <a:t>번째 </a:t>
                </a:r>
                <a:r>
                  <a:rPr lang="ko-KR" altLang="en-US" dirty="0"/>
                  <a:t>칸</a:t>
                </a:r>
                <a:r>
                  <a:rPr lang="ko-KR" altLang="en-US" dirty="0" smtClean="0"/>
                  <a:t>이 채워져 있으면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31" y="3471382"/>
                <a:ext cx="7880318" cy="1372683"/>
              </a:xfrm>
              <a:prstGeom prst="rect">
                <a:avLst/>
              </a:prstGeom>
              <a:blipFill>
                <a:blip r:embed="rId4"/>
                <a:stretch>
                  <a:fillRect l="-696" r="-541" b="-2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280273" y="1928555"/>
                <a:ext cx="133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73" y="1928555"/>
                <a:ext cx="133946" cy="276999"/>
              </a:xfrm>
              <a:prstGeom prst="rect">
                <a:avLst/>
              </a:prstGeom>
              <a:blipFill>
                <a:blip r:embed="rId5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3" y="1139762"/>
            <a:ext cx="5400000" cy="10058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3" y="2145583"/>
            <a:ext cx="5400000" cy="15815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3" y="3846982"/>
            <a:ext cx="7724775" cy="242887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6" y="320604"/>
            <a:ext cx="8877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2017-arXiv-Binary Matrix Guessing Problem (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Cagri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Latifoglu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2017-arXiv-Machine learning based compact photonic structure design for strong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light 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confinement (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Mirbek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Turduev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Cagri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Latifoglu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Ibrahim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Halil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Giden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Sinan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Hanay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956948" y="1743835"/>
                <a:ext cx="4713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Reward </a:t>
                </a:r>
                <a:r>
                  <a:rPr lang="ko-KR" alt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함수 </a:t>
                </a:r>
                <a:r>
                  <a:rPr lang="en-US" altLang="ko-K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ko-KR" alt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의 값을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ℰ</m:t>
                    </m:r>
                  </m:oMath>
                </a14:m>
                <a:r>
                  <a:rPr lang="ko-KR" alt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에 </a:t>
                </a:r>
                <a:r>
                  <a:rPr lang="en-US" altLang="ko-K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acculmulate</a:t>
                </a:r>
                <a:r>
                  <a:rPr lang="ko-KR" alt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한다</a:t>
                </a:r>
                <a:r>
                  <a:rPr lang="en-US" altLang="ko-K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948" y="1743835"/>
                <a:ext cx="4713621" cy="307777"/>
              </a:xfrm>
              <a:prstGeom prst="rect">
                <a:avLst/>
              </a:prstGeom>
              <a:blipFill>
                <a:blip r:embed="rId5"/>
                <a:stretch>
                  <a:fillRect l="-129" t="-588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956948" y="2826122"/>
                <a:ext cx="5558402" cy="32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ℰ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에 저장된 값이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ℰ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보다 크면 </a:t>
                </a:r>
                <a:r>
                  <a:rPr lang="en-US" altLang="ko-K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1, </a:t>
                </a:r>
                <a:r>
                  <a:rPr lang="ko-KR" alt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작으면 </a:t>
                </a:r>
                <a:r>
                  <a:rPr lang="en-US" altLang="ko-K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ko-KR" alt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ko-KR" alt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의 값이 된다</a:t>
                </a:r>
                <a:r>
                  <a:rPr lang="en-US" altLang="ko-K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948" y="2826122"/>
                <a:ext cx="5558402" cy="325282"/>
              </a:xfrm>
              <a:prstGeom prst="rect">
                <a:avLst/>
              </a:prstGeom>
              <a:blipFill>
                <a:blip r:embed="rId6"/>
                <a:stretch>
                  <a:fillRect l="-219" t="-5660" r="-1316" b="-13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26578"/>
            <a:ext cx="5586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ARLA (Additive Reinforcement Learning Algorithm)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5586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ARLA (Additive Reinforcement Learning Algorithm)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5" y="426688"/>
            <a:ext cx="4469489" cy="33508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28650" y="3777529"/>
                <a:ext cx="7880318" cy="124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Reward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𝑀𝑆𝐿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𝑀𝑆𝐿</m:t>
                    </m:r>
                  </m:oMath>
                </a14:m>
                <a:r>
                  <a:rPr lang="en-US" altLang="ko-KR" dirty="0"/>
                  <a:t>; Q: Q-factor, MSL: Maximum Side </a:t>
                </a:r>
                <a:r>
                  <a:rPr lang="en-US" altLang="ko-KR" dirty="0" smtClean="0"/>
                  <a:t>Level</a:t>
                </a: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</m:oMath>
                </a14:m>
                <a:r>
                  <a:rPr lang="en-US" altLang="ko-KR" dirty="0" smtClean="0"/>
                  <a:t> = 100,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dirty="0" smtClean="0"/>
                  <a:t> = 10,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dirty="0" smtClean="0"/>
                  <a:t>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𝑀𝑆𝐿</m:t>
                        </m:r>
                      </m:sub>
                    </m:sSub>
                  </m:oMath>
                </a14:m>
                <a:r>
                  <a:rPr lang="en-US" altLang="ko-KR" dirty="0" smtClean="0"/>
                  <a:t>=0.06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Number of learning structure = 6,316 from 10,000 (Q=0</a:t>
                </a:r>
                <a:r>
                  <a:rPr lang="ko-KR" altLang="en-US" dirty="0" smtClean="0"/>
                  <a:t>인 경우 </a:t>
                </a:r>
                <a:r>
                  <a:rPr lang="en-US" altLang="ko-KR" dirty="0" smtClean="0"/>
                  <a:t>delete)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Si thickness: 80, 90, 90, 90, 80, 80 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77529"/>
                <a:ext cx="7880318" cy="1244315"/>
              </a:xfrm>
              <a:prstGeom prst="rect">
                <a:avLst/>
              </a:prstGeom>
              <a:blipFill>
                <a:blip r:embed="rId3"/>
                <a:stretch>
                  <a:fillRect l="-619" t="-2451" b="-68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745" y="550509"/>
            <a:ext cx="3924409" cy="2975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4568809" y="368581"/>
            <a:ext cx="52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5571087" y="309007"/>
            <a:ext cx="52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6" idx="2"/>
          </p:cNvCxnSpPr>
          <p:nvPr/>
        </p:nvCxnSpPr>
        <p:spPr>
          <a:xfrm>
            <a:off x="4830624" y="737913"/>
            <a:ext cx="231827" cy="30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586081" y="678339"/>
            <a:ext cx="232828" cy="3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Q Learning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74073" y="2775979"/>
                <a:ext cx="8237127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3" y="2775979"/>
                <a:ext cx="8237127" cy="576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886" y="3381197"/>
            <a:ext cx="8928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The New Action Value = The Old Value + The Learning Rate*(The New Information – The Old Information)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008" y="3926874"/>
            <a:ext cx="4851255" cy="18712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4073" y="721356"/>
            <a:ext cx="520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State(s), action(a), reward, state transition probability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22" y="255097"/>
            <a:ext cx="2243228" cy="24918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4074" y="1261684"/>
            <a:ext cx="520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Q: action-value function which let us know the expected sum of future rewards at given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6006" y="320604"/>
            <a:ext cx="887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2018-arXiv-Finding the best design parameters for optical nanostructures using reinforcement learning (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Iman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Sajedian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Trevon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Badloe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Junsuk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Rho)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5" y="1137111"/>
            <a:ext cx="3884988" cy="22718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766" y="906204"/>
            <a:ext cx="2895136" cy="33953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65" y="3431985"/>
            <a:ext cx="3745403" cy="29243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26578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Q Learning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63990</TotalTime>
  <Words>210</Words>
  <Application>Microsoft Office PowerPoint</Application>
  <PresentationFormat>화면 슬라이드 쇼(4:3)</PresentationFormat>
  <Paragraphs>60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1274</cp:revision>
  <dcterms:created xsi:type="dcterms:W3CDTF">2018-02-18T11:37:55Z</dcterms:created>
  <dcterms:modified xsi:type="dcterms:W3CDTF">2019-03-11T08:53:04Z</dcterms:modified>
</cp:coreProperties>
</file>