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Introduction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Photonic Integrated Circuits </a:t>
            </a:r>
            <a:r>
              <a:rPr lang="en-US" altLang="ko-KR" sz="1600" dirty="0"/>
              <a:t>(PICs</a:t>
            </a:r>
            <a:r>
              <a:rPr lang="en-US" altLang="ko-KR" sz="1600" dirty="0" smtClean="0"/>
              <a:t>) based on Silicon-on-Insulator (SOI)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대한 관심 </a:t>
            </a:r>
            <a:r>
              <a:rPr lang="ko-KR" altLang="en-US" sz="1600" dirty="0" smtClean="0"/>
              <a:t>증폭</a:t>
            </a:r>
            <a:r>
              <a:rPr lang="en-US" altLang="ko-KR" sz="1600" dirty="0" smtClean="0"/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Integrated component</a:t>
            </a:r>
            <a:r>
              <a:rPr lang="ko-KR" altLang="en-US" sz="1600" dirty="0"/>
              <a:t>에서 </a:t>
            </a:r>
            <a:r>
              <a:rPr lang="en-US" altLang="ko-KR" sz="1600" dirty="0"/>
              <a:t>power splitter</a:t>
            </a:r>
            <a:r>
              <a:rPr lang="ko-KR" altLang="en-US" sz="1600" dirty="0"/>
              <a:t>는 필수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“beyond 5G” generation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THz optical device</a:t>
            </a:r>
            <a:r>
              <a:rPr lang="ko-KR" altLang="en-US" sz="1600" dirty="0" smtClean="0"/>
              <a:t>의 중요성</a:t>
            </a:r>
            <a:r>
              <a:rPr lang="en-US" altLang="ko-KR" sz="1600" dirty="0" smtClean="0"/>
              <a:t>[2, </a:t>
            </a:r>
            <a:r>
              <a:rPr lang="en-US" altLang="ko-KR" sz="1600" dirty="0" smtClean="0"/>
              <a:t>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THz optical device example: Subwavelength Graphene waveguide (30 THz</a:t>
            </a:r>
            <a:r>
              <a:rPr lang="en-US" altLang="ko-KR" sz="1600" dirty="0" smtClean="0"/>
              <a:t>)[4], </a:t>
            </a:r>
            <a:r>
              <a:rPr lang="en-US" altLang="ko-KR" sz="1600" dirty="0"/>
              <a:t>Multi-output splitter without grating structure, Genetic </a:t>
            </a:r>
            <a:r>
              <a:rPr lang="en-US" altLang="ko-KR" sz="1600" dirty="0" smtClean="0"/>
              <a:t>Algorithm[5]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기존에는 </a:t>
            </a:r>
            <a:r>
              <a:rPr lang="en-US" altLang="ko-KR" sz="1600" dirty="0" smtClean="0"/>
              <a:t>analytically designed structure</a:t>
            </a:r>
            <a:r>
              <a:rPr lang="ko-KR" altLang="en-US" sz="1600" dirty="0" smtClean="0"/>
              <a:t>를 바탕으로 몇가지 </a:t>
            </a:r>
            <a:r>
              <a:rPr lang="en-US" altLang="ko-KR" sz="1600" dirty="0" smtClean="0"/>
              <a:t>parameters</a:t>
            </a:r>
            <a:r>
              <a:rPr lang="ko-KR" altLang="en-US" sz="1600" dirty="0" smtClean="0"/>
              <a:t>를 조절하는 방법으로 설계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Direct Binary Search </a:t>
            </a:r>
            <a:r>
              <a:rPr lang="en-US" altLang="ko-KR" sz="1600" dirty="0" smtClean="0"/>
              <a:t>[6], self-imaging[7, 8, </a:t>
            </a:r>
            <a:r>
              <a:rPr lang="en-US" altLang="ko-KR" sz="1600" dirty="0"/>
              <a:t>9</a:t>
            </a:r>
            <a:r>
              <a:rPr lang="en-US" altLang="ko-KR" sz="1600" dirty="0" smtClean="0"/>
              <a:t>], </a:t>
            </a:r>
            <a:r>
              <a:rPr lang="en-US" altLang="ko-KR" sz="1600" dirty="0" smtClean="0"/>
              <a:t>sweep parameter based on specific </a:t>
            </a:r>
            <a:r>
              <a:rPr lang="en-US" altLang="ko-KR" sz="1600" dirty="0" smtClean="0"/>
              <a:t>structure[10]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제한된 설계 조건</a:t>
            </a:r>
            <a:r>
              <a:rPr lang="en-US" altLang="ko-KR" sz="1600" dirty="0" smtClean="0"/>
              <a:t>, Performance </a:t>
            </a:r>
            <a:r>
              <a:rPr lang="ko-KR" altLang="en-US" sz="1600" dirty="0" smtClean="0"/>
              <a:t>한계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Splitter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1x3</a:t>
            </a:r>
            <a:r>
              <a:rPr lang="ko-KR" altLang="en-US" sz="1600" dirty="0" smtClean="0"/>
              <a:t>이상의 경우에는 </a:t>
            </a:r>
            <a:r>
              <a:rPr lang="en-US" altLang="ko-KR" sz="1600" dirty="0" smtClean="0"/>
              <a:t>complexity</a:t>
            </a:r>
            <a:r>
              <a:rPr lang="ko-KR" altLang="en-US" sz="1600" dirty="0" smtClean="0"/>
              <a:t>가 증가하여 설계가 어려움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최근 </a:t>
            </a:r>
            <a:r>
              <a:rPr lang="en-US" altLang="ko-KR" sz="1600" dirty="0" smtClean="0"/>
              <a:t>machine learning</a:t>
            </a:r>
            <a:r>
              <a:rPr lang="ko-KR" altLang="en-US" sz="1600" dirty="0" smtClean="0"/>
              <a:t>을 활용한 </a:t>
            </a:r>
            <a:r>
              <a:rPr lang="en-US" altLang="ko-KR" sz="1600" dirty="0" smtClean="0"/>
              <a:t>design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Example: Alternating </a:t>
            </a:r>
            <a:r>
              <a:rPr lang="en-US" altLang="ko-KR" sz="1600" dirty="0"/>
              <a:t>Directions Method of Multipliers (ADMM) </a:t>
            </a:r>
            <a:r>
              <a:rPr lang="en-US" altLang="ko-KR" sz="1600" dirty="0" smtClean="0"/>
              <a:t>optimization[11, 12, 13], </a:t>
            </a:r>
            <a:r>
              <a:rPr lang="en-US" altLang="ko-KR" sz="1600" dirty="0" smtClean="0"/>
              <a:t>Artificial Neural Networks [</a:t>
            </a:r>
            <a:r>
              <a:rPr lang="en-US" altLang="ko-KR" sz="1600" dirty="0" smtClean="0"/>
              <a:t>14, 15]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 this study,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0" y="5663089"/>
            <a:ext cx="131005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Graphene waveguide (30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THz)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2018.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splitter without grating structure, Genetic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Method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87307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Perceptron-like machine learning algorithm[16</a:t>
            </a:r>
            <a:r>
              <a:rPr lang="en-US" altLang="ko-KR" sz="1600" dirty="0" smtClean="0"/>
              <a:t>]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</a:t>
            </a:r>
            <a:r>
              <a:rPr lang="en-US" altLang="ko-KR" sz="1600" dirty="0"/>
              <a:t>The algorithm combines the additive updates feature of the perceptron algorithm and the reward for state idea of reinforcement learning</a:t>
            </a:r>
            <a:r>
              <a:rPr lang="en-US" altLang="ko-KR" sz="1600" dirty="0" smtClean="0"/>
              <a:t>”[17]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20 </a:t>
            </a:r>
            <a:r>
              <a:rPr lang="en-US" altLang="ko-KR" sz="1600" dirty="0" smtClean="0"/>
              <a:t>x 10 binary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“1” for etched (air), “0” for not etched (Si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Reward = min(T1) + min(T2) - R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integrated </a:t>
            </a:r>
            <a:r>
              <a:rPr lang="en-US" altLang="ko-KR" sz="1600" dirty="0"/>
              <a:t>photonic 1x3 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SOI platform: 9 um radii, 20x20 air-hole</a:t>
            </a:r>
            <a:r>
              <a:rPr lang="en-US" altLang="ko-KR" sz="1600" dirty="0" smtClean="0"/>
              <a:t> on 500 um box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not </a:t>
            </a:r>
            <a:r>
              <a:rPr lang="en-US" altLang="ko-KR" sz="1600" dirty="0"/>
              <a:t>aim to maximize the operation </a:t>
            </a:r>
            <a:r>
              <a:rPr lang="en-US" altLang="ko-KR" sz="1600" dirty="0" smtClean="0"/>
              <a:t>bandwidth, broadband transmission 275 ~ 325 um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1:1:1 </a:t>
            </a:r>
            <a:r>
              <a:rPr lang="en-US" altLang="ko-KR" sz="1600" dirty="0" smtClean="0"/>
              <a:t>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Commercially available software </a:t>
            </a:r>
            <a:r>
              <a:rPr lang="en-US" altLang="ko-KR" sz="1600" dirty="0" err="1"/>
              <a:t>Lumerical</a:t>
            </a:r>
            <a:r>
              <a:rPr lang="en-US" altLang="ko-KR" sz="1600" dirty="0"/>
              <a:t> FDTD </a:t>
            </a:r>
            <a:r>
              <a:rPr lang="en-US" altLang="ko-KR" sz="1600" dirty="0" smtClean="0"/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30906"/>
            <a:ext cx="13100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6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778" y="319899"/>
            <a:ext cx="2726223" cy="2142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93" y="2564964"/>
            <a:ext cx="4778607" cy="14467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41" y="4073130"/>
            <a:ext cx="2462296" cy="18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Result &amp; Discussion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Paragraphs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1600439"/>
            <a:ext cx="4457700" cy="42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560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&amp;quot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160</cp:revision>
  <dcterms:created xsi:type="dcterms:W3CDTF">2019-07-23T09:20:27Z</dcterms:created>
  <dcterms:modified xsi:type="dcterms:W3CDTF">2019-09-08T17:26:40Z</dcterms:modified>
</cp:coreProperties>
</file>