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322" r:id="rId2"/>
    <p:sldId id="323" r:id="rId3"/>
    <p:sldId id="324" r:id="rId4"/>
    <p:sldId id="325" r:id="rId5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5B9BD5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079" y="508008"/>
            <a:ext cx="127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Last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45819" y="935183"/>
            <a:ext cx="3761471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1x2 splitter (TE)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Manuscript </a:t>
            </a:r>
            <a:r>
              <a:rPr lang="en-US" altLang="ko-KR" dirty="0" smtClean="0"/>
              <a:t>preparation</a:t>
            </a:r>
            <a:r>
              <a:rPr lang="en-US" altLang="ko-KR" dirty="0"/>
              <a:t> </a:t>
            </a:r>
            <a:r>
              <a:rPr lang="en-US" altLang="ko-KR" dirty="0" smtClean="0"/>
              <a:t>(figure)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7760" y="508008"/>
            <a:ext cx="127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2704" y="935183"/>
            <a:ext cx="3826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Manuscript preparation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Input mode comparison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4325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53880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47" y="3936693"/>
            <a:ext cx="4284000" cy="252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21" y="1063675"/>
            <a:ext cx="1478898" cy="252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68" y="1067147"/>
            <a:ext cx="4316804" cy="2520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80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Splitter Input Mode Comparison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585" y="2906228"/>
            <a:ext cx="7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Input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709" y="1255395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 smtClean="0">
                <a:solidFill>
                  <a:schemeClr val="bg1"/>
                </a:solidFill>
              </a:rPr>
              <a:t>1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93218" y="1571812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593218" y="1954343"/>
            <a:ext cx="54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1,3</a:t>
            </a:r>
            <a:endParaRPr lang="ko-KR" alt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828577" y="1249226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>
                <a:solidFill>
                  <a:schemeClr val="bg1"/>
                </a:solidFill>
              </a:rPr>
              <a:t>2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90361" y="1243057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>
                <a:solidFill>
                  <a:schemeClr val="bg1"/>
                </a:solidFill>
              </a:rPr>
              <a:t>3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3440" y="2586079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457950" y="249663"/>
            <a:ext cx="227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of data: 20,000</a:t>
            </a:r>
          </a:p>
          <a:p>
            <a:r>
              <a:rPr lang="en-US" altLang="ko-KR" dirty="0"/>
              <a:t>FOM = T</a:t>
            </a:r>
            <a:r>
              <a:rPr lang="en-US" altLang="ko-KR" baseline="-25000" dirty="0"/>
              <a:t>1</a:t>
            </a:r>
            <a:r>
              <a:rPr lang="en-US" altLang="ko-KR" dirty="0"/>
              <a:t>+T</a:t>
            </a:r>
            <a:r>
              <a:rPr lang="en-US" altLang="ko-KR" baseline="-25000" dirty="0"/>
              <a:t>2</a:t>
            </a:r>
            <a:r>
              <a:rPr lang="en-US" altLang="ko-KR" dirty="0"/>
              <a:t>+T</a:t>
            </a:r>
            <a:r>
              <a:rPr lang="en-US" altLang="ko-KR" baseline="-25000" dirty="0"/>
              <a:t>3</a:t>
            </a:r>
            <a:r>
              <a:rPr lang="en-US" altLang="ko-KR" dirty="0"/>
              <a:t> - |R</a:t>
            </a:r>
            <a:r>
              <a:rPr lang="en-US" altLang="ko-KR" dirty="0" smtClean="0"/>
              <a:t>|</a:t>
            </a:r>
            <a:endParaRPr lang="ko-KR" alt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3587" y="4559653"/>
            <a:ext cx="54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1,3</a:t>
            </a:r>
            <a:endParaRPr lang="ko-KR" alt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2936352" y="3986207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30" y="3908072"/>
            <a:ext cx="1498089" cy="2520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643440" y="5146584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baseline="-250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6"/>
          <a:srcRect l="3105" t="12726" r="6617" b="4828"/>
          <a:stretch/>
        </p:blipFill>
        <p:spPr>
          <a:xfrm>
            <a:off x="6361659" y="3936693"/>
            <a:ext cx="2749091" cy="2160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7"/>
          <a:srcRect l="3155" t="12648" r="6814" b="4128"/>
          <a:stretch/>
        </p:blipFill>
        <p:spPr>
          <a:xfrm>
            <a:off x="6381780" y="1063675"/>
            <a:ext cx="2708849" cy="2160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1754" y="691259"/>
            <a:ext cx="4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TE</a:t>
            </a:r>
            <a:endParaRPr lang="ko-KR" alt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522" y="3612463"/>
            <a:ext cx="4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TM</a:t>
            </a:r>
            <a:endParaRPr lang="ko-KR" alt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0709" y="4169545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 smtClean="0">
                <a:solidFill>
                  <a:schemeClr val="bg1"/>
                </a:solidFill>
              </a:rPr>
              <a:t>1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577" y="4163376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>
                <a:solidFill>
                  <a:schemeClr val="bg1"/>
                </a:solidFill>
              </a:rPr>
              <a:t>2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90361" y="4157207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>
                <a:solidFill>
                  <a:schemeClr val="bg1"/>
                </a:solidFill>
              </a:rPr>
              <a:t>3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8585" y="5760126"/>
            <a:ext cx="7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Input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668585" y="3413760"/>
            <a:ext cx="723570" cy="0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38974" y="3209655"/>
            <a:ext cx="3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E</a:t>
            </a:r>
            <a:endParaRPr lang="ko-KR" altLang="en-US" b="1" baseline="-250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38974" y="5906828"/>
            <a:ext cx="3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E</a:t>
            </a:r>
            <a:endParaRPr lang="ko-KR" altLang="en-US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901059" y="6144740"/>
            <a:ext cx="205442" cy="20544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8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80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Splitter Input Mode Comparison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994" t="12702" r="5937" b="4616"/>
          <a:stretch/>
        </p:blipFill>
        <p:spPr>
          <a:xfrm>
            <a:off x="2156016" y="4018213"/>
            <a:ext cx="2160000" cy="15976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649" t="13057" r="6691" b="4701"/>
          <a:stretch/>
        </p:blipFill>
        <p:spPr>
          <a:xfrm>
            <a:off x="-3975" y="4014094"/>
            <a:ext cx="2160000" cy="16017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3327" t="12733" r="6669" b="4457"/>
          <a:stretch/>
        </p:blipFill>
        <p:spPr>
          <a:xfrm>
            <a:off x="0" y="903550"/>
            <a:ext cx="2160000" cy="172241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l="2684" t="12304" r="5624" b="4793"/>
          <a:stretch/>
        </p:blipFill>
        <p:spPr>
          <a:xfrm>
            <a:off x="2162641" y="903550"/>
            <a:ext cx="2160000" cy="1692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723" y="511729"/>
            <a:ext cx="4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TE</a:t>
            </a:r>
            <a:endParaRPr lang="ko-KR" alt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432" y="3691544"/>
            <a:ext cx="4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TM</a:t>
            </a:r>
            <a:endParaRPr lang="ko-KR" altLang="en-US" b="1" baseline="-25000" dirty="0">
              <a:solidFill>
                <a:srgbClr val="3333FF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8177" y="3616038"/>
            <a:ext cx="1374803" cy="144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0412" y="3616038"/>
            <a:ext cx="1374931" cy="144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1715" y="3616038"/>
            <a:ext cx="1372235" cy="144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8177" y="5056038"/>
            <a:ext cx="1372235" cy="144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60412" y="5056038"/>
            <a:ext cx="1364062" cy="1440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4474" y="5056038"/>
            <a:ext cx="1369550" cy="144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88176" y="520223"/>
            <a:ext cx="1372235" cy="144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64970" y="546796"/>
            <a:ext cx="1375059" cy="144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4588" y="548737"/>
            <a:ext cx="1372368" cy="1440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88176" y="1967843"/>
            <a:ext cx="1377760" cy="144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66382" y="1967843"/>
            <a:ext cx="1372235" cy="1440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38617" y="1967843"/>
            <a:ext cx="1369412" cy="1440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577150" y="479588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</a:t>
            </a:r>
            <a:r>
              <a:rPr lang="en-US" altLang="ko-KR" sz="1200" baseline="-25000" dirty="0"/>
              <a:t>x</a:t>
            </a:r>
            <a:endParaRPr lang="ko-KR" altLang="en-US" sz="12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6977647" y="493926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E</a:t>
            </a:r>
            <a:r>
              <a:rPr lang="en-US" altLang="ko-KR" sz="1200" baseline="-25000" dirty="0" err="1" smtClean="0"/>
              <a:t>y</a:t>
            </a:r>
            <a:endParaRPr lang="ko-KR" altLang="en-US" sz="12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8340898" y="493927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E</a:t>
            </a:r>
            <a:r>
              <a:rPr lang="en-US" altLang="ko-KR" sz="1200" baseline="-25000" dirty="0" err="1" smtClean="0"/>
              <a:t>z</a:t>
            </a:r>
            <a:endParaRPr lang="ko-KR" altLang="en-US" sz="12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5594294" y="1934443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H</a:t>
            </a:r>
            <a:r>
              <a:rPr lang="en-US" altLang="ko-KR" sz="1200" baseline="-25000" dirty="0" err="1" smtClean="0"/>
              <a:t>x</a:t>
            </a:r>
            <a:endParaRPr lang="ko-KR" altLang="en-US" sz="12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6975965" y="1934443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</a:t>
            </a:r>
            <a:r>
              <a:rPr lang="en-US" altLang="ko-KR" sz="1200" baseline="-25000" dirty="0" err="1"/>
              <a:t>y</a:t>
            </a:r>
            <a:endParaRPr lang="ko-KR" altLang="en-US" sz="12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8340898" y="1963582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</a:t>
            </a:r>
            <a:r>
              <a:rPr lang="en-US" altLang="ko-KR" sz="1200" baseline="-25000" dirty="0"/>
              <a:t>z</a:t>
            </a:r>
            <a:endParaRPr lang="ko-KR" altLang="en-US" sz="12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5594294" y="3599211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</a:t>
            </a:r>
            <a:r>
              <a:rPr lang="en-US" altLang="ko-KR" sz="1200" baseline="-25000" dirty="0"/>
              <a:t>x</a:t>
            </a:r>
            <a:endParaRPr lang="ko-KR" altLang="en-US" sz="12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6975965" y="3599211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E</a:t>
            </a:r>
            <a:r>
              <a:rPr lang="en-US" altLang="ko-KR" sz="1200" baseline="-25000" dirty="0" err="1" smtClean="0"/>
              <a:t>y</a:t>
            </a:r>
            <a:endParaRPr lang="ko-KR" altLang="en-US" sz="1200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8363013" y="3620335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E</a:t>
            </a:r>
            <a:r>
              <a:rPr lang="en-US" altLang="ko-KR" sz="1200" baseline="-25000" dirty="0" err="1" smtClean="0"/>
              <a:t>z</a:t>
            </a:r>
            <a:endParaRPr lang="ko-KR" altLang="en-US" sz="12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5590955" y="5030258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H</a:t>
            </a:r>
            <a:r>
              <a:rPr lang="en-US" altLang="ko-KR" sz="1200" baseline="-25000" dirty="0" err="1" smtClean="0"/>
              <a:t>x</a:t>
            </a:r>
            <a:endParaRPr lang="ko-KR" altLang="en-US" sz="12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6974018" y="5058933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</a:t>
            </a:r>
            <a:r>
              <a:rPr lang="en-US" altLang="ko-KR" sz="1200" baseline="-25000" dirty="0" err="1"/>
              <a:t>y</a:t>
            </a:r>
            <a:endParaRPr lang="ko-KR" altLang="en-US" sz="12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8346076" y="5058933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</a:t>
            </a:r>
            <a:r>
              <a:rPr lang="en-US" altLang="ko-KR" sz="1200" baseline="-25000" dirty="0"/>
              <a:t>z</a:t>
            </a:r>
            <a:endParaRPr lang="ko-KR" altLang="en-US" sz="12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1636755" y="696395"/>
            <a:ext cx="47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|E|</a:t>
            </a:r>
            <a:r>
              <a:rPr lang="en-US" altLang="ko-KR" sz="1200" baseline="30000" dirty="0" smtClean="0"/>
              <a:t>2</a:t>
            </a:r>
            <a:endParaRPr lang="ko-KR" altLang="en-US" sz="1200" baseline="30000" dirty="0"/>
          </a:p>
        </p:txBody>
      </p:sp>
      <p:sp>
        <p:nvSpPr>
          <p:cNvPr id="40" name="TextBox 39"/>
          <p:cNvSpPr txBox="1"/>
          <p:nvPr/>
        </p:nvSpPr>
        <p:spPr>
          <a:xfrm>
            <a:off x="3615144" y="696395"/>
            <a:ext cx="47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|H|</a:t>
            </a:r>
            <a:r>
              <a:rPr lang="en-US" altLang="ko-KR" sz="1200" baseline="30000" dirty="0" smtClean="0"/>
              <a:t>2</a:t>
            </a:r>
            <a:endParaRPr lang="ko-KR" altLang="en-US" sz="1200" baseline="30000" dirty="0"/>
          </a:p>
        </p:txBody>
      </p:sp>
      <p:sp>
        <p:nvSpPr>
          <p:cNvPr id="41" name="TextBox 40"/>
          <p:cNvSpPr txBox="1"/>
          <p:nvPr/>
        </p:nvSpPr>
        <p:spPr>
          <a:xfrm>
            <a:off x="1636755" y="3820650"/>
            <a:ext cx="47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|E|</a:t>
            </a:r>
            <a:r>
              <a:rPr lang="en-US" altLang="ko-KR" sz="1200" baseline="30000" dirty="0" smtClean="0"/>
              <a:t>2</a:t>
            </a:r>
            <a:endParaRPr lang="ko-KR" altLang="en-US" sz="1200" baseline="30000" dirty="0"/>
          </a:p>
        </p:txBody>
      </p:sp>
      <p:sp>
        <p:nvSpPr>
          <p:cNvPr id="42" name="TextBox 41"/>
          <p:cNvSpPr txBox="1"/>
          <p:nvPr/>
        </p:nvSpPr>
        <p:spPr>
          <a:xfrm>
            <a:off x="3615144" y="3820649"/>
            <a:ext cx="47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|H|</a:t>
            </a:r>
            <a:r>
              <a:rPr lang="en-US" altLang="ko-KR" sz="1200" baseline="30000" dirty="0" smtClean="0"/>
              <a:t>2</a:t>
            </a:r>
            <a:endParaRPr lang="ko-KR" altLang="en-US" sz="1200" baseline="300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114516" y="2687843"/>
            <a:ext cx="961509" cy="901274"/>
            <a:chOff x="-42016" y="2649313"/>
            <a:chExt cx="961509" cy="901274"/>
          </a:xfrm>
        </p:grpSpPr>
        <p:cxnSp>
          <p:nvCxnSpPr>
            <p:cNvPr id="44" name="직선 화살표 연결선 43"/>
            <p:cNvCxnSpPr/>
            <p:nvPr/>
          </p:nvCxnSpPr>
          <p:spPr>
            <a:xfrm flipV="1">
              <a:off x="220636" y="2852943"/>
              <a:ext cx="0" cy="4543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rot="5400000" flipV="1">
              <a:off x="447534" y="3069074"/>
              <a:ext cx="0" cy="4543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56841" y="3135088"/>
              <a:ext cx="262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baseline="30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4882" y="2649313"/>
              <a:ext cx="262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y</a:t>
              </a:r>
              <a:endParaRPr lang="ko-KR" altLang="en-US" sz="1200" baseline="30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-42016" y="3273588"/>
              <a:ext cx="262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z</a:t>
              </a:r>
              <a:endParaRPr lang="ko-KR" altLang="en-US" sz="1200" baseline="30000" dirty="0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134616" y="3207251"/>
              <a:ext cx="178011" cy="178011"/>
              <a:chOff x="134616" y="3207251"/>
              <a:chExt cx="178011" cy="178011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134616" y="3207251"/>
                <a:ext cx="178011" cy="1780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74659" y="3247294"/>
                <a:ext cx="97924" cy="979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98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89" y="878594"/>
            <a:ext cx="4313647" cy="252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51" y="878594"/>
            <a:ext cx="1607495" cy="2520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80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Splitter Input Mode Comparison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585" y="2679766"/>
            <a:ext cx="7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Input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709" y="1028933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 smtClean="0">
                <a:solidFill>
                  <a:schemeClr val="bg1"/>
                </a:solidFill>
              </a:rPr>
              <a:t>1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85230" y="881010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335006" y="1498355"/>
            <a:ext cx="54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1,3</a:t>
            </a:r>
            <a:endParaRPr lang="ko-KR" alt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828577" y="1022764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>
                <a:solidFill>
                  <a:schemeClr val="bg1"/>
                </a:solidFill>
              </a:rPr>
              <a:t>2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90361" y="1016595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>
                <a:solidFill>
                  <a:schemeClr val="bg1"/>
                </a:solidFill>
              </a:rPr>
              <a:t>3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3440" y="2359617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952439" y="189318"/>
            <a:ext cx="385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of data: 57,000</a:t>
            </a:r>
          </a:p>
          <a:p>
            <a:r>
              <a:rPr lang="en-US" altLang="ko-KR" dirty="0"/>
              <a:t>FOM = T</a:t>
            </a:r>
            <a:r>
              <a:rPr lang="en-US" altLang="ko-KR" baseline="-25000" dirty="0"/>
              <a:t>1</a:t>
            </a:r>
            <a:r>
              <a:rPr lang="en-US" altLang="ko-KR" dirty="0"/>
              <a:t>+T</a:t>
            </a:r>
            <a:r>
              <a:rPr lang="en-US" altLang="ko-KR" baseline="-25000" dirty="0"/>
              <a:t>2</a:t>
            </a:r>
            <a:r>
              <a:rPr lang="en-US" altLang="ko-KR" dirty="0"/>
              <a:t>+T</a:t>
            </a:r>
            <a:r>
              <a:rPr lang="en-US" altLang="ko-KR" baseline="-25000" dirty="0"/>
              <a:t>3</a:t>
            </a:r>
            <a:r>
              <a:rPr lang="en-US" altLang="ko-KR" dirty="0"/>
              <a:t> - |R</a:t>
            </a:r>
            <a:r>
              <a:rPr lang="en-US" altLang="ko-KR" dirty="0" smtClean="0"/>
              <a:t>| - </a:t>
            </a:r>
            <a:r>
              <a:rPr lang="en-US" altLang="ko-KR" dirty="0" smtClean="0"/>
              <a:t>r*</a:t>
            </a:r>
            <a:r>
              <a:rPr lang="en-US" altLang="ko-KR" dirty="0" smtClean="0"/>
              <a:t>|T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-T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|, r=0.2</a:t>
            </a:r>
            <a:endParaRPr lang="ko-KR" alt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61753" y="464797"/>
            <a:ext cx="22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1x3 splitter TE</a:t>
            </a:r>
            <a:endParaRPr lang="ko-KR" altLang="en-US" b="1" baseline="-25000" dirty="0">
              <a:solidFill>
                <a:srgbClr val="3333FF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668585" y="3187298"/>
            <a:ext cx="723570" cy="0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38974" y="2983193"/>
            <a:ext cx="3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E</a:t>
            </a:r>
            <a:endParaRPr lang="ko-KR" altLang="en-US" b="1" baseline="-250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38974" y="5680366"/>
            <a:ext cx="3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E</a:t>
            </a:r>
            <a:endParaRPr lang="ko-KR" altLang="en-US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901059" y="5918278"/>
            <a:ext cx="205442" cy="20544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1928" t="11353" r="5523" b="3308"/>
          <a:stretch/>
        </p:blipFill>
        <p:spPr>
          <a:xfrm>
            <a:off x="6273136" y="1007859"/>
            <a:ext cx="2823688" cy="2160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401" y="3925460"/>
            <a:ext cx="250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1x2 splitter TM - 190708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68097" y="4363512"/>
            <a:ext cx="1797443" cy="1727367"/>
            <a:chOff x="2507760" y="4308475"/>
            <a:chExt cx="1797443" cy="1727367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95" t="12324" r="34300" b="5966"/>
            <a:stretch/>
          </p:blipFill>
          <p:spPr>
            <a:xfrm>
              <a:off x="2507760" y="4314825"/>
              <a:ext cx="994266" cy="172101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64" t="11980" r="34536" b="10798"/>
            <a:stretch/>
          </p:blipFill>
          <p:spPr>
            <a:xfrm flipH="1">
              <a:off x="3502026" y="4308475"/>
              <a:ext cx="803177" cy="1626507"/>
            </a:xfrm>
            <a:prstGeom prst="rect">
              <a:avLst/>
            </a:prstGeom>
          </p:spPr>
        </p:pic>
      </p:grpSp>
      <p:grpSp>
        <p:nvGrpSpPr>
          <p:cNvPr id="29" name="그룹 28"/>
          <p:cNvGrpSpPr/>
          <p:nvPr/>
        </p:nvGrpSpPr>
        <p:grpSpPr>
          <a:xfrm>
            <a:off x="2601906" y="4052077"/>
            <a:ext cx="1800000" cy="2016953"/>
            <a:chOff x="4769489" y="3828384"/>
            <a:chExt cx="1800000" cy="2016953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9489" y="4013050"/>
              <a:ext cx="1800000" cy="1832287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5061082" y="3828384"/>
              <a:ext cx="43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T</a:t>
              </a:r>
              <a:r>
                <a:rPr lang="en-US" altLang="ko-KR" b="1" baseline="-25000" dirty="0" smtClean="0"/>
                <a:t>1</a:t>
              </a:r>
              <a:endParaRPr lang="ko-KR" altLang="en-US" b="1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87128" y="3828384"/>
              <a:ext cx="43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T</a:t>
              </a:r>
              <a:r>
                <a:rPr lang="en-US" altLang="ko-KR" b="1" baseline="-25000" dirty="0" smtClean="0"/>
                <a:t>2</a:t>
              </a:r>
              <a:endParaRPr lang="ko-KR" altLang="en-US" b="1" baseline="-25000" dirty="0"/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49" y="4555237"/>
            <a:ext cx="2160000" cy="134391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992" y="4555237"/>
            <a:ext cx="2160000" cy="134391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250284" y="4338434"/>
            <a:ext cx="103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r>
              <a:rPr lang="en-US" altLang="ko-KR" b="1" baseline="-25000" dirty="0" smtClean="0"/>
              <a:t>1 </a:t>
            </a:r>
            <a:r>
              <a:rPr lang="en-US" altLang="ko-KR" b="1" dirty="0" smtClean="0"/>
              <a:t>~0.41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486650" y="4363512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r>
              <a:rPr lang="en-US" altLang="ko-KR" b="1" baseline="-25000" dirty="0" smtClean="0"/>
              <a:t>2 </a:t>
            </a:r>
            <a:r>
              <a:rPr lang="en-US" altLang="ko-KR" b="1" dirty="0" smtClean="0"/>
              <a:t>~0.41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30285" y="3541280"/>
            <a:ext cx="342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Power uniformity = 2.17 ±0.75 dB</a:t>
            </a:r>
            <a:endParaRPr lang="ko-KR" alt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130285" y="6137750"/>
            <a:ext cx="276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Power uniformity = 0.42 dB</a:t>
            </a:r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71694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76765</TotalTime>
  <Words>150</Words>
  <Application>Microsoft Office PowerPoint</Application>
  <PresentationFormat>화면 슬라이드 쇼(4:3)</PresentationFormat>
  <Paragraphs>78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2091</cp:revision>
  <dcterms:created xsi:type="dcterms:W3CDTF">2018-02-18T11:37:55Z</dcterms:created>
  <dcterms:modified xsi:type="dcterms:W3CDTF">2019-09-16T10:22:05Z</dcterms:modified>
</cp:coreProperties>
</file>