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8" r:id="rId2"/>
    <p:sldId id="257" r:id="rId3"/>
    <p:sldId id="273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7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729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63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3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3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19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885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36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015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210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06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1958601" y="1978401"/>
            <a:ext cx="522527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Ch.4</a:t>
            </a:r>
            <a: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  <a:t/>
            </a:r>
            <a:b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</a:br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Evaluation of Uncertainty in</a:t>
            </a:r>
          </a:p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Time-Domain Spectroscopy</a:t>
            </a:r>
            <a:endParaRPr lang="en-US" altLang="ko-KR" sz="32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en-US" altLang="ko-KR" sz="2500" dirty="0" smtClean="0">
                <a:solidFill>
                  <a:schemeClr val="bg1"/>
                </a:solidFill>
                <a:latin typeface="Arial" panose="020B0604020202020204" pitchFamily="34" charset="0"/>
              </a:rPr>
              <a:t>.2 Random and Systematic Errors in Sample Thickness</a:t>
            </a:r>
            <a:endParaRPr lang="en-US" altLang="ko-KR" sz="25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A random error occurs in a relatively </a:t>
            </a:r>
            <a:r>
              <a:rPr lang="en-US" altLang="ko-KR" sz="2000" dirty="0" smtClean="0">
                <a:solidFill>
                  <a:srgbClr val="3333FF"/>
                </a:solidFill>
              </a:rPr>
              <a:t>short time scale</a:t>
            </a:r>
            <a:r>
              <a:rPr lang="en-US" altLang="ko-KR" sz="2000" dirty="0" smtClean="0"/>
              <a:t>, in contrast to a systematic error that can be observed only when the measurement time span is </a:t>
            </a:r>
            <a:r>
              <a:rPr lang="en-US" altLang="ko-KR" sz="2000" dirty="0" smtClean="0">
                <a:solidFill>
                  <a:srgbClr val="3333FF"/>
                </a:solidFill>
              </a:rPr>
              <a:t>long enough 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54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165" y="1362807"/>
            <a:ext cx="86076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Vocabulary of Basic and General Terms in Metrology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VIM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ISO, 2004.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Grabe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Uncertainties in Science and Technology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New York: Springer, 2005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Grabe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M., “Estimation of Measurement Uncertainties-An Alternative to the ISO Guide,” </a:t>
            </a:r>
            <a:r>
              <a:rPr lang="en-US" altLang="ko-KR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Metrologia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38, 2001, pp. 97-106.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Lira, I. H., and W.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Wöger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“The Evaluation od Standard Uncertainty in the Presence of Limited Resolution of Indicating Devices,”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Science and Technology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8, 1997, pp. 441-443.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Withayachumnankul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W., B. M. Fischer, H. Lin, and D. Abbott, “Uncertainty in terahertz time-domain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spectroscopy measurement,”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Optical Society of America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25, No. 6, 2008, pp. 0159-1072.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A91F-0059-474E-BAEC-65E67593FE25}" type="datetime1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1775445" y="2397949"/>
            <a:ext cx="5593111" cy="2062103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Method of Uncertainty Evaluation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Sources of Uncertainty in Terahertz Time-Domain Spectroscopy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Practical Implementation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Contents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2118-E1AA-468B-9259-8864ED518988}" type="datetime1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4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Method of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Uncertainty Evaluation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1.1 General Definitions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Type A uncertainty</a:t>
            </a:r>
            <a:r>
              <a:rPr lang="en-US" altLang="ko-KR" sz="2000" dirty="0"/>
              <a:t>: uncertainty by a statistical </a:t>
            </a:r>
            <a:r>
              <a:rPr lang="en-US" altLang="ko-KR" sz="2000" dirty="0" smtClean="0"/>
              <a:t>analysis of </a:t>
            </a:r>
            <a:r>
              <a:rPr lang="en-US" altLang="ko-KR" sz="2000" dirty="0"/>
              <a:t>quantity values obtained by measurements under repeatability conditions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Type B uncertainty</a:t>
            </a:r>
            <a:r>
              <a:rPr lang="en-US" altLang="ko-KR" sz="2000" dirty="0"/>
              <a:t>: uncertainty by means other than </a:t>
            </a:r>
            <a:r>
              <a:rPr lang="en-US" altLang="ko-KR" sz="2000" dirty="0" smtClean="0"/>
              <a:t>a statistical </a:t>
            </a:r>
            <a:r>
              <a:rPr lang="en-US" altLang="ko-KR" sz="2000" dirty="0"/>
              <a:t>analysis of quantity values obtained by measurement</a:t>
            </a:r>
            <a:endParaRPr lang="en-US" altLang="ko-KR" sz="2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68165" y="6078224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Vocabulary of Basic and General Terms in Metrology 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VIM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ISO, 2004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Grabe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Uncertainties in Science and Technology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New York: Springer, 2005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240" y="2211472"/>
            <a:ext cx="2586771" cy="38667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0970" y="2459693"/>
                <a:ext cx="5066932" cy="3607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True Value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2000" b="1" dirty="0" smtClean="0"/>
                  <a:t>)</a:t>
                </a:r>
                <a:r>
                  <a:rPr lang="en-US" altLang="ko-KR" sz="2000" dirty="0"/>
                  <a:t>: The </a:t>
                </a:r>
                <a:r>
                  <a:rPr lang="en-US" altLang="ko-KR" sz="2000" dirty="0" smtClean="0"/>
                  <a:t>value </a:t>
                </a:r>
                <a:r>
                  <a:rPr lang="en-US" altLang="ko-KR" sz="2000" dirty="0"/>
                  <a:t>would be obtainable by a perfect measurement, that is </a:t>
                </a:r>
                <a:r>
                  <a:rPr lang="en-US" altLang="ko-KR" sz="2000" dirty="0" smtClean="0"/>
                  <a:t>a measurement </a:t>
                </a:r>
                <a:r>
                  <a:rPr lang="en-US" altLang="ko-KR" sz="2000" dirty="0"/>
                  <a:t>without measurement error</a:t>
                </a:r>
                <a:r>
                  <a:rPr lang="en-US" altLang="ko-KR" sz="200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Measured Value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en-US" altLang="ko-KR" sz="2000" b="1" dirty="0" smtClean="0"/>
                  <a:t>)</a:t>
                </a:r>
                <a:r>
                  <a:rPr lang="en-US" altLang="ko-KR" sz="200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ko-KR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ko-KR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ko-K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Uncertainty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altLang="ko-KR" sz="2000" b="1" dirty="0" smtClean="0"/>
                  <a:t>)</a:t>
                </a:r>
                <a:r>
                  <a:rPr lang="en-US" altLang="ko-KR" sz="200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ko-KR" sz="200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70" y="2459693"/>
                <a:ext cx="5066932" cy="3607654"/>
              </a:xfrm>
              <a:prstGeom prst="rect">
                <a:avLst/>
              </a:prstGeom>
              <a:blipFill rotWithShape="0">
                <a:blip r:embed="rId4"/>
                <a:stretch>
                  <a:fillRect l="-1083" t="-845" r="-361" b="-6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5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1.2 Evaluation of Random and Systematic Errors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720969" y="914202"/>
                <a:ext cx="7794381" cy="4321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Confidence interval</a:t>
                </a:r>
                <a:r>
                  <a:rPr lang="en-US" altLang="ko-KR" sz="2000" dirty="0" smtClean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ko-K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Empirical variance</a:t>
                </a:r>
                <a:r>
                  <a:rPr lang="en-US" altLang="ko-KR" sz="2000" dirty="0" smtClean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dirty="0" smtClean="0"/>
                  <a:t>Rectangular probability distribution represents a systematic error.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ko-KR" sz="2000" dirty="0" smtClean="0"/>
                  <a:t>	:random+systematic</a:t>
                </a:r>
                <a:r>
                  <a:rPr lang="en-US" altLang="ko-KR" sz="2000" dirty="0" smtClean="0"/>
                  <a:t> errors</a:t>
                </a:r>
                <a:endParaRPr lang="en-US" altLang="ko-K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dirty="0" smtClean="0"/>
                  <a:t>Constant systematic error defined over a specific time period.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ko-KR" sz="2000" b="0" dirty="0" smtClean="0"/>
              </a:p>
              <a:p>
                <a:r>
                  <a:rPr lang="en-US" altLang="ko-KR" sz="2000" dirty="0" smtClean="0">
                    <a:sym typeface="Wingdings" panose="05000000000000000000" pitchFamily="2" charset="2"/>
                  </a:rPr>
                  <a:t> The selection is based on the nature of the systematic error.</a:t>
                </a:r>
                <a:endParaRPr lang="en-US" altLang="ko-KR" sz="2000" dirty="0" smtClean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69" y="914202"/>
                <a:ext cx="7794381" cy="4321055"/>
              </a:xfrm>
              <a:prstGeom prst="rect">
                <a:avLst/>
              </a:prstGeom>
              <a:blipFill rotWithShape="0">
                <a:blip r:embed="rId3"/>
                <a:stretch>
                  <a:fillRect l="-782" t="-846" r="-782" b="-15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68165" y="6078224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Vocabulary of Basic and General Terms in Metrology 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VIM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ISO, 2004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Grabe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Uncertainties in Science and Technology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New York: Springer, 2005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49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  <a:latin typeface="Arial" panose="020B0604020202020204" pitchFamily="34" charset="0"/>
              </a:rPr>
              <a:t>1.3 Propagation and Combination of Measurement Uncertainty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720969" y="914202"/>
                <a:ext cx="779438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Measurement function</a:t>
                </a:r>
                <a:r>
                  <a:rPr lang="en-US" altLang="ko-KR" sz="2000" dirty="0" smtClean="0"/>
                  <a:t>: a </a:t>
                </a:r>
                <a:r>
                  <a:rPr lang="en-US" altLang="ko-KR" sz="2000" dirty="0" err="1" smtClean="0"/>
                  <a:t>meaurand</a:t>
                </a:r>
                <a:r>
                  <a:rPr lang="en-US" altLang="ko-KR" sz="2000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l-GR" sz="2000" i="1" smtClean="0">
                        <a:latin typeface="Cambria Math" panose="02040503050406030204" pitchFamily="18" charset="0"/>
                      </a:rPr>
                      <m:t>𝛷</m:t>
                    </m:r>
                  </m:oMath>
                </a14:m>
                <a:r>
                  <a:rPr lang="en-US" altLang="ko-KR" sz="2000" dirty="0" smtClean="0"/>
                  <a:t>is a function of many input quantities </a:t>
                </a:r>
                <a14:m>
                  <m:oMath xmlns:m="http://schemas.openxmlformats.org/officeDocument/2006/math">
                    <m:r>
                      <a:rPr lang="ko-KR" altLang="el-GR" sz="2000" i="1">
                        <a:latin typeface="Cambria Math" panose="02040503050406030204" pitchFamily="18" charset="0"/>
                      </a:rPr>
                      <m:t>𝛷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000" b="0" dirty="0" smtClean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Evaluation of uncertainty</a:t>
                </a:r>
                <a:r>
                  <a:rPr lang="en-US" altLang="ko-KR" sz="2000" dirty="0" smtClean="0"/>
                  <a:t>: </a:t>
                </a:r>
                <a:r>
                  <a:rPr lang="en-US" altLang="ko-KR" sz="2000" dirty="0" smtClean="0">
                    <a:solidFill>
                      <a:srgbClr val="3333FF"/>
                    </a:solidFill>
                  </a:rPr>
                  <a:t>numerical</a:t>
                </a:r>
                <a:r>
                  <a:rPr lang="en-US" altLang="ko-KR" sz="2000" dirty="0" smtClean="0"/>
                  <a:t> or </a:t>
                </a:r>
                <a:r>
                  <a:rPr lang="en-US" altLang="ko-KR" sz="2000" dirty="0" smtClean="0">
                    <a:solidFill>
                      <a:srgbClr val="3333FF"/>
                    </a:solidFill>
                  </a:rPr>
                  <a:t>analytical</a:t>
                </a:r>
              </a:p>
              <a:p>
                <a:r>
                  <a:rPr lang="en-US" altLang="ko-KR" sz="2000" dirty="0"/>
                  <a:t>	</a:t>
                </a:r>
                <a:r>
                  <a:rPr lang="en-US" altLang="ko-KR" sz="2000" dirty="0" smtClean="0"/>
                  <a:t>- Analytical: explicit solution, linear</a:t>
                </a:r>
              </a:p>
              <a:p>
                <a:r>
                  <a:rPr lang="en-US" altLang="ko-KR" sz="2000" dirty="0"/>
                  <a:t>	</a:t>
                </a:r>
                <a:r>
                  <a:rPr lang="en-US" altLang="ko-KR" sz="2000" dirty="0" smtClean="0"/>
                  <a:t>- Numerical (Monte Carlo): time consuming, nonlinear</a:t>
                </a:r>
                <a:endParaRPr lang="en-US" altLang="ko-KR" sz="2000" dirty="0" smtClean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69" y="914202"/>
                <a:ext cx="7794381" cy="1938992"/>
              </a:xfrm>
              <a:prstGeom prst="rect">
                <a:avLst/>
              </a:prstGeom>
              <a:blipFill rotWithShape="0">
                <a:blip r:embed="rId3"/>
                <a:stretch>
                  <a:fillRect l="-704" t="-1887" b="-4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Grabe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“Estimation of Measurement Uncertainties-An Alternative to the ISO Guide,” </a:t>
            </a:r>
            <a:r>
              <a:rPr lang="en-US" altLang="ko-KR" sz="105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Metrologia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38,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2001.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28650" y="2890580"/>
            <a:ext cx="2132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Analytical evaluation</a:t>
            </a:r>
            <a:endParaRPr lang="en-US" altLang="ko-KR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68165" y="3250376"/>
                <a:ext cx="4690258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𝜕𝜙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den>
                              </m:f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den>
                              </m:f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65" y="3250376"/>
                <a:ext cx="4690258" cy="8102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063327" y="3277370"/>
                <a:ext cx="1940788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327" y="3277370"/>
                <a:ext cx="1940788" cy="75623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109019" y="3499546"/>
                <a:ext cx="1990801" cy="311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;−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019" y="3499546"/>
                <a:ext cx="1990801" cy="311880"/>
              </a:xfrm>
              <a:prstGeom prst="rect">
                <a:avLst/>
              </a:prstGeom>
              <a:blipFill rotWithShape="0">
                <a:blip r:embed="rId6"/>
                <a:stretch>
                  <a:fillRect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095970" y="4011211"/>
                <a:ext cx="4952060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𝜕𝜙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𝜕𝜙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970" y="4011211"/>
                <a:ext cx="4952060" cy="818366"/>
              </a:xfrm>
              <a:prstGeom prst="rect">
                <a:avLst/>
              </a:prstGeom>
              <a:blipFill rotWithShape="0">
                <a:blip r:embed="rId7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64846" y="4829577"/>
                <a:ext cx="8014309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𝜕𝜙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𝜕𝜙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𝜕𝜙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𝜕𝜙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𝜕𝜙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𝜕𝜙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46" y="4829577"/>
                <a:ext cx="8014309" cy="818366"/>
              </a:xfrm>
              <a:prstGeom prst="rect">
                <a:avLst/>
              </a:prstGeom>
              <a:blipFill rotWithShape="0">
                <a:blip r:embed="rId8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7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  <a:latin typeface="Arial" panose="020B0604020202020204" pitchFamily="34" charset="0"/>
              </a:rPr>
              <a:t>1.4 Measurement with Resolution Limit</a:t>
            </a:r>
            <a:endParaRPr lang="en-US" altLang="ko-KR" sz="25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 resolution limit in a measuring device can give rise to a systematic error.</a:t>
            </a:r>
            <a:endParaRPr lang="en-US" altLang="ko-KR" sz="2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68165" y="6078224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Lira, I. H., and W.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Wöger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“The Evaluation od Standard Uncertainty in the Presence of Limited Resolution of Indicating Devices,”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Science and Technology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8,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1997.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565281" y="2035501"/>
                <a:ext cx="20134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dirty="0" smtClean="0"/>
                  <a:t>measurand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281" y="2035501"/>
                <a:ext cx="201343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273" t="-28889" r="-303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520256" y="2035501"/>
                <a:ext cx="11633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56" y="2035501"/>
                <a:ext cx="116339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684" t="-2222" r="-4737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674125" y="2471834"/>
                <a:ext cx="1795748" cy="430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dirty="0" smtClean="0"/>
                  <a:t>Variance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125" y="2471834"/>
                <a:ext cx="1795748" cy="430374"/>
              </a:xfrm>
              <a:prstGeom prst="rect">
                <a:avLst/>
              </a:prstGeom>
              <a:blipFill rotWithShape="0">
                <a:blip r:embed="rId5"/>
                <a:stretch>
                  <a:fillRect l="-8163" b="-197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7886" y="3151550"/>
            <a:ext cx="48482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9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Sources of </a:t>
            </a:r>
            <a:r>
              <a:rPr lang="en-US" altLang="ko-KR" sz="3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Unccertainty</a:t>
            </a:r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in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TDS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4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en-US" altLang="ko-KR" sz="2500" dirty="0" smtClean="0">
                <a:solidFill>
                  <a:schemeClr val="bg1"/>
                </a:solidFill>
                <a:latin typeface="Arial" panose="020B0604020202020204" pitchFamily="34" charset="0"/>
              </a:rPr>
              <a:t>.1 Random and Systematic Errors in Amplitude</a:t>
            </a:r>
            <a:endParaRPr lang="en-US" altLang="ko-KR" sz="25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A random error occurs in a relatively </a:t>
            </a:r>
            <a:r>
              <a:rPr lang="en-US" altLang="ko-KR" sz="2000" dirty="0" smtClean="0">
                <a:solidFill>
                  <a:srgbClr val="3333FF"/>
                </a:solidFill>
              </a:rPr>
              <a:t>short time scale</a:t>
            </a:r>
            <a:r>
              <a:rPr lang="en-US" altLang="ko-KR" sz="2000" dirty="0" smtClean="0"/>
              <a:t>, in contrast to a systematic error that can be observed only when the measurement time span is </a:t>
            </a:r>
            <a:r>
              <a:rPr lang="en-US" altLang="ko-KR" sz="2000" dirty="0" smtClean="0">
                <a:solidFill>
                  <a:srgbClr val="3333FF"/>
                </a:solidFill>
              </a:rPr>
              <a:t>long enough 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688" y="2076771"/>
            <a:ext cx="4582624" cy="304186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8165" y="6078224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Withayachumnankul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W., B. M. Fischer, H. Lin, and D. Abbott, “Uncertainty in terahertz time-domain spectroscopy measurement,”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Optical Society of America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25, No. 6,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2008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778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29319</TotalTime>
  <Words>573</Words>
  <Application>Microsoft Office PowerPoint</Application>
  <PresentationFormat>화면 슬라이드 쇼(4:3)</PresentationFormat>
  <Paragraphs>101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DoHero</cp:lastModifiedBy>
  <cp:revision>396</cp:revision>
  <dcterms:created xsi:type="dcterms:W3CDTF">2018-02-18T11:37:55Z</dcterms:created>
  <dcterms:modified xsi:type="dcterms:W3CDTF">2018-03-23T11:01:13Z</dcterms:modified>
</cp:coreProperties>
</file>