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8" r:id="rId2"/>
    <p:sldId id="287" r:id="rId3"/>
    <p:sldId id="285" r:id="rId4"/>
    <p:sldId id="289" r:id="rId5"/>
    <p:sldId id="282" r:id="rId6"/>
    <p:sldId id="288" r:id="rId7"/>
    <p:sldId id="284" r:id="rId8"/>
    <p:sldId id="290" r:id="rId9"/>
    <p:sldId id="281" r:id="rId10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796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344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720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805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643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031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371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359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286025" y="1978401"/>
            <a:ext cx="457048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Zurich</a:t>
            </a:r>
          </a:p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Single Lock-In</a:t>
            </a:r>
            <a:endParaRPr lang="en-US" altLang="ko-KR" sz="5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smtClean="0">
                <a:solidFill>
                  <a:schemeClr val="bg1"/>
                </a:solidFill>
                <a:latin typeface="Arial" panose="020B0604020202020204" pitchFamily="34" charset="0"/>
              </a:rPr>
              <a:t>Last Points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20969" y="1047406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Zurich </a:t>
            </a:r>
            <a:r>
              <a:rPr lang="en-US" altLang="ko-KR" sz="2000" dirty="0" err="1" smtClean="0">
                <a:solidFill>
                  <a:srgbClr val="3333FF"/>
                </a:solidFill>
              </a:rPr>
              <a:t>LabOne</a:t>
            </a:r>
            <a:r>
              <a:rPr lang="en-US" altLang="ko-KR" sz="2000" dirty="0" smtClean="0">
                <a:solidFill>
                  <a:srgbClr val="3333FF"/>
                </a:solidFill>
              </a:rPr>
              <a:t> - LabVIEW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034" y="1447516"/>
            <a:ext cx="4903932" cy="298439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147720" y="1478200"/>
            <a:ext cx="1352861" cy="1332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999069" y="1478200"/>
            <a:ext cx="690531" cy="681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0581" y="4462593"/>
            <a:ext cx="1800000" cy="13558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9600" y="4461032"/>
            <a:ext cx="1800000" cy="1355939"/>
          </a:xfrm>
          <a:prstGeom prst="rect">
            <a:avLst/>
          </a:prstGeom>
        </p:spPr>
      </p:pic>
      <p:cxnSp>
        <p:nvCxnSpPr>
          <p:cNvPr id="7" name="구부러진 연결선 6"/>
          <p:cNvCxnSpPr>
            <a:stCxn id="11" idx="1"/>
            <a:endCxn id="4" idx="1"/>
          </p:cNvCxnSpPr>
          <p:nvPr/>
        </p:nvCxnSpPr>
        <p:spPr>
          <a:xfrm rot="10800000" flipH="1" flipV="1">
            <a:off x="2147719" y="2144301"/>
            <a:ext cx="452861" cy="2996225"/>
          </a:xfrm>
          <a:prstGeom prst="curvedConnector3">
            <a:avLst>
              <a:gd name="adj1" fmla="val -504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18" idx="3"/>
            <a:endCxn id="5" idx="3"/>
          </p:cNvCxnSpPr>
          <p:nvPr/>
        </p:nvCxnSpPr>
        <p:spPr>
          <a:xfrm>
            <a:off x="5689600" y="1818865"/>
            <a:ext cx="900000" cy="3320137"/>
          </a:xfrm>
          <a:prstGeom prst="curvedConnector3">
            <a:avLst>
              <a:gd name="adj1" fmla="val 1254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50945" y="6163976"/>
            <a:ext cx="244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독립적인 </a:t>
            </a:r>
            <a:r>
              <a:rPr lang="en-US" altLang="ko-KR" dirty="0" smtClean="0">
                <a:sym typeface="Wingdings" panose="05000000000000000000" pitchFamily="2" charset="2"/>
              </a:rPr>
              <a:t>Interface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7198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Single Lock-In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20969" y="810256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Device Connection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221345" y="2202873"/>
            <a:ext cx="4701309" cy="179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221345" y="4486390"/>
            <a:ext cx="4701309" cy="179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750703" y="5650444"/>
            <a:ext cx="323273" cy="323273"/>
            <a:chOff x="2826327" y="5237018"/>
            <a:chExt cx="323273" cy="323273"/>
          </a:xfrm>
        </p:grpSpPr>
        <p:sp>
          <p:nvSpPr>
            <p:cNvPr id="4" name="타원 3"/>
            <p:cNvSpPr/>
            <p:nvPr/>
          </p:nvSpPr>
          <p:spPr>
            <a:xfrm>
              <a:off x="2826327" y="5237018"/>
              <a:ext cx="323273" cy="3232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902526" y="5313217"/>
              <a:ext cx="170873" cy="1708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863974" y="5650444"/>
            <a:ext cx="323273" cy="323273"/>
            <a:chOff x="2826327" y="5237018"/>
            <a:chExt cx="323273" cy="323273"/>
          </a:xfrm>
        </p:grpSpPr>
        <p:sp>
          <p:nvSpPr>
            <p:cNvPr id="23" name="타원 22"/>
            <p:cNvSpPr/>
            <p:nvPr/>
          </p:nvSpPr>
          <p:spPr>
            <a:xfrm>
              <a:off x="2826327" y="5237018"/>
              <a:ext cx="323273" cy="3232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2902526" y="5313217"/>
              <a:ext cx="170873" cy="1708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977245" y="5650444"/>
            <a:ext cx="323273" cy="323273"/>
            <a:chOff x="2826327" y="5237018"/>
            <a:chExt cx="323273" cy="323273"/>
          </a:xfrm>
        </p:grpSpPr>
        <p:sp>
          <p:nvSpPr>
            <p:cNvPr id="27" name="타원 26"/>
            <p:cNvSpPr/>
            <p:nvPr/>
          </p:nvSpPr>
          <p:spPr>
            <a:xfrm>
              <a:off x="2826327" y="5237018"/>
              <a:ext cx="323273" cy="3232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2902526" y="5313217"/>
              <a:ext cx="170873" cy="1708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090515" y="5650444"/>
            <a:ext cx="323273" cy="323273"/>
            <a:chOff x="2826327" y="5237018"/>
            <a:chExt cx="323273" cy="323273"/>
          </a:xfrm>
        </p:grpSpPr>
        <p:sp>
          <p:nvSpPr>
            <p:cNvPr id="31" name="타원 30"/>
            <p:cNvSpPr/>
            <p:nvPr/>
          </p:nvSpPr>
          <p:spPr>
            <a:xfrm>
              <a:off x="2826327" y="5237018"/>
              <a:ext cx="323273" cy="3232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2902526" y="5313217"/>
              <a:ext cx="170873" cy="1708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2750701" y="3237433"/>
            <a:ext cx="323273" cy="323273"/>
            <a:chOff x="2826327" y="5237018"/>
            <a:chExt cx="323273" cy="323273"/>
          </a:xfrm>
        </p:grpSpPr>
        <p:sp>
          <p:nvSpPr>
            <p:cNvPr id="34" name="타원 33"/>
            <p:cNvSpPr/>
            <p:nvPr/>
          </p:nvSpPr>
          <p:spPr>
            <a:xfrm>
              <a:off x="2826327" y="5237018"/>
              <a:ext cx="323273" cy="3232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2902526" y="5313217"/>
              <a:ext cx="170873" cy="1708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561760" y="2633204"/>
            <a:ext cx="2020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Function Generator</a:t>
            </a:r>
          </a:p>
          <a:p>
            <a:r>
              <a:rPr lang="en-US" altLang="ko-KR" dirty="0" smtClean="0"/>
              <a:t>(External reference)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25609" y="4826524"/>
            <a:ext cx="141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Zurich HF2LI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629113" y="3398059"/>
            <a:ext cx="285537" cy="24280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09725" y="2936996"/>
            <a:ext cx="605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output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268433" y="5426934"/>
            <a:ext cx="605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Input 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22998" y="5984906"/>
            <a:ext cx="605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Input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98867" y="5431302"/>
            <a:ext cx="74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Output 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878968" y="5984906"/>
            <a:ext cx="74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Output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20968" y="1210366"/>
            <a:ext cx="749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Function generator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ext. reference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input signal</a:t>
            </a:r>
            <a:r>
              <a:rPr lang="ko-KR" altLang="en-US" dirty="0" smtClean="0"/>
              <a:t>을 구현</a:t>
            </a:r>
            <a:endParaRPr lang="en-US" altLang="ko-KR" dirty="0" smtClean="0"/>
          </a:p>
        </p:txBody>
      </p:sp>
      <p:cxnSp>
        <p:nvCxnSpPr>
          <p:cNvPr id="40" name="직선 연결선 39"/>
          <p:cNvCxnSpPr/>
          <p:nvPr/>
        </p:nvCxnSpPr>
        <p:spPr>
          <a:xfrm>
            <a:off x="2609727" y="3398059"/>
            <a:ext cx="60521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195562" y="3384013"/>
            <a:ext cx="830046" cy="244211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221124" y="4749580"/>
            <a:ext cx="5295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3333FF"/>
                </a:solidFill>
              </a:rPr>
              <a:t>Signal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02430" y="5175867"/>
            <a:ext cx="8106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3333FF"/>
                </a:solidFill>
              </a:rPr>
              <a:t>Ext.</a:t>
            </a:r>
          </a:p>
          <a:p>
            <a:r>
              <a:rPr lang="en-US" altLang="ko-KR" sz="1100" dirty="0" smtClean="0">
                <a:solidFill>
                  <a:srgbClr val="3333FF"/>
                </a:solidFill>
              </a:rPr>
              <a:t>Reference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453784" y="3677864"/>
            <a:ext cx="874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3333FF"/>
                </a:solidFill>
              </a:rPr>
              <a:t>1Vpp 1MHz</a:t>
            </a:r>
          </a:p>
        </p:txBody>
      </p:sp>
    </p:spTree>
    <p:extLst>
      <p:ext uri="{BB962C8B-B14F-4D97-AF65-F5344CB8AC3E}">
        <p14:creationId xmlns:p14="http://schemas.microsoft.com/office/powerpoint/2010/main" val="323712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Single Lock-In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20969" y="810256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Diagram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7551" t="13333" r="2890" b="55690"/>
          <a:stretch/>
        </p:blipFill>
        <p:spPr>
          <a:xfrm>
            <a:off x="577272" y="1525259"/>
            <a:ext cx="7989455" cy="2124364"/>
          </a:xfrm>
          <a:prstGeom prst="rect">
            <a:avLst/>
          </a:prstGeom>
        </p:spPr>
      </p:pic>
      <p:sp>
        <p:nvSpPr>
          <p:cNvPr id="7" name="곱셈 기호 6"/>
          <p:cNvSpPr/>
          <p:nvPr/>
        </p:nvSpPr>
        <p:spPr>
          <a:xfrm>
            <a:off x="5181600" y="2587441"/>
            <a:ext cx="4082473" cy="1062182"/>
          </a:xfrm>
          <a:prstGeom prst="mathMultiply">
            <a:avLst>
              <a:gd name="adj1" fmla="val 2439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15608" y="3384937"/>
            <a:ext cx="246689" cy="243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62297" y="3779850"/>
            <a:ext cx="210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Phase Lock Indicator</a:t>
            </a:r>
            <a:endParaRPr lang="en-US" altLang="ko-KR" dirty="0" smtClean="0"/>
          </a:p>
        </p:txBody>
      </p:sp>
      <p:cxnSp>
        <p:nvCxnSpPr>
          <p:cNvPr id="4" name="꺾인 연결선 3"/>
          <p:cNvCxnSpPr>
            <a:stCxn id="9" idx="1"/>
            <a:endCxn id="8" idx="2"/>
          </p:cNvCxnSpPr>
          <p:nvPr/>
        </p:nvCxnSpPr>
        <p:spPr>
          <a:xfrm rot="10800000">
            <a:off x="1638953" y="3628338"/>
            <a:ext cx="123344" cy="3361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99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Single Lock-In (LabVIEW)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3763" t="13291" r="18336" b="3207"/>
          <a:stretch/>
        </p:blipFill>
        <p:spPr>
          <a:xfrm>
            <a:off x="1099127" y="729243"/>
            <a:ext cx="6945746" cy="572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4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Single Lock-In (LabVIEW)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6405" t="25051" r="77321" b="64309"/>
          <a:stretch/>
        </p:blipFill>
        <p:spPr>
          <a:xfrm>
            <a:off x="863866" y="1328472"/>
            <a:ext cx="1265382" cy="7296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5930" t="49293" r="61997" b="11919"/>
          <a:stretch/>
        </p:blipFill>
        <p:spPr>
          <a:xfrm>
            <a:off x="882339" y="3178061"/>
            <a:ext cx="2493818" cy="26600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l="39072" t="49024" r="40378" b="11381"/>
          <a:stretch/>
        </p:blipFill>
        <p:spPr>
          <a:xfrm>
            <a:off x="4128655" y="1375496"/>
            <a:ext cx="1597891" cy="271549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rcRect l="47981" t="53909" r="41699" b="26091"/>
          <a:stretch/>
        </p:blipFill>
        <p:spPr>
          <a:xfrm>
            <a:off x="5657307" y="1722702"/>
            <a:ext cx="802433" cy="13716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7"/>
          <a:srcRect l="43704" t="49158" r="14364" b="25111"/>
          <a:stretch/>
        </p:blipFill>
        <p:spPr>
          <a:xfrm>
            <a:off x="4110181" y="4774334"/>
            <a:ext cx="3260437" cy="176457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20969" y="810256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Display Settings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0969" y="2724625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PLL Settings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18351" y="810256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Demodulator Settings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18351" y="4190486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Input Settings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8"/>
          <a:srcRect l="10088" t="28148" r="73994" b="38048"/>
          <a:stretch/>
        </p:blipFill>
        <p:spPr>
          <a:xfrm>
            <a:off x="7165755" y="1330269"/>
            <a:ext cx="1237673" cy="231832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07116" y="810256"/>
            <a:ext cx="972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53638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Dual Lock-In Design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20969" y="6172900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Scientific Instruments 56, 1662 (1985); </a:t>
            </a:r>
            <a:r>
              <a:rPr lang="en-US" altLang="ko-KR" sz="9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ko-KR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10. 1063/1.1138121</a:t>
            </a:r>
            <a:endParaRPr lang="ko-KR" altLang="en-US" sz="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969" y="855128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Paper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977" y="1255237"/>
            <a:ext cx="2578775" cy="144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1921" y="1055183"/>
            <a:ext cx="2548258" cy="160978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0969" y="4462331"/>
            <a:ext cx="73403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Input Signal (1) + Reference Signal (2) = 3 Inputs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Input 1,2: 50MHz Bandwidth, 210MSamples/s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Aux 1, 2: 20kHz Bandwidth, 400kSamples/s</a:t>
            </a:r>
          </a:p>
          <a:p>
            <a:r>
              <a:rPr lang="en-US" altLang="ko-KR" dirty="0" smtClean="0"/>
              <a:t>DIO 1, 2: 2MHz Bandwidth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0725" y="2853192"/>
            <a:ext cx="51625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0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SKhynix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20968" y="6172900"/>
            <a:ext cx="7990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Vishal </a:t>
            </a:r>
            <a:r>
              <a:rPr lang="en-US" altLang="ko-KR" sz="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Vashistha</a:t>
            </a:r>
            <a:r>
              <a:rPr lang="en-US" altLang="ko-KR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Gayatri</a:t>
            </a:r>
            <a:r>
              <a:rPr lang="en-US" altLang="ko-KR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Vaidya, Ravi S. </a:t>
            </a:r>
            <a:r>
              <a:rPr lang="en-US" altLang="ko-KR" sz="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Hegde</a:t>
            </a:r>
            <a:r>
              <a:rPr lang="en-US" altLang="ko-KR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Andriy</a:t>
            </a:r>
            <a:r>
              <a:rPr lang="en-US" altLang="ko-KR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altLang="ko-KR" sz="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Serebryannikov</a:t>
            </a:r>
            <a:r>
              <a:rPr lang="en-US" altLang="ko-KR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Nicolas </a:t>
            </a:r>
            <a:r>
              <a:rPr lang="en-US" altLang="ko-KR" sz="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Bonod</a:t>
            </a:r>
            <a:r>
              <a:rPr lang="en-US" altLang="ko-KR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ko-KR" sz="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Maciej</a:t>
            </a:r>
            <a:r>
              <a:rPr lang="en-US" altLang="ko-KR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Krawczyk</a:t>
            </a:r>
            <a:r>
              <a:rPr lang="en-US" altLang="ko-KR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All-Dielectric </a:t>
            </a:r>
            <a:r>
              <a:rPr lang="en-US" altLang="ko-KR" sz="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Metasurfaces</a:t>
            </a:r>
            <a:r>
              <a:rPr lang="en-US" altLang="ko-KR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Cross-Shaped Resonators for Color Pixels with Extended </a:t>
            </a:r>
            <a:r>
              <a:rPr lang="en-US" altLang="ko-KR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Gamut ACS </a:t>
            </a:r>
            <a:r>
              <a:rPr lang="en-US" altLang="ko-KR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Photonics 2017 4 (5), </a:t>
            </a:r>
            <a:r>
              <a:rPr lang="en-US" altLang="ko-KR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1076-1082. DOI</a:t>
            </a:r>
            <a:r>
              <a:rPr lang="en-US" altLang="ko-KR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10.1021/acsphotonics.6b00853</a:t>
            </a:r>
            <a:endParaRPr lang="ko-KR" altLang="en-US" sz="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969" y="855128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Paper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74473" y="4408334"/>
            <a:ext cx="4835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LcParenBoth"/>
            </a:pPr>
            <a:r>
              <a:rPr lang="en-US" altLang="ko-KR" dirty="0" smtClean="0"/>
              <a:t>L </a:t>
            </a:r>
            <a:r>
              <a:rPr lang="en-US" altLang="ko-KR" dirty="0"/>
              <a:t>= 85 nm and W = 46 nm for blue </a:t>
            </a:r>
            <a:r>
              <a:rPr lang="en-US" altLang="ko-KR" dirty="0" smtClean="0"/>
              <a:t>color</a:t>
            </a:r>
          </a:p>
          <a:p>
            <a:pPr marL="400050" indent="-400050">
              <a:buAutoNum type="romanLcParenBoth"/>
            </a:pPr>
            <a:r>
              <a:rPr lang="en-US" altLang="ko-KR" dirty="0" smtClean="0"/>
              <a:t>L </a:t>
            </a:r>
            <a:r>
              <a:rPr lang="en-US" altLang="ko-KR" dirty="0"/>
              <a:t>= 114 nm and W = 62 nm for green </a:t>
            </a:r>
            <a:r>
              <a:rPr lang="en-US" altLang="ko-KR" dirty="0" smtClean="0"/>
              <a:t>color</a:t>
            </a:r>
          </a:p>
          <a:p>
            <a:pPr marL="400050" indent="-400050">
              <a:buAutoNum type="romanLcParenBoth"/>
            </a:pPr>
            <a:r>
              <a:rPr lang="en-US" altLang="ko-KR" dirty="0" smtClean="0"/>
              <a:t>L </a:t>
            </a:r>
            <a:r>
              <a:rPr lang="en-US" altLang="ko-KR" dirty="0"/>
              <a:t>= 215 nm and W = 116 nm for red color.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227" y="1219373"/>
            <a:ext cx="6284249" cy="30097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968" y="4408334"/>
            <a:ext cx="2252582" cy="153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5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Week Plan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9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611113"/>
              </p:ext>
            </p:extLst>
          </p:nvPr>
        </p:nvGraphicFramePr>
        <p:xfrm>
          <a:off x="1152396" y="1396998"/>
          <a:ext cx="7089731" cy="3230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0596">
                  <a:extLst>
                    <a:ext uri="{9D8B030D-6E8A-4147-A177-3AD203B41FA5}">
                      <a16:colId xmlns:a16="http://schemas.microsoft.com/office/drawing/2014/main" val="3751341464"/>
                    </a:ext>
                  </a:extLst>
                </a:gridCol>
                <a:gridCol w="1119827">
                  <a:extLst>
                    <a:ext uri="{9D8B030D-6E8A-4147-A177-3AD203B41FA5}">
                      <a16:colId xmlns:a16="http://schemas.microsoft.com/office/drawing/2014/main" val="4090605972"/>
                    </a:ext>
                  </a:extLst>
                </a:gridCol>
                <a:gridCol w="1119827">
                  <a:extLst>
                    <a:ext uri="{9D8B030D-6E8A-4147-A177-3AD203B41FA5}">
                      <a16:colId xmlns:a16="http://schemas.microsoft.com/office/drawing/2014/main" val="3510855832"/>
                    </a:ext>
                  </a:extLst>
                </a:gridCol>
                <a:gridCol w="1119827">
                  <a:extLst>
                    <a:ext uri="{9D8B030D-6E8A-4147-A177-3AD203B41FA5}">
                      <a16:colId xmlns:a16="http://schemas.microsoft.com/office/drawing/2014/main" val="835025531"/>
                    </a:ext>
                  </a:extLst>
                </a:gridCol>
                <a:gridCol w="1119827">
                  <a:extLst>
                    <a:ext uri="{9D8B030D-6E8A-4147-A177-3AD203B41FA5}">
                      <a16:colId xmlns:a16="http://schemas.microsoft.com/office/drawing/2014/main" val="4005027411"/>
                    </a:ext>
                  </a:extLst>
                </a:gridCol>
                <a:gridCol w="1119827">
                  <a:extLst>
                    <a:ext uri="{9D8B030D-6E8A-4147-A177-3AD203B41FA5}">
                      <a16:colId xmlns:a16="http://schemas.microsoft.com/office/drawing/2014/main" val="2760397003"/>
                    </a:ext>
                  </a:extLst>
                </a:gridCol>
              </a:tblGrid>
              <a:tr h="66979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May</a:t>
                      </a:r>
                      <a:endParaRPr lang="en-US" altLang="ko-KR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altLang="ko-KR" baseline="30000" dirty="0" smtClean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 wk.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June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ko-KR" baseline="30000" dirty="0" smtClean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 wk.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June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altLang="ko-KR" baseline="30000" dirty="0" smtClean="0">
                          <a:solidFill>
                            <a:schemeClr val="bg1"/>
                          </a:solidFill>
                        </a:rPr>
                        <a:t>nd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 wk.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June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altLang="ko-KR" baseline="30000" dirty="0" smtClean="0">
                          <a:solidFill>
                            <a:schemeClr val="bg1"/>
                          </a:solidFill>
                        </a:rPr>
                        <a:t>rd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 wk.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June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altLang="ko-KR" baseline="30000" dirty="0" smtClean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 wk.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19634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PLL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23119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LI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Scope &amp; Test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996032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Dual LI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Mixer</a:t>
                      </a:r>
                      <a:r>
                        <a:rPr lang="en-US" altLang="ko-KR" baseline="0" dirty="0" smtClean="0"/>
                        <a:t> Design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960452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Dual LI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Scope &amp; Test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7636178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2686050" y="2228666"/>
            <a:ext cx="1046706" cy="27557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2686050" y="2856663"/>
            <a:ext cx="1046705" cy="31078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3732756" y="3552379"/>
            <a:ext cx="2249206" cy="31078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3732755" y="4233475"/>
            <a:ext cx="3344449" cy="31078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024674" y="2181724"/>
            <a:ext cx="369455" cy="3694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024674" y="2839632"/>
            <a:ext cx="369455" cy="3694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71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53809</TotalTime>
  <Words>283</Words>
  <Application>Microsoft Office PowerPoint</Application>
  <PresentationFormat>화면 슬라이드 쇼(4:3)</PresentationFormat>
  <Paragraphs>90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Windows 사용자</cp:lastModifiedBy>
  <cp:revision>936</cp:revision>
  <dcterms:created xsi:type="dcterms:W3CDTF">2018-02-18T11:37:55Z</dcterms:created>
  <dcterms:modified xsi:type="dcterms:W3CDTF">2018-06-11T10:54:13Z</dcterms:modified>
</cp:coreProperties>
</file>