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96" r:id="rId3"/>
    <p:sldId id="298" r:id="rId4"/>
    <p:sldId id="297" r:id="rId5"/>
    <p:sldId id="299" r:id="rId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기존 matlab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Sheet1!$C$7:$E$7</c:f>
              <c:strCache>
                <c:ptCount val="3"/>
                <c:pt idx="0">
                  <c:v>Mtimes</c:v>
                </c:pt>
                <c:pt idx="1">
                  <c:v>Backlash</c:v>
                </c:pt>
                <c:pt idx="2">
                  <c:v>FFT</c:v>
                </c:pt>
              </c:strCache>
            </c:strRef>
          </c:cat>
          <c:val>
            <c:numRef>
              <c:f>Sheet1!$C$8:$E$8</c:f>
              <c:numCache>
                <c:formatCode>General</c:formatCode>
                <c:ptCount val="3"/>
                <c:pt idx="0">
                  <c:v>158.25</c:v>
                </c:pt>
                <c:pt idx="1">
                  <c:v>117.62</c:v>
                </c:pt>
                <c:pt idx="2">
                  <c:v>7.24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3B-4B06-ACB6-C6E93537610D}"/>
            </c:ext>
          </c:extLst>
        </c:ser>
        <c:ser>
          <c:idx val="1"/>
          <c:order val="1"/>
          <c:tx>
            <c:strRef>
              <c:f>Sheet1!$B$9</c:f>
              <c:strCache>
                <c:ptCount val="1"/>
                <c:pt idx="0">
                  <c:v>GPU acceleration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Sheet1!$C$7:$E$7</c:f>
              <c:strCache>
                <c:ptCount val="3"/>
                <c:pt idx="0">
                  <c:v>Mtimes</c:v>
                </c:pt>
                <c:pt idx="1">
                  <c:v>Backlash</c:v>
                </c:pt>
                <c:pt idx="2">
                  <c:v>FFT</c:v>
                </c:pt>
              </c:strCache>
            </c:strRef>
          </c:cat>
          <c:val>
            <c:numRef>
              <c:f>Sheet1!$C$9:$E$9</c:f>
              <c:numCache>
                <c:formatCode>General</c:formatCode>
                <c:ptCount val="3"/>
                <c:pt idx="0">
                  <c:v>7359.94</c:v>
                </c:pt>
                <c:pt idx="1">
                  <c:v>1047.49</c:v>
                </c:pt>
                <c:pt idx="2">
                  <c:v>703.12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3B-4B06-ACB6-C6E935376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2056848"/>
        <c:axId val="872058096"/>
      </c:barChart>
      <c:catAx>
        <c:axId val="87205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2058096"/>
        <c:crosses val="autoZero"/>
        <c:auto val="1"/>
        <c:lblAlgn val="ctr"/>
        <c:lblOffset val="100"/>
        <c:noMultiLvlLbl val="0"/>
      </c:catAx>
      <c:valAx>
        <c:axId val="87205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GFLOPS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205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574567" y="1978401"/>
            <a:ext cx="39934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20190109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Lab meeting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69" y="123182"/>
            <a:ext cx="4866063" cy="36495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50276" y="353333"/>
            <a:ext cx="3207674" cy="1379913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32659" y="1832713"/>
            <a:ext cx="4317769" cy="1862987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06887" y="70246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CPU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06887" y="261805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GPU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78357"/>
              </p:ext>
            </p:extLst>
          </p:nvPr>
        </p:nvGraphicFramePr>
        <p:xfrm>
          <a:off x="354328" y="4033997"/>
          <a:ext cx="8382348" cy="21189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098">
                  <a:extLst>
                    <a:ext uri="{9D8B030D-6E8A-4147-A177-3AD203B41FA5}">
                      <a16:colId xmlns:a16="http://schemas.microsoft.com/office/drawing/2014/main" val="789512337"/>
                    </a:ext>
                  </a:extLst>
                </a:gridCol>
                <a:gridCol w="1013099">
                  <a:extLst>
                    <a:ext uri="{9D8B030D-6E8A-4147-A177-3AD203B41FA5}">
                      <a16:colId xmlns:a16="http://schemas.microsoft.com/office/drawing/2014/main" val="2081679223"/>
                    </a:ext>
                  </a:extLst>
                </a:gridCol>
                <a:gridCol w="4454856">
                  <a:extLst>
                    <a:ext uri="{9D8B030D-6E8A-4147-A177-3AD203B41FA5}">
                      <a16:colId xmlns:a16="http://schemas.microsoft.com/office/drawing/2014/main" val="3247108221"/>
                    </a:ext>
                  </a:extLst>
                </a:gridCol>
                <a:gridCol w="533430">
                  <a:extLst>
                    <a:ext uri="{9D8B030D-6E8A-4147-A177-3AD203B41FA5}">
                      <a16:colId xmlns:a16="http://schemas.microsoft.com/office/drawing/2014/main" val="2003703559"/>
                    </a:ext>
                  </a:extLst>
                </a:gridCol>
                <a:gridCol w="1936865">
                  <a:extLst>
                    <a:ext uri="{9D8B030D-6E8A-4147-A177-3AD203B41FA5}">
                      <a16:colId xmlns:a16="http://schemas.microsoft.com/office/drawing/2014/main" val="948984608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품  명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사   양 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Specification)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수 량</a:t>
                      </a:r>
                      <a:endParaRPr lang="ko-KR" alt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926217"/>
                  </a:ext>
                </a:extLst>
              </a:tr>
              <a:tr h="5073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CPU</a:t>
                      </a:r>
                      <a:endParaRPr lang="en-US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INTEL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제온</a:t>
                      </a:r>
                      <a:r>
                        <a:rPr lang="ko-KR" altLang="en-US" sz="1200" u="none" strike="noStrike" dirty="0">
                          <a:effectLst/>
                        </a:rPr>
                        <a:t> 스케일러블 실버 </a:t>
                      </a:r>
                      <a:r>
                        <a:rPr lang="en-US" altLang="ko-KR" sz="1200" u="none" strike="noStrike" dirty="0">
                          <a:effectLst/>
                        </a:rPr>
                        <a:t>4114 (</a:t>
                      </a:r>
                      <a:r>
                        <a:rPr lang="ko-KR" altLang="en-US" sz="1200" u="none" strike="noStrike" dirty="0">
                          <a:effectLst/>
                        </a:rPr>
                        <a:t>스카이레이크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2.2GHz/13.75MB)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core / 20 thread * 2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20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core / 40 thread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24595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en-US" altLang="ko-KR" sz="12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RAM</a:t>
                      </a:r>
                      <a:endParaRPr 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삼성 </a:t>
                      </a:r>
                      <a:r>
                        <a:rPr lang="en-US" altLang="ko-KR" sz="1200" u="none" strike="noStrike" dirty="0">
                          <a:effectLst/>
                        </a:rPr>
                        <a:t>DDR4 32GB RAM/PC4-19200R/ECC/REG 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서버용메모리 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12</a:t>
                      </a:r>
                      <a:endParaRPr lang="en-US" altLang="ko-KR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32GB * 12 = 384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384/40 = 9.6 GB/thread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0857449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ko-KR" sz="12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GPU</a:t>
                      </a:r>
                      <a:endParaRPr lang="en-US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MSI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지포스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RTX 2070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아머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D6 8GB 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2304 CUDA *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79555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altLang="ko-KR" sz="12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SSD</a:t>
                      </a:r>
                      <a:endParaRPr lang="en-US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삼성 </a:t>
                      </a:r>
                      <a:r>
                        <a:rPr lang="en-US" altLang="ko-KR" sz="1200" u="none" strike="noStrike">
                          <a:effectLst/>
                        </a:rPr>
                        <a:t>860 </a:t>
                      </a:r>
                      <a:r>
                        <a:rPr lang="en-US" sz="1200" u="none" strike="noStrike">
                          <a:effectLst/>
                        </a:rPr>
                        <a:t>PRO Series SSD (MZ-76P1T0B/BW) [1TB] </a:t>
                      </a:r>
                      <a:endParaRPr lang="en-US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589644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en-US" altLang="ko-KR" sz="12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POWER</a:t>
                      </a:r>
                      <a:endParaRPr 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EVGA SUPERNOVA 1000G+ 80PLUS GOLD </a:t>
                      </a:r>
                      <a:r>
                        <a:rPr lang="ko-KR" altLang="en-US" sz="1200" u="none" strike="noStrike">
                          <a:effectLst/>
                        </a:rPr>
                        <a:t>파워 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ATX/1000W) </a:t>
                      </a:r>
                      <a:endParaRPr lang="en-US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05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80" y="3443927"/>
            <a:ext cx="4327747" cy="30689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8" y="795769"/>
            <a:ext cx="2520000" cy="25137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154" y="795768"/>
            <a:ext cx="2520000" cy="25137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350" y="795767"/>
            <a:ext cx="2520000" cy="251374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2959" y="2855178"/>
            <a:ext cx="2520000" cy="27040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07252" y="2855178"/>
            <a:ext cx="2520000" cy="27040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63448" y="1110198"/>
            <a:ext cx="1046012" cy="39994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75832" y="4335533"/>
            <a:ext cx="1507648" cy="74077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7823" y="19731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333FF"/>
                </a:solidFill>
              </a:rPr>
              <a:t>장치 인식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check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6076" y="5629357"/>
            <a:ext cx="4849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MATLAB</a:t>
            </a:r>
            <a:r>
              <a:rPr lang="ko-KR" altLang="en-US" sz="1600" dirty="0" smtClean="0"/>
              <a:t>에서 인식하는 </a:t>
            </a:r>
            <a:r>
              <a:rPr lang="en-US" altLang="ko-KR" sz="1600" dirty="0" smtClean="0"/>
              <a:t>GPU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device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count</a:t>
            </a:r>
            <a:r>
              <a:rPr lang="ko-KR" altLang="en-US" sz="1600" dirty="0" smtClean="0"/>
              <a:t>하는 함수</a:t>
            </a:r>
            <a:endParaRPr lang="ko-KR" altLang="en-US" sz="1600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229656" y="4588625"/>
            <a:ext cx="1073864" cy="104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3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8650" y="98048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</a:t>
            </a:r>
            <a:r>
              <a:rPr lang="en-US" altLang="ko-KR" dirty="0" smtClean="0"/>
              <a:t> PC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6179" y="980489"/>
            <a:ext cx="175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GPU workstation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25217" y="1349821"/>
            <a:ext cx="3575140" cy="2431446"/>
            <a:chOff x="196389" y="1020414"/>
            <a:chExt cx="2920598" cy="198629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r="64271"/>
            <a:stretch/>
          </p:blipFill>
          <p:spPr>
            <a:xfrm>
              <a:off x="196389" y="1020414"/>
              <a:ext cx="1543512" cy="1986293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rcRect l="67626"/>
            <a:stretch/>
          </p:blipFill>
          <p:spPr>
            <a:xfrm>
              <a:off x="1718449" y="1020414"/>
              <a:ext cx="1398538" cy="1986293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4896179" y="1349821"/>
            <a:ext cx="3630680" cy="2431446"/>
            <a:chOff x="4699219" y="1020414"/>
            <a:chExt cx="2941255" cy="196974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r="63533"/>
            <a:stretch/>
          </p:blipFill>
          <p:spPr>
            <a:xfrm>
              <a:off x="4699219" y="1020414"/>
              <a:ext cx="1575375" cy="196974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/>
            <a:srcRect l="68383"/>
            <a:stretch/>
          </p:blipFill>
          <p:spPr>
            <a:xfrm>
              <a:off x="6274594" y="1020414"/>
              <a:ext cx="1365880" cy="1969742"/>
            </a:xfrm>
            <a:prstGeom prst="rect">
              <a:avLst/>
            </a:prstGeom>
          </p:spPr>
        </p:pic>
      </p:grpSp>
      <p:graphicFrame>
        <p:nvGraphicFramePr>
          <p:cNvPr id="20" name="차트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269449"/>
              </p:ext>
            </p:extLst>
          </p:nvPr>
        </p:nvGraphicFramePr>
        <p:xfrm>
          <a:off x="2235558" y="3821249"/>
          <a:ext cx="4222392" cy="2850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 flipV="1">
            <a:off x="3276665" y="4148591"/>
            <a:ext cx="342900" cy="1874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90939" y="4808852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 46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543510" y="5809751"/>
            <a:ext cx="234295" cy="213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0396" y="5766293"/>
            <a:ext cx="440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X 9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294193" y="5766293"/>
            <a:ext cx="491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X 97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5577997" y="5904792"/>
            <a:ext cx="312328" cy="192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35080" y="6096950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+mj-ea"/>
                <a:ea typeface="+mj-ea"/>
              </a:rPr>
              <a:t>Mtimes</a:t>
            </a:r>
            <a:r>
              <a:rPr lang="en-US" altLang="ko-KR" sz="1200" dirty="0" smtClean="0">
                <a:latin typeface="+mj-ea"/>
                <a:ea typeface="+mj-ea"/>
              </a:rPr>
              <a:t>: </a:t>
            </a:r>
            <a:r>
              <a:rPr lang="ko-KR" altLang="en-US" sz="1200" dirty="0" smtClean="0">
                <a:latin typeface="+mj-ea"/>
                <a:ea typeface="+mj-ea"/>
              </a:rPr>
              <a:t>행렬 연산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Backlash: </a:t>
            </a:r>
            <a:r>
              <a:rPr lang="ko-KR" altLang="en-US" sz="1200" dirty="0" smtClean="0">
                <a:latin typeface="+mj-ea"/>
                <a:ea typeface="+mj-ea"/>
              </a:rPr>
              <a:t>나눗셈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9993" y="2948814"/>
            <a:ext cx="3590363" cy="4133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936496" y="2948814"/>
            <a:ext cx="3590363" cy="4133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57823" y="197314"/>
            <a:ext cx="534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MATLAB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성능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test (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기존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PC vs GPU Workstation)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98539" y="392669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GPU 1</a:t>
            </a:r>
            <a:r>
              <a:rPr lang="ko-KR" altLang="en-US" sz="1600" dirty="0" smtClean="0"/>
              <a:t>개 성능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997" y="202003"/>
            <a:ext cx="3429827" cy="6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57823" y="197314"/>
            <a:ext cx="4912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FDTD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성능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test (Cluster vs </a:t>
            </a:r>
            <a:r>
              <a:rPr lang="en-US" altLang="ko-KR" sz="2000" b="1" dirty="0">
                <a:solidFill>
                  <a:srgbClr val="3333FF"/>
                </a:solidFill>
              </a:rPr>
              <a:t>GPU Workstation)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09220"/>
              </p:ext>
            </p:extLst>
          </p:nvPr>
        </p:nvGraphicFramePr>
        <p:xfrm>
          <a:off x="320040" y="2318155"/>
          <a:ext cx="8503920" cy="38296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8395">
                  <a:extLst>
                    <a:ext uri="{9D8B030D-6E8A-4147-A177-3AD203B41FA5}">
                      <a16:colId xmlns:a16="http://schemas.microsoft.com/office/drawing/2014/main" val="3656386708"/>
                    </a:ext>
                  </a:extLst>
                </a:gridCol>
                <a:gridCol w="2850885">
                  <a:extLst>
                    <a:ext uri="{9D8B030D-6E8A-4147-A177-3AD203B41FA5}">
                      <a16:colId xmlns:a16="http://schemas.microsoft.com/office/drawing/2014/main" val="1907401957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3903872264"/>
                    </a:ext>
                  </a:extLst>
                </a:gridCol>
              </a:tblGrid>
              <a:tr h="46761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Cluster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GPU</a:t>
                      </a:r>
                      <a:r>
                        <a:rPr lang="en-US" altLang="ko-KR" sz="1800" baseline="0" dirty="0" smtClean="0"/>
                        <a:t> workstation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750661"/>
                  </a:ext>
                </a:extLst>
              </a:tr>
              <a:tr h="467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CPU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Intel i5 750 (2009)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Intel</a:t>
                      </a:r>
                      <a:r>
                        <a:rPr lang="en-US" altLang="ko-KR" sz="1800" baseline="0" dirty="0" smtClean="0"/>
                        <a:t> Xeon silver 4114 (2017)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765773"/>
                  </a:ext>
                </a:extLst>
              </a:tr>
              <a:tr h="467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Spec.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( 4 core / 4 thread ) * 16 </a:t>
                      </a:r>
                      <a:r>
                        <a:rPr lang="en-US" altLang="ko-KR" sz="1800" baseline="0" dirty="0" err="1" smtClean="0"/>
                        <a:t>ea</a:t>
                      </a:r>
                      <a:endParaRPr lang="en-US" altLang="ko-KR" sz="1800" baseline="0" dirty="0" smtClean="0"/>
                    </a:p>
                    <a:p>
                      <a:pPr algn="ctr" latinLnBrk="1"/>
                      <a:r>
                        <a:rPr lang="en-US" altLang="ko-KR" sz="1800" baseline="0" dirty="0" smtClean="0"/>
                        <a:t>= 64 core / 64 thread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( 10 core </a:t>
                      </a:r>
                      <a:r>
                        <a:rPr lang="en-US" altLang="ko-KR" sz="1800" dirty="0" smtClean="0"/>
                        <a:t>/ </a:t>
                      </a:r>
                      <a:r>
                        <a:rPr lang="en-US" altLang="ko-KR" sz="1800" dirty="0" smtClean="0"/>
                        <a:t>20 thread ) * 2 </a:t>
                      </a:r>
                      <a:r>
                        <a:rPr lang="en-US" altLang="ko-KR" sz="1800" dirty="0" err="1" smtClean="0"/>
                        <a:t>ea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= 20 core / 40 thread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623049"/>
                  </a:ext>
                </a:extLst>
              </a:tr>
              <a:tr h="467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Time to run</a:t>
                      </a:r>
                    </a:p>
                    <a:p>
                      <a:pPr algn="ctr" latinLnBrk="1"/>
                      <a:r>
                        <a:rPr lang="en-US" altLang="ko-KR" sz="1800" dirty="0" smtClean="0"/>
                        <a:t>(s)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518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483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316630"/>
                  </a:ext>
                </a:extLst>
              </a:tr>
              <a:tr h="807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FDTD solver</a:t>
                      </a:r>
                      <a:r>
                        <a:rPr lang="en-US" altLang="ko-KR" sz="1800" baseline="0" dirty="0" smtClean="0"/>
                        <a:t> speed</a:t>
                      </a:r>
                    </a:p>
                    <a:p>
                      <a:pPr algn="ctr" latinLnBrk="1"/>
                      <a:r>
                        <a:rPr lang="en-US" altLang="ko-KR" sz="1800" baseline="0" dirty="0" smtClean="0"/>
                        <a:t>(</a:t>
                      </a:r>
                      <a:r>
                        <a:rPr lang="en-US" altLang="ko-KR" sz="1800" baseline="0" dirty="0" err="1" smtClean="0"/>
                        <a:t>Mnodes</a:t>
                      </a:r>
                      <a:r>
                        <a:rPr lang="en-US" altLang="ko-KR" sz="1800" baseline="0" dirty="0" smtClean="0"/>
                        <a:t>/s)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5.76949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9.87743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220614"/>
                  </a:ext>
                </a:extLst>
              </a:tr>
              <a:tr h="807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Total FDTD solver</a:t>
                      </a:r>
                      <a:r>
                        <a:rPr lang="en-US" altLang="ko-KR" sz="1800" baseline="0" dirty="0" smtClean="0"/>
                        <a:t> speed</a:t>
                      </a:r>
                    </a:p>
                    <a:p>
                      <a:pPr algn="ctr" latinLnBrk="1"/>
                      <a:r>
                        <a:rPr lang="en-US" altLang="ko-KR" sz="1800" baseline="0" dirty="0" smtClean="0"/>
                        <a:t>(</a:t>
                      </a:r>
                      <a:r>
                        <a:rPr lang="en-US" altLang="ko-KR" sz="1800" baseline="0" dirty="0" err="1" smtClean="0"/>
                        <a:t>Mnodes</a:t>
                      </a:r>
                      <a:r>
                        <a:rPr lang="en-US" altLang="ko-KR" sz="1800" baseline="0" dirty="0" smtClean="0"/>
                        <a:t>/s)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369.247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395.097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6637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636763"/>
            <a:ext cx="3017145" cy="163428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46408" y="1053797"/>
            <a:ext cx="35689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CMOS image sensor simulation to benchmark FDTD solver speed.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 smtClean="0"/>
              <a:t>https</a:t>
            </a:r>
            <a:r>
              <a:rPr lang="en-US" altLang="ko-KR" sz="1000" dirty="0"/>
              <a:t>://</a:t>
            </a:r>
            <a:r>
              <a:rPr lang="en-US" altLang="ko-KR" sz="1000" dirty="0" smtClean="0"/>
              <a:t>kx.lumerical.com/t/fdtd-simulation-benchmarks/22117)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2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60156</TotalTime>
  <Words>259</Words>
  <Application>Microsoft Office PowerPoint</Application>
  <PresentationFormat>화면 슬라이드 쇼(4:3)</PresentationFormat>
  <Paragraphs>82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돋움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1131</cp:revision>
  <dcterms:created xsi:type="dcterms:W3CDTF">2018-02-18T11:37:55Z</dcterms:created>
  <dcterms:modified xsi:type="dcterms:W3CDTF">2019-01-15T09:04:36Z</dcterms:modified>
</cp:coreProperties>
</file>