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79" r:id="rId3"/>
    <p:sldId id="276" r:id="rId4"/>
    <p:sldId id="277" r:id="rId5"/>
    <p:sldId id="280" r:id="rId6"/>
    <p:sldId id="281" r:id="rId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9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4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61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5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959010" y="1978401"/>
            <a:ext cx="522450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MATLAB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GPU </a:t>
            </a:r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Computing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MATLAB Computing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0969" y="4189268"/>
            <a:ext cx="1588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CPU vs. GPU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969" y="4694175"/>
            <a:ext cx="415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Many loop (iteration) </a:t>
            </a:r>
            <a:r>
              <a:rPr lang="en-US" altLang="ko-KR" dirty="0" smtClean="0">
                <a:sym typeface="Wingdings" panose="05000000000000000000" pitchFamily="2" charset="2"/>
              </a:rPr>
              <a:t> GPU (Multi-core)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Simple multiple  CPU (Single-core)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0969" y="110876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GPU Computing Process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968" y="1595283"/>
            <a:ext cx="6481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MATLAB </a:t>
            </a:r>
            <a:r>
              <a:rPr lang="en-US" altLang="ko-KR" dirty="0" smtClean="0">
                <a:sym typeface="Wingdings" panose="05000000000000000000" pitchFamily="2" charset="2"/>
              </a:rPr>
              <a:t> GPU Coder  CUDA  CUDA kernel parallelization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CUDA: A parallel computing technology from NVIDIA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Kernel: Code written for execution on the GPU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0969" y="2875739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GPU Computing Case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969" y="3394792"/>
            <a:ext cx="415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Massively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Computationally intensive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2685" y="5993558"/>
            <a:ext cx="5743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Eom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J. GPU Computing with MATLAB. 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Video&amp;Webinar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MathWork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CPU&amp;GPU Specification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0969" y="1069702"/>
            <a:ext cx="66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CPU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969" y="3526066"/>
            <a:ext cx="66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333FF"/>
                </a:solidFill>
              </a:rPr>
              <a:t>G</a:t>
            </a:r>
            <a:r>
              <a:rPr lang="en-US" altLang="ko-KR" sz="2000" dirty="0" smtClean="0">
                <a:solidFill>
                  <a:srgbClr val="3333FF"/>
                </a:solidFill>
              </a:rPr>
              <a:t>PU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1807"/>
              </p:ext>
            </p:extLst>
          </p:nvPr>
        </p:nvGraphicFramePr>
        <p:xfrm>
          <a:off x="720969" y="3932888"/>
          <a:ext cx="7758547" cy="221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8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80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803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Lab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Comp.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NVIDIA GeForce GTX 560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NVIDIA GeForce GTX 1080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Realsed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Clock</a:t>
                      </a:r>
                      <a:r>
                        <a:rPr lang="en-US" altLang="ko-KR" baseline="0" dirty="0" smtClean="0"/>
                        <a:t> (MHz)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1620-1900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1733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CUDA Core #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Memory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en-US" altLang="ko-KR" baseline="0" dirty="0" smtClean="0"/>
                        <a:t> GB GDDR5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 GB GDDR5X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93420"/>
              </p:ext>
            </p:extLst>
          </p:nvPr>
        </p:nvGraphicFramePr>
        <p:xfrm>
          <a:off x="692727" y="1478340"/>
          <a:ext cx="7758547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2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803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Intel i5-3570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Intel i7-5960X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Realsed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Clock</a:t>
                      </a:r>
                      <a:r>
                        <a:rPr lang="en-US" altLang="ko-KR" baseline="0" dirty="0" smtClean="0"/>
                        <a:t> (GHz)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Core # / </a:t>
                      </a:r>
                      <a:r>
                        <a:rPr lang="en-US" altLang="ko-KR" dirty="0" err="1" smtClean="0"/>
                        <a:t>Threds</a:t>
                      </a:r>
                      <a:r>
                        <a:rPr lang="en-US" altLang="ko-KR" baseline="0" dirty="0" smtClean="0"/>
                        <a:t> #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 /</a:t>
                      </a:r>
                      <a:r>
                        <a:rPr lang="en-US" altLang="ko-KR" baseline="0" dirty="0" smtClean="0"/>
                        <a:t>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en-US" altLang="ko-KR" baseline="0" dirty="0" smtClean="0"/>
                        <a:t> / 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CPU&amp;GPU Benchmark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82" y="2459790"/>
            <a:ext cx="7059237" cy="31087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2382" y="1002915"/>
            <a:ext cx="6686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GPU Bench Application: </a:t>
            </a:r>
            <a:r>
              <a:rPr lang="en-US" altLang="ko-KR" dirty="0" err="1" smtClean="0"/>
              <a:t>GPUBench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Made </a:t>
            </a:r>
            <a:r>
              <a:rPr lang="en-US" altLang="ko-KR" dirty="0" smtClean="0"/>
              <a:t>by </a:t>
            </a:r>
            <a:r>
              <a:rPr lang="en-US" altLang="ko-KR" dirty="0" err="1" smtClean="0"/>
              <a:t>MathWorks</a:t>
            </a:r>
            <a:r>
              <a:rPr lang="en-US" altLang="ko-KR" dirty="0" smtClean="0"/>
              <a:t> Parallel Computing Toolbox Team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Last </a:t>
            </a:r>
            <a:r>
              <a:rPr lang="en-US" altLang="ko-KR" dirty="0" smtClean="0"/>
              <a:t>Update: 13 Sep 2017</a:t>
            </a:r>
          </a:p>
          <a:p>
            <a:r>
              <a:rPr lang="en-US" altLang="ko-KR" dirty="0" smtClean="0"/>
              <a:t>* FLOPS</a:t>
            </a:r>
            <a:r>
              <a:rPr lang="en-US" altLang="ko-KR" dirty="0"/>
              <a:t>: </a:t>
            </a:r>
            <a:r>
              <a:rPr lang="en-US" altLang="ko-KR" dirty="0" smtClean="0"/>
              <a:t>Floating-point </a:t>
            </a:r>
            <a:r>
              <a:rPr lang="en-US" altLang="ko-KR" dirty="0"/>
              <a:t>operations per second (FLOP/s)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52852"/>
              </p:ext>
            </p:extLst>
          </p:nvPr>
        </p:nvGraphicFramePr>
        <p:xfrm>
          <a:off x="1042384" y="5568548"/>
          <a:ext cx="7059234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09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4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4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6058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4947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9654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i7-5960X (CPU, 8C/16T)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329.06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202.88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16.29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617.28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407.54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19.79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05925" y="2182791"/>
            <a:ext cx="646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 digits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84397" y="2182791"/>
            <a:ext cx="731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15 digits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6205" y="4450211"/>
            <a:ext cx="1263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(CPU, 4C/4T)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42382" y="3997688"/>
            <a:ext cx="7059236" cy="229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42382" y="3191163"/>
            <a:ext cx="7059236" cy="255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42382" y="5576491"/>
            <a:ext cx="7009555" cy="269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363536" y="3311463"/>
            <a:ext cx="227769" cy="812582"/>
            <a:chOff x="6363536" y="3311463"/>
            <a:chExt cx="227769" cy="812582"/>
          </a:xfrm>
        </p:grpSpPr>
        <p:sp>
          <p:nvSpPr>
            <p:cNvPr id="28" name="위로 굽은 화살표 27"/>
            <p:cNvSpPr/>
            <p:nvPr/>
          </p:nvSpPr>
          <p:spPr>
            <a:xfrm rot="-5400000">
              <a:off x="6267036" y="3407963"/>
              <a:ext cx="420767" cy="227768"/>
            </a:xfrm>
            <a:prstGeom prst="bent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위로 굽은 화살표 29"/>
            <p:cNvSpPr/>
            <p:nvPr/>
          </p:nvSpPr>
          <p:spPr>
            <a:xfrm rot="5400000" flipV="1">
              <a:off x="6267037" y="3799778"/>
              <a:ext cx="420767" cy="227768"/>
            </a:xfrm>
            <a:prstGeom prst="bent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flipH="1">
            <a:off x="2920163" y="4068905"/>
            <a:ext cx="227769" cy="1667283"/>
            <a:chOff x="6363536" y="3311463"/>
            <a:chExt cx="227769" cy="812582"/>
          </a:xfrm>
        </p:grpSpPr>
        <p:sp>
          <p:nvSpPr>
            <p:cNvPr id="35" name="위로 굽은 화살표 34"/>
            <p:cNvSpPr/>
            <p:nvPr/>
          </p:nvSpPr>
          <p:spPr>
            <a:xfrm rot="-5400000">
              <a:off x="6267036" y="3407963"/>
              <a:ext cx="420767" cy="227768"/>
            </a:xfrm>
            <a:prstGeom prst="bent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위로 굽은 화살표 35"/>
            <p:cNvSpPr/>
            <p:nvPr/>
          </p:nvSpPr>
          <p:spPr>
            <a:xfrm rot="5400000" flipV="1">
              <a:off x="6267037" y="3799778"/>
              <a:ext cx="420767" cy="227768"/>
            </a:xfrm>
            <a:prstGeom prst="bent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0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Workstation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39251"/>
              </p:ext>
            </p:extLst>
          </p:nvPr>
        </p:nvGraphicFramePr>
        <p:xfrm>
          <a:off x="266005" y="2548059"/>
          <a:ext cx="8611989" cy="38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03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96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82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920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Specification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Price (₩)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CPU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(Intel) Xeon Scalable Silver 4116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12C / 24T</a:t>
                      </a:r>
                      <a:r>
                        <a:rPr lang="en-US" altLang="ko-KR" baseline="0" dirty="0" smtClean="0"/>
                        <a:t> (2.1GHz)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1,322,250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Mainboard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(ASUS)</a:t>
                      </a:r>
                      <a:r>
                        <a:rPr lang="en-US" altLang="ko-KR" baseline="0" dirty="0" smtClean="0"/>
                        <a:t> Z11PA-U12/10G-2S </a:t>
                      </a:r>
                      <a:r>
                        <a:rPr lang="en-US" altLang="ko-KR" baseline="0" dirty="0" err="1" smtClean="0"/>
                        <a:t>iBORA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781,530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Memory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(SAMSUNG)</a:t>
                      </a:r>
                      <a:r>
                        <a:rPr lang="en-US" altLang="ko-KR" baseline="0" dirty="0" smtClean="0"/>
                        <a:t> DDR4 ECC/REG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32GB*2+16GB*2</a:t>
                      </a:r>
                      <a:r>
                        <a:rPr lang="en-US" altLang="ko-KR" baseline="0" dirty="0" smtClean="0"/>
                        <a:t> = 96GB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1,228,040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Graphic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Card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(ZOTAC) NVIDIA GeForce</a:t>
                      </a:r>
                      <a:r>
                        <a:rPr lang="en-US" altLang="ko-KR" baseline="0" dirty="0" smtClean="0"/>
                        <a:t> GTX 1080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2560 CUDA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790,360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SSD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(SAMSUNG) 860 PRO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256GB*2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303,400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Power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Seasonic</a:t>
                      </a:r>
                      <a:r>
                        <a:rPr lang="en-US" altLang="ko-KR" dirty="0" smtClean="0"/>
                        <a:t>) SSR-850FX</a:t>
                      </a:r>
                      <a:r>
                        <a:rPr lang="en-US" altLang="ko-KR" baseline="0" dirty="0" smtClean="0"/>
                        <a:t> Full Modular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 PLUS Gold</a:t>
                      </a:r>
                      <a:r>
                        <a:rPr lang="en-US" altLang="ko-KR" baseline="0" dirty="0" smtClean="0"/>
                        <a:t> (eff. &gt; 90%)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150,680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Etc.(Case, Cooler, OS)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 Fan Case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141,250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4,717,510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4375" y="881440"/>
            <a:ext cx="7715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Tesla P100-PCIE-16GB &gt; $10,000</a:t>
            </a:r>
          </a:p>
          <a:p>
            <a:r>
              <a:rPr lang="en-US" altLang="ko-KR" dirty="0" smtClean="0"/>
              <a:t>Tesla K40m &gt; $2,000</a:t>
            </a:r>
          </a:p>
          <a:p>
            <a:r>
              <a:rPr lang="en-US" altLang="ko-KR" dirty="0" smtClean="0"/>
              <a:t>Tesla K20c &gt; $1,400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smtClean="0">
                <a:sym typeface="Wingdings" panose="05000000000000000000" pitchFamily="2" charset="2"/>
              </a:rPr>
              <a:t>Double Precision: CPU computing, Single Precision:  GPU computing</a:t>
            </a:r>
          </a:p>
        </p:txBody>
      </p:sp>
    </p:spTree>
    <p:extLst>
      <p:ext uri="{BB962C8B-B14F-4D97-AF65-F5344CB8AC3E}">
        <p14:creationId xmlns:p14="http://schemas.microsoft.com/office/powerpoint/2010/main" val="10294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Week Plan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052890"/>
            <a:ext cx="7715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Zurich Lock-In Amplifier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LabVIEW Programming (Scope module, Noise measure example</a:t>
            </a:r>
            <a:r>
              <a:rPr lang="en-US" altLang="ko-KR" dirty="0"/>
              <a:t> </a:t>
            </a:r>
            <a:r>
              <a:rPr lang="en-US" altLang="ko-KR" dirty="0" smtClean="0"/>
              <a:t>and etc.)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PLL, PID function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701" t="7432" r="1096" b="2528"/>
          <a:stretch/>
        </p:blipFill>
        <p:spPr>
          <a:xfrm>
            <a:off x="0" y="2269331"/>
            <a:ext cx="4547367" cy="324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408" t="8779" r="1030"/>
          <a:stretch/>
        </p:blipFill>
        <p:spPr>
          <a:xfrm>
            <a:off x="4590161" y="2269331"/>
            <a:ext cx="455383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50020</TotalTime>
  <Words>346</Words>
  <Application>Microsoft Office PowerPoint</Application>
  <PresentationFormat>화면 슬라이드 쇼(4:3)</PresentationFormat>
  <Paragraphs>125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845</cp:revision>
  <dcterms:created xsi:type="dcterms:W3CDTF">2018-02-18T11:37:55Z</dcterms:created>
  <dcterms:modified xsi:type="dcterms:W3CDTF">2018-05-21T10:58:19Z</dcterms:modified>
</cp:coreProperties>
</file>