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8" r:id="rId2"/>
    <p:sldId id="257" r:id="rId3"/>
    <p:sldId id="273" r:id="rId4"/>
    <p:sldId id="276" r:id="rId5"/>
    <p:sldId id="277" r:id="rId6"/>
    <p:sldId id="278" r:id="rId7"/>
    <p:sldId id="279" r:id="rId8"/>
    <p:sldId id="280" r:id="rId9"/>
    <p:sldId id="281" r:id="rId10"/>
    <p:sldId id="282" r:id="rId11"/>
    <p:sldId id="283" r:id="rId12"/>
    <p:sldId id="284" r:id="rId13"/>
    <p:sldId id="285" r:id="rId14"/>
    <p:sldId id="286" r:id="rId15"/>
    <p:sldId id="287" r:id="rId16"/>
    <p:sldId id="275" r:id="rId17"/>
  </p:sldIdLst>
  <p:sldSz cx="9144000" cy="6858000" type="screen4x3"/>
  <p:notesSz cx="6735763" cy="98663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96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D6DECA-6E4E-4D09-9277-E151A2E3F74C}" type="datetimeFigureOut">
              <a:rPr lang="ko-KR" altLang="en-US" smtClean="0"/>
              <a:t>2018-04-06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9350" y="1233488"/>
            <a:ext cx="4437063" cy="3328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3577" y="4748163"/>
            <a:ext cx="5388610" cy="388486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5373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0ABE42-EEBB-47F0-BC6E-2BB25FA03C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52549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67780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00087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06330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5868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31645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741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11915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12635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33836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74332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55198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59462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6712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45946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9530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93005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89258-A40F-4400-BA1A-638141289729}" type="datetime1">
              <a:rPr lang="ko-KR" altLang="en-US" smtClean="0"/>
              <a:t>2018-04-06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17481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16CEF-802E-43F7-8932-78519DF2A264}" type="datetime1">
              <a:rPr lang="ko-KR" altLang="en-US" smtClean="0"/>
              <a:t>2018-04-06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7328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9D7C3-1982-427D-BFA7-1AF9687AAB0F}" type="datetime1">
              <a:rPr lang="ko-KR" altLang="en-US" smtClean="0"/>
              <a:t>2018-04-06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5789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3E7F-B437-40E5-8ACB-B79696783EFA}" type="datetime1">
              <a:rPr lang="ko-KR" altLang="en-US" smtClean="0"/>
              <a:t>2018-04-06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360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49950-0BD4-4F6E-BE3F-CB53B7E2FD06}" type="datetime1">
              <a:rPr lang="ko-KR" altLang="en-US" smtClean="0"/>
              <a:t>2018-04-06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5945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16D7E-32C0-4DB3-B6B3-0506A62840FB}" type="datetime1">
              <a:rPr lang="ko-KR" altLang="en-US" smtClean="0"/>
              <a:t>2018-04-06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1991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6672D-B3FD-4B2E-92C0-4A80DA670927}" type="datetime1">
              <a:rPr lang="ko-KR" altLang="en-US" smtClean="0"/>
              <a:t>2018-04-06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4044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B7D2E-B202-4D7A-9519-0C490A04EB9C}" type="datetime1">
              <a:rPr lang="ko-KR" altLang="en-US" smtClean="0"/>
              <a:t>2018-04-06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2717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B9327-987E-47D6-AE2D-63CED8A79494}" type="datetime1">
              <a:rPr lang="ko-KR" altLang="en-US" smtClean="0"/>
              <a:t>2018-04-06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9819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87011-7294-4632-A156-4F695AB9E41C}" type="datetime1">
              <a:rPr lang="ko-KR" altLang="en-US" smtClean="0"/>
              <a:t>2018-04-06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8341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C7FDB-72DE-4D65-AF4F-510496DAF70F}" type="datetime1">
              <a:rPr lang="ko-KR" altLang="en-US" smtClean="0"/>
              <a:t>2018-04-06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0897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286DBF-DB43-470A-A903-26374CB6EF47}" type="datetime1">
              <a:rPr lang="ko-KR" altLang="en-US" smtClean="0"/>
              <a:t>2018-04-06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7768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4" name="Text Box 12"/>
          <p:cNvSpPr txBox="1">
            <a:spLocks noChangeArrowheads="1"/>
          </p:cNvSpPr>
          <p:nvPr/>
        </p:nvSpPr>
        <p:spPr bwMode="auto">
          <a:xfrm>
            <a:off x="1302860" y="1978401"/>
            <a:ext cx="6536790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ko-KR" sz="3200" dirty="0" smtClean="0">
                <a:solidFill>
                  <a:srgbClr val="3333FF"/>
                </a:solidFill>
                <a:latin typeface="Arial" panose="020B0604020202020204" pitchFamily="34" charset="0"/>
              </a:rPr>
              <a:t>Ch.6</a:t>
            </a:r>
            <a:r>
              <a:rPr lang="en-US" altLang="ko-KR" sz="3200" dirty="0">
                <a:solidFill>
                  <a:srgbClr val="3333FF"/>
                </a:solidFill>
                <a:latin typeface="Arial" panose="020B0604020202020204" pitchFamily="34" charset="0"/>
              </a:rPr>
              <a:t/>
            </a:r>
            <a:br>
              <a:rPr lang="en-US" altLang="ko-KR" sz="3200" dirty="0">
                <a:solidFill>
                  <a:srgbClr val="3333FF"/>
                </a:solidFill>
                <a:latin typeface="Arial" panose="020B0604020202020204" pitchFamily="34" charset="0"/>
              </a:rPr>
            </a:br>
            <a:r>
              <a:rPr lang="en-US" altLang="ko-KR" sz="3200" dirty="0" smtClean="0">
                <a:solidFill>
                  <a:srgbClr val="3333FF"/>
                </a:solidFill>
                <a:latin typeface="Arial" panose="020B0604020202020204" pitchFamily="34" charset="0"/>
              </a:rPr>
              <a:t>Terahertz Spectrometer Calibration</a:t>
            </a:r>
            <a:endParaRPr lang="en-US" altLang="ko-KR" sz="3200" dirty="0">
              <a:solidFill>
                <a:srgbClr val="3333FF"/>
              </a:solidFill>
              <a:latin typeface="Arial" panose="020B0604020202020204" pitchFamily="34" charset="0"/>
            </a:endParaRPr>
          </a:p>
        </p:txBody>
      </p:sp>
      <p:sp>
        <p:nvSpPr>
          <p:cNvPr id="3086" name="Text Box 14"/>
          <p:cNvSpPr txBox="1">
            <a:spLocks noChangeArrowheads="1"/>
          </p:cNvSpPr>
          <p:nvPr/>
        </p:nvSpPr>
        <p:spPr bwMode="auto">
          <a:xfrm>
            <a:off x="3435225" y="5059363"/>
            <a:ext cx="229101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ko-KR" sz="2400" dirty="0" smtClean="0">
                <a:solidFill>
                  <a:srgbClr val="3333FF"/>
                </a:solidFill>
                <a:latin typeface="Arial" panose="020B0604020202020204" pitchFamily="34" charset="0"/>
              </a:rPr>
              <a:t>Lee Jong Geon</a:t>
            </a:r>
            <a:endParaRPr lang="en-US" altLang="ko-KR" sz="2400" dirty="0">
              <a:solidFill>
                <a:srgbClr val="3333FF"/>
              </a:solidFill>
              <a:latin typeface="Arial" panose="020B0604020202020204" pitchFamily="34" charset="0"/>
            </a:endParaRP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3489-23FC-4021-B9AB-958EFB3C0FE7}" type="datetime1">
              <a:rPr lang="ko-KR" altLang="en-US" smtClean="0"/>
              <a:t>2018-04-06</a:t>
            </a:fld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02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800" dirty="0" smtClean="0">
                <a:solidFill>
                  <a:schemeClr val="bg1"/>
                </a:solidFill>
                <a:latin typeface="Arial" panose="020B0604020202020204" pitchFamily="34" charset="0"/>
              </a:rPr>
              <a:t>2.4 Etalons</a:t>
            </a:r>
            <a:endParaRPr lang="en-US" altLang="ko-KR" sz="2800" dirty="0" smtClean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46E5C-8775-44A9-9523-40B6CCA06789}" type="datetime1">
              <a:rPr lang="ko-KR" altLang="en-US" smtClean="0"/>
              <a:t>2018-04-06</a:t>
            </a:fld>
            <a:endParaRPr lang="ko-KR" altLang="en-US"/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720969" y="914202"/>
            <a:ext cx="779438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The simplest method of checking the frequency scale of a terahertz spectrometer is to record the frequencies of the peaks and troughs in the transmission spectrum of the etalon and to compare them.</a:t>
            </a:r>
            <a:endParaRPr lang="en-US" altLang="ko-KR" sz="2000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3107" y="2255180"/>
            <a:ext cx="3917786" cy="296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0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800" dirty="0" smtClean="0">
                <a:solidFill>
                  <a:schemeClr val="bg1"/>
                </a:solidFill>
                <a:latin typeface="Arial" panose="020B0604020202020204" pitchFamily="34" charset="0"/>
              </a:rPr>
              <a:t>2.5 Summary of Frequency Calibration Standards</a:t>
            </a:r>
            <a:endParaRPr lang="en-US" altLang="ko-KR" sz="2800" dirty="0" smtClean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46E5C-8775-44A9-9523-40B6CCA06789}" type="datetime1">
              <a:rPr lang="ko-KR" altLang="en-US" smtClean="0"/>
              <a:t>2018-04-06</a:t>
            </a:fld>
            <a:endParaRPr lang="ko-KR" altLang="en-US"/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11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3485418" y="-518177"/>
            <a:ext cx="2173165" cy="7894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669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ko-KR" sz="28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286256" y="2004529"/>
            <a:ext cx="6571488" cy="2848942"/>
          </a:xfrm>
          <a:prstGeom prst="rect">
            <a:avLst/>
          </a:prstGeom>
          <a:noFill/>
          <a:ln w="38100"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>
                <a:solidFill>
                  <a:srgbClr val="3333FF"/>
                </a:solidFill>
                <a:latin typeface="Arial" panose="020B0604020202020204" pitchFamily="34" charset="0"/>
              </a:rPr>
              <a:t>Amplitude Linear Calibration</a:t>
            </a:r>
            <a:endParaRPr lang="ko-KR" altLang="en-US" sz="360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A177F-6FD3-496B-8A9C-B332CA04E863}" type="datetime1">
              <a:rPr lang="ko-KR" altLang="en-US" smtClean="0"/>
              <a:t>2018-04-06</a:t>
            </a:fld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2993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800" dirty="0" smtClean="0">
                <a:solidFill>
                  <a:schemeClr val="bg1"/>
                </a:solidFill>
                <a:latin typeface="Arial" panose="020B0604020202020204" pitchFamily="34" charset="0"/>
              </a:rPr>
              <a:t>3. Amplitude Linearity Calibration</a:t>
            </a:r>
            <a:endParaRPr lang="en-US" altLang="ko-KR" sz="2800" dirty="0" smtClean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46E5C-8775-44A9-9523-40B6CCA06789}" type="datetime1">
              <a:rPr lang="ko-KR" altLang="en-US" smtClean="0"/>
              <a:t>2018-04-06</a:t>
            </a:fld>
            <a:endParaRPr lang="ko-KR" altLang="en-US"/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720969" y="914202"/>
            <a:ext cx="77943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For the purpose of frequency calibration, a solid material must have strong and narrow absorption lines.</a:t>
            </a:r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val="2048375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ko-KR" sz="28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286256" y="2004529"/>
            <a:ext cx="6571488" cy="2848942"/>
          </a:xfrm>
          <a:prstGeom prst="rect">
            <a:avLst/>
          </a:prstGeom>
          <a:noFill/>
          <a:ln w="38100"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>
                <a:solidFill>
                  <a:srgbClr val="3333FF"/>
                </a:solidFill>
                <a:latin typeface="Arial" panose="020B0604020202020204" pitchFamily="34" charset="0"/>
              </a:rPr>
              <a:t>Reflection Standards</a:t>
            </a:r>
            <a:endParaRPr lang="ko-KR" altLang="en-US" sz="360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A177F-6FD3-496B-8A9C-B332CA04E863}" type="datetime1">
              <a:rPr lang="ko-KR" altLang="en-US" smtClean="0"/>
              <a:t>2018-04-06</a:t>
            </a:fld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8665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Arial" panose="020B0604020202020204" pitchFamily="34" charset="0"/>
              </a:rPr>
              <a:t>4</a:t>
            </a:r>
            <a:r>
              <a:rPr lang="en-US" altLang="ko-KR" sz="2800" dirty="0" smtClean="0">
                <a:solidFill>
                  <a:schemeClr val="bg1"/>
                </a:solidFill>
                <a:latin typeface="Arial" panose="020B0604020202020204" pitchFamily="34" charset="0"/>
              </a:rPr>
              <a:t>. Reflection Standards</a:t>
            </a:r>
            <a:endParaRPr lang="en-US" altLang="ko-KR" sz="2800" dirty="0" smtClean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46E5C-8775-44A9-9523-40B6CCA06789}" type="datetime1">
              <a:rPr lang="ko-KR" altLang="en-US" smtClean="0"/>
              <a:t>2018-04-06</a:t>
            </a:fld>
            <a:endParaRPr lang="ko-KR" altLang="en-US"/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720969" y="914202"/>
            <a:ext cx="77943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For the purpose of frequency calibration, a solid material must have strong and narrow absorption lines.</a:t>
            </a:r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val="2056348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800" dirty="0" smtClean="0">
                <a:solidFill>
                  <a:schemeClr val="bg1"/>
                </a:solidFill>
                <a:latin typeface="Arial" panose="020B0604020202020204" pitchFamily="34" charset="0"/>
              </a:rPr>
              <a:t>References</a:t>
            </a:r>
            <a:endParaRPr lang="en-US" altLang="ko-KR" sz="28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68165" y="1362807"/>
            <a:ext cx="860766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Aenchbacher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W., M. </a:t>
            </a:r>
            <a:r>
              <a:rPr lang="en-US" altLang="ko-K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Naftaly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and R. Dudley, “Line Strengths and Self-Broadening of Pure Rotational Lines of Carbon Monoxide Measured by Terahertz Time-Domain Spectroscopy,” </a:t>
            </a:r>
            <a:r>
              <a:rPr lang="en-US" altLang="ko-KR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Applied Optics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Vol. 49, No. 13, 2010, pp. 2490-2496.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Molloy, J. F., et al., “Dispersion Properties of </a:t>
            </a:r>
            <a:r>
              <a:rPr lang="en-US" altLang="ko-K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GaS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Studied by THz-TDS,” </a:t>
            </a:r>
            <a:r>
              <a:rPr lang="en-US" altLang="ko-KR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Cryst</a:t>
            </a:r>
            <a:r>
              <a:rPr lang="en-US" altLang="ko-KR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Eng. Comm.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Vol. 16, 2014, pp. 1995-2000.</a:t>
            </a:r>
            <a:endParaRPr lang="en-US" altLang="ko-K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9A91F-0059-474E-BAEC-65E67593FE25}" type="datetime1">
              <a:rPr lang="ko-KR" altLang="en-US" smtClean="0"/>
              <a:t>2018-04-06</a:t>
            </a:fld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8239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5" name="Text Box 41"/>
          <p:cNvSpPr txBox="1">
            <a:spLocks noChangeArrowheads="1"/>
          </p:cNvSpPr>
          <p:nvPr/>
        </p:nvSpPr>
        <p:spPr bwMode="auto">
          <a:xfrm>
            <a:off x="1775445" y="2397949"/>
            <a:ext cx="5593111" cy="2062103"/>
          </a:xfrm>
          <a:prstGeom prst="rect">
            <a:avLst/>
          </a:prstGeom>
          <a:noFill/>
          <a:ln w="19050">
            <a:solidFill>
              <a:srgbClr val="3333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endParaRPr lang="en-US" altLang="ko-KR" sz="1600" dirty="0" smtClean="0">
              <a:solidFill>
                <a:srgbClr val="3333FF"/>
              </a:solidFill>
              <a:latin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altLang="ko-KR" sz="1600" dirty="0" smtClean="0">
                <a:solidFill>
                  <a:srgbClr val="3333FF"/>
                </a:solidFill>
                <a:latin typeface="Arial" panose="020B0604020202020204" pitchFamily="34" charset="0"/>
              </a:rPr>
              <a:t>Why Calibrate Terahertz Spectrometer?</a:t>
            </a:r>
          </a:p>
          <a:p>
            <a:pPr marL="342900" indent="-342900">
              <a:buAutoNum type="arabicPeriod"/>
            </a:pPr>
            <a:endParaRPr lang="en-US" altLang="ko-KR" sz="1600" dirty="0">
              <a:solidFill>
                <a:srgbClr val="3333FF"/>
              </a:solidFill>
              <a:latin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altLang="ko-KR" sz="1600" dirty="0" smtClean="0">
                <a:solidFill>
                  <a:srgbClr val="3333FF"/>
                </a:solidFill>
                <a:latin typeface="Arial" panose="020B0604020202020204" pitchFamily="34" charset="0"/>
              </a:rPr>
              <a:t>Frequency Calibration</a:t>
            </a:r>
          </a:p>
          <a:p>
            <a:pPr marL="342900" indent="-342900">
              <a:buAutoNum type="arabicPeriod"/>
            </a:pPr>
            <a:endParaRPr lang="en-US" altLang="ko-KR" sz="1600" dirty="0">
              <a:solidFill>
                <a:srgbClr val="3333FF"/>
              </a:solidFill>
              <a:latin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altLang="ko-KR" sz="1600" dirty="0" smtClean="0">
                <a:solidFill>
                  <a:srgbClr val="3333FF"/>
                </a:solidFill>
                <a:latin typeface="Arial" panose="020B0604020202020204" pitchFamily="34" charset="0"/>
              </a:rPr>
              <a:t>Amplitude Linearity Calibration</a:t>
            </a:r>
          </a:p>
          <a:p>
            <a:pPr marL="342900" indent="-342900">
              <a:buAutoNum type="arabicPeriod"/>
            </a:pPr>
            <a:endParaRPr lang="en-US" altLang="ko-KR" sz="1600" dirty="0">
              <a:solidFill>
                <a:srgbClr val="3333FF"/>
              </a:solidFill>
              <a:latin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altLang="ko-KR" sz="1600" dirty="0" smtClean="0">
                <a:solidFill>
                  <a:srgbClr val="3333FF"/>
                </a:solidFill>
                <a:latin typeface="Arial" panose="020B0604020202020204" pitchFamily="34" charset="0"/>
              </a:rPr>
              <a:t>Reflection Standards</a:t>
            </a:r>
          </a:p>
        </p:txBody>
      </p:sp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800" dirty="0" smtClean="0">
                <a:solidFill>
                  <a:schemeClr val="bg1"/>
                </a:solidFill>
                <a:latin typeface="Arial" panose="020B0604020202020204" pitchFamily="34" charset="0"/>
              </a:rPr>
              <a:t>Contents</a:t>
            </a:r>
            <a:endParaRPr lang="en-US" altLang="ko-KR" sz="28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C2118-E1AA-468B-9259-8864ED518988}" type="datetime1">
              <a:rPr lang="ko-KR" altLang="en-US" smtClean="0"/>
              <a:t>2018-04-06</a:t>
            </a:fld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6480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ko-KR" sz="28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286256" y="2004529"/>
            <a:ext cx="6571488" cy="2848942"/>
          </a:xfrm>
          <a:prstGeom prst="rect">
            <a:avLst/>
          </a:prstGeom>
          <a:noFill/>
          <a:ln w="38100"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>
                <a:solidFill>
                  <a:srgbClr val="3333FF"/>
                </a:solidFill>
                <a:latin typeface="Arial" panose="020B0604020202020204" pitchFamily="34" charset="0"/>
              </a:rPr>
              <a:t>Why Calibrate</a:t>
            </a:r>
          </a:p>
          <a:p>
            <a:pPr algn="ctr"/>
            <a:r>
              <a:rPr lang="en-US" altLang="ko-KR" sz="3600" dirty="0" smtClean="0">
                <a:solidFill>
                  <a:srgbClr val="3333FF"/>
                </a:solidFill>
                <a:latin typeface="Arial" panose="020B0604020202020204" pitchFamily="34" charset="0"/>
              </a:rPr>
              <a:t>Terahertz Spectrometer?</a:t>
            </a:r>
            <a:endParaRPr lang="ko-KR" altLang="en-US" sz="360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A177F-6FD3-496B-8A9C-B332CA04E863}" type="datetime1">
              <a:rPr lang="ko-KR" altLang="en-US" smtClean="0"/>
              <a:t>2018-04-06</a:t>
            </a:fld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8520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800" dirty="0" smtClean="0">
                <a:solidFill>
                  <a:schemeClr val="bg1"/>
                </a:solidFill>
                <a:latin typeface="Arial" panose="020B0604020202020204" pitchFamily="34" charset="0"/>
              </a:rPr>
              <a:t>1. Why Calibrate Terahertz Spectrometer</a:t>
            </a: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46E5C-8775-44A9-9523-40B6CCA06789}" type="datetime1">
              <a:rPr lang="ko-KR" altLang="en-US" smtClean="0"/>
              <a:t>2018-04-06</a:t>
            </a:fld>
            <a:endParaRPr lang="ko-KR" altLang="en-US"/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720969" y="914202"/>
            <a:ext cx="7794381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Calibration is a procedure for verifying instrumental performances, accuracy and precision.</a:t>
            </a:r>
          </a:p>
          <a:p>
            <a:endParaRPr lang="en-US" altLang="ko-KR" sz="2000" dirty="0"/>
          </a:p>
          <a:p>
            <a:r>
              <a:rPr lang="en-US" altLang="ko-KR" sz="2000" dirty="0" smtClean="0"/>
              <a:t>Disadvantage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The bandwidth is large.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In the terahertz band, few solid materials have narrow resonance absorption lines, and those lines are too few.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r>
              <a:rPr lang="en-US" altLang="ko-KR" sz="2000" dirty="0" smtClean="0"/>
              <a:t>Advantage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Calibrating the frequency scale also ensures the correctness of the phase.</a:t>
            </a:r>
          </a:p>
        </p:txBody>
      </p:sp>
    </p:spTree>
    <p:extLst>
      <p:ext uri="{BB962C8B-B14F-4D97-AF65-F5344CB8AC3E}">
        <p14:creationId xmlns:p14="http://schemas.microsoft.com/office/powerpoint/2010/main" val="4201583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ko-KR" sz="28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286256" y="2004529"/>
            <a:ext cx="6571488" cy="2848942"/>
          </a:xfrm>
          <a:prstGeom prst="rect">
            <a:avLst/>
          </a:prstGeom>
          <a:noFill/>
          <a:ln w="38100"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>
                <a:solidFill>
                  <a:srgbClr val="3333FF"/>
                </a:solidFill>
                <a:latin typeface="Arial" panose="020B0604020202020204" pitchFamily="34" charset="0"/>
              </a:rPr>
              <a:t>Frequency Calibration</a:t>
            </a:r>
            <a:endParaRPr lang="ko-KR" altLang="en-US" sz="360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A177F-6FD3-496B-8A9C-B332CA04E863}" type="datetime1">
              <a:rPr lang="ko-KR" altLang="en-US" smtClean="0"/>
              <a:t>2018-04-06</a:t>
            </a:fld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8844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800" dirty="0" smtClean="0">
                <a:solidFill>
                  <a:schemeClr val="bg1"/>
                </a:solidFill>
                <a:latin typeface="Arial" panose="020B0604020202020204" pitchFamily="34" charset="0"/>
              </a:rPr>
              <a:t>2.1 Gases</a:t>
            </a: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46E5C-8775-44A9-9523-40B6CCA06789}" type="datetime1">
              <a:rPr lang="ko-KR" altLang="en-US" smtClean="0"/>
              <a:t>2018-04-06</a:t>
            </a:fld>
            <a:endParaRPr lang="ko-KR" altLang="en-US"/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720969" y="914202"/>
            <a:ext cx="77943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The most commonly used means of frequency verification in the terahertz band is atmospheric water vapor.</a:t>
            </a:r>
            <a:endParaRPr lang="en-US" altLang="ko-KR" sz="2000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4518" y="1538876"/>
            <a:ext cx="4574963" cy="355187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213589" y="3408834"/>
            <a:ext cx="4572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0.557</a:t>
            </a:r>
            <a:endParaRPr lang="ko-KR" altLang="en-US" sz="900" dirty="0"/>
          </a:p>
        </p:txBody>
      </p:sp>
      <p:sp>
        <p:nvSpPr>
          <p:cNvPr id="8" name="TextBox 7"/>
          <p:cNvSpPr txBox="1"/>
          <p:nvPr/>
        </p:nvSpPr>
        <p:spPr>
          <a:xfrm>
            <a:off x="3442189" y="3873803"/>
            <a:ext cx="4615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0.752</a:t>
            </a:r>
            <a:endParaRPr lang="ko-KR" altLang="en-US" sz="900" dirty="0"/>
          </a:p>
        </p:txBody>
      </p:sp>
      <p:sp>
        <p:nvSpPr>
          <p:cNvPr id="9" name="TextBox 8"/>
          <p:cNvSpPr txBox="1"/>
          <p:nvPr/>
        </p:nvSpPr>
        <p:spPr>
          <a:xfrm>
            <a:off x="3779228" y="1971885"/>
            <a:ext cx="4572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1.097</a:t>
            </a:r>
            <a:endParaRPr lang="ko-KR" altLang="en-US" sz="900" dirty="0"/>
          </a:p>
        </p:txBody>
      </p:sp>
      <p:sp>
        <p:nvSpPr>
          <p:cNvPr id="10" name="TextBox 9"/>
          <p:cNvSpPr txBox="1"/>
          <p:nvPr/>
        </p:nvSpPr>
        <p:spPr>
          <a:xfrm>
            <a:off x="3881804" y="1818107"/>
            <a:ext cx="4572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1.113</a:t>
            </a:r>
            <a:endParaRPr lang="ko-KR" altLang="en-US" sz="900" dirty="0"/>
          </a:p>
        </p:txBody>
      </p:sp>
      <p:sp>
        <p:nvSpPr>
          <p:cNvPr id="11" name="TextBox 10"/>
          <p:cNvSpPr txBox="1"/>
          <p:nvPr/>
        </p:nvSpPr>
        <p:spPr>
          <a:xfrm>
            <a:off x="4160959" y="2139474"/>
            <a:ext cx="4572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1.410</a:t>
            </a:r>
            <a:endParaRPr lang="ko-KR" altLang="en-US" sz="900" dirty="0"/>
          </a:p>
        </p:txBody>
      </p:sp>
      <p:sp>
        <p:nvSpPr>
          <p:cNvPr id="12" name="TextBox 11"/>
          <p:cNvSpPr txBox="1"/>
          <p:nvPr/>
        </p:nvSpPr>
        <p:spPr>
          <a:xfrm>
            <a:off x="5105383" y="2065564"/>
            <a:ext cx="16698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solidFill>
                  <a:srgbClr val="FF0000"/>
                </a:solidFill>
              </a:rPr>
              <a:t>f &gt; 2THz , no usable single lines</a:t>
            </a:r>
            <a:endParaRPr lang="ko-KR" altLang="en-US" sz="9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4225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800" dirty="0" smtClean="0">
                <a:solidFill>
                  <a:schemeClr val="bg1"/>
                </a:solidFill>
                <a:latin typeface="Arial" panose="020B0604020202020204" pitchFamily="34" charset="0"/>
              </a:rPr>
              <a:t>2.1 Gases</a:t>
            </a: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46E5C-8775-44A9-9523-40B6CCA06789}" type="datetime1">
              <a:rPr lang="ko-KR" altLang="en-US" smtClean="0"/>
              <a:t>2018-04-06</a:t>
            </a:fld>
            <a:endParaRPr lang="ko-KR" altLang="en-US"/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720969" y="914202"/>
            <a:ext cx="779438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Linear gas molecules have pure rotational spectra consisting of a frequency comb of nearly equally spaced lines with a distinctive amplitude envelope.</a:t>
            </a:r>
            <a:endParaRPr lang="en-US" altLang="ko-KR" sz="2000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792" y="4239007"/>
            <a:ext cx="2274608" cy="154065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8492" y="2262169"/>
            <a:ext cx="2520000" cy="1876245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720969" y="1929865"/>
            <a:ext cx="2277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3333FF"/>
                </a:solidFill>
              </a:rPr>
              <a:t>CO absorption spectra</a:t>
            </a:r>
            <a:endParaRPr lang="ko-KR" altLang="en-US" dirty="0">
              <a:solidFill>
                <a:srgbClr val="3333FF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68165" y="6078224"/>
            <a:ext cx="860766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Aenchbacher</a:t>
            </a:r>
            <a:r>
              <a:rPr lang="en-US" altLang="ko-KR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W., M. </a:t>
            </a:r>
            <a:r>
              <a:rPr lang="en-US" altLang="ko-KR" sz="10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Naftaly</a:t>
            </a:r>
            <a:r>
              <a:rPr lang="en-US" altLang="ko-KR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R. Dudley, “Line Strengths and Self-Broadening of Pure Rotational Lines of Carbon Monoxide Measured by Terahertz Time-Domain Spectroscopy,” </a:t>
            </a:r>
            <a:r>
              <a:rPr lang="en-US" altLang="ko-KR" sz="105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Applied Optics</a:t>
            </a:r>
            <a:r>
              <a:rPr lang="en-US" altLang="ko-KR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Vol. 49, No. 13, </a:t>
            </a:r>
            <a:r>
              <a:rPr lang="en-US" altLang="ko-KR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2010</a:t>
            </a:r>
            <a:r>
              <a:rPr lang="en-US" altLang="ko-KR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84400" y="2282070"/>
            <a:ext cx="2520000" cy="1855637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3631284" y="4489912"/>
            <a:ext cx="34025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ym typeface="Wingdings" panose="05000000000000000000" pitchFamily="2" charset="2"/>
              </a:rPr>
              <a:t> Must be highly robust and have excellent gas seals.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783966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800" dirty="0" smtClean="0">
                <a:solidFill>
                  <a:schemeClr val="bg1"/>
                </a:solidFill>
                <a:latin typeface="Arial" panose="020B0604020202020204" pitchFamily="34" charset="0"/>
              </a:rPr>
              <a:t>2.2 Solids</a:t>
            </a:r>
            <a:endParaRPr lang="en-US" altLang="ko-KR" sz="2800" dirty="0" smtClean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46E5C-8775-44A9-9523-40B6CCA06789}" type="datetime1">
              <a:rPr lang="ko-KR" altLang="en-US" smtClean="0"/>
              <a:t>2018-04-06</a:t>
            </a:fld>
            <a:endParaRPr lang="ko-KR" altLang="en-US"/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720969" y="914202"/>
            <a:ext cx="77943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For the purpose of frequency calibration, a solid material must have strong and narrow absorption lines.</a:t>
            </a:r>
            <a:endParaRPr lang="en-US" altLang="ko-KR" sz="2000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2856" y="1608446"/>
            <a:ext cx="2370605" cy="18000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720969" y="3326741"/>
            <a:ext cx="77943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In contrast to single crystals, </a:t>
            </a:r>
            <a:r>
              <a:rPr lang="en-US" altLang="ko-KR" sz="2000" dirty="0" err="1" smtClean="0"/>
              <a:t>polycrysyalline</a:t>
            </a:r>
            <a:r>
              <a:rPr lang="en-US" altLang="ko-KR" sz="2000" dirty="0" smtClean="0"/>
              <a:t> materials have much broader and shallower peaks.</a:t>
            </a:r>
            <a:endParaRPr lang="en-US" altLang="ko-KR" sz="2000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8974" y="3776872"/>
            <a:ext cx="2718367" cy="18000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268165" y="6078224"/>
            <a:ext cx="86076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Molloy, J. F., et al., “Dispersion Properties of </a:t>
            </a:r>
            <a:r>
              <a:rPr lang="en-US" altLang="ko-KR" sz="10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GaS</a:t>
            </a:r>
            <a:r>
              <a:rPr lang="en-US" altLang="ko-KR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Studied by THz-TDS,” </a:t>
            </a:r>
            <a:r>
              <a:rPr lang="en-US" altLang="ko-KR" sz="105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Cryst</a:t>
            </a:r>
            <a:r>
              <a:rPr lang="en-US" altLang="ko-KR" sz="105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Eng. Comm.</a:t>
            </a:r>
            <a:r>
              <a:rPr lang="en-US" altLang="ko-KR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Vol. 16, </a:t>
            </a:r>
            <a:r>
              <a:rPr lang="en-US" altLang="ko-KR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2014</a:t>
            </a:r>
            <a:r>
              <a:rPr lang="en-US" altLang="ko-KR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493407" y="5319116"/>
            <a:ext cx="65448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2.17THz</a:t>
            </a:r>
            <a:endParaRPr lang="ko-KR" altLang="en-US" sz="900" dirty="0"/>
          </a:p>
        </p:txBody>
      </p:sp>
      <p:sp>
        <p:nvSpPr>
          <p:cNvPr id="19" name="TextBox 18"/>
          <p:cNvSpPr txBox="1"/>
          <p:nvPr/>
        </p:nvSpPr>
        <p:spPr>
          <a:xfrm>
            <a:off x="720969" y="5601466"/>
            <a:ext cx="77943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ym typeface="Wingdings" panose="05000000000000000000" pitchFamily="2" charset="2"/>
              </a:rPr>
              <a:t> </a:t>
            </a:r>
            <a:r>
              <a:rPr lang="en-US" altLang="ko-KR" sz="2000" dirty="0" smtClean="0"/>
              <a:t>Solid crystalline materials must be judged poorly suited to the purpose.</a:t>
            </a:r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val="900923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800" dirty="0" smtClean="0">
                <a:solidFill>
                  <a:schemeClr val="bg1"/>
                </a:solidFill>
                <a:latin typeface="Arial" panose="020B0604020202020204" pitchFamily="34" charset="0"/>
              </a:rPr>
              <a:t>2.3 Resonant Mesh Filters</a:t>
            </a:r>
            <a:endParaRPr lang="en-US" altLang="ko-KR" sz="2800" dirty="0" smtClean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46E5C-8775-44A9-9523-40B6CCA06789}" type="datetime1">
              <a:rPr lang="ko-KR" altLang="en-US" smtClean="0"/>
              <a:t>2018-04-06</a:t>
            </a:fld>
            <a:endParaRPr lang="ko-KR" altLang="en-US"/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720969" y="914202"/>
            <a:ext cx="779438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An important advantage is </a:t>
            </a:r>
            <a:r>
              <a:rPr lang="en-US" altLang="ko-KR" sz="2000" dirty="0" err="1" smtClean="0"/>
              <a:t>tha</a:t>
            </a:r>
            <a:r>
              <a:rPr lang="en-US" altLang="ko-KR" sz="2000" dirty="0" smtClean="0"/>
              <a:t> </a:t>
            </a:r>
            <a:r>
              <a:rPr lang="en-US" altLang="ko-KR" sz="2000" dirty="0" err="1" smtClean="0"/>
              <a:t>tsuch</a:t>
            </a:r>
            <a:r>
              <a:rPr lang="en-US" altLang="ko-KR" sz="2000" dirty="0" smtClean="0"/>
              <a:t> filters are robust, stable, convenient to use, and can be fabricated as calibration sets offering a number of frequencies over the desired range.</a:t>
            </a:r>
            <a:endParaRPr lang="en-US" altLang="ko-KR" sz="2000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7395" y="2088404"/>
            <a:ext cx="3240000" cy="215809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3458" y="2088404"/>
            <a:ext cx="2858143" cy="2160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44374" y="4764111"/>
            <a:ext cx="1227626" cy="79953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4866509" y="5025376"/>
                <a:ext cx="105067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𝜈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/2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6509" y="5025376"/>
                <a:ext cx="1050672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2890" t="-2174" r="-4624" b="-3260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5583115" y="3444004"/>
            <a:ext cx="527539" cy="2308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solidFill>
                  <a:schemeClr val="bg1"/>
                </a:solidFill>
              </a:rPr>
              <a:t>150µm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4457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40362</TotalTime>
  <Words>538</Words>
  <Application>Microsoft Office PowerPoint</Application>
  <PresentationFormat>화면 슬라이드 쇼(4:3)</PresentationFormat>
  <Paragraphs>106</Paragraphs>
  <Slides>16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4" baseType="lpstr">
      <vt:lpstr>맑은 고딕</vt:lpstr>
      <vt:lpstr>Arial</vt:lpstr>
      <vt:lpstr>Calibri</vt:lpstr>
      <vt:lpstr>Calibri Light</vt:lpstr>
      <vt:lpstr>Cambria Math</vt:lpstr>
      <vt:lpstr>Times New Roman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이종건(전자전기공학과)</dc:creator>
  <cp:lastModifiedBy>DoHero</cp:lastModifiedBy>
  <cp:revision>580</cp:revision>
  <dcterms:created xsi:type="dcterms:W3CDTF">2018-02-18T11:37:55Z</dcterms:created>
  <dcterms:modified xsi:type="dcterms:W3CDTF">2018-04-06T14:54:57Z</dcterms:modified>
</cp:coreProperties>
</file>