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303" r:id="rId3"/>
    <p:sldId id="305" r:id="rId4"/>
    <p:sldId id="307" r:id="rId5"/>
    <p:sldId id="298" r:id="rId6"/>
    <p:sldId id="302" r:id="rId7"/>
    <p:sldId id="309" r:id="rId8"/>
    <p:sldId id="308" r:id="rId9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240777" y="1978401"/>
            <a:ext cx="66609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201812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Tungsten Tip Etching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1978-J. Phys. D: Appl. Phys.-11-A comparison of AC and DC electrochemical etching techniques for the fabrication of tungsten whiskers (G. J. Edwards and P. R. Pearce)</a:t>
            </a:r>
            <a:endParaRPr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3" y="1909397"/>
            <a:ext cx="4905375" cy="40895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08960" y="1540065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7840" y="1540065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752600" y="1926036"/>
            <a:ext cx="1821180" cy="102601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57350" y="2377845"/>
            <a:ext cx="1901135" cy="43735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호 17"/>
          <p:cNvSpPr/>
          <p:nvPr/>
        </p:nvSpPr>
        <p:spPr>
          <a:xfrm rot="12197179">
            <a:off x="5290079" y="2243585"/>
            <a:ext cx="1040343" cy="591618"/>
          </a:xfrm>
          <a:prstGeom prst="arc">
            <a:avLst>
              <a:gd name="adj1" fmla="val 13960562"/>
              <a:gd name="adj2" fmla="val 21410140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3011382" flipV="1">
            <a:off x="4944087" y="2798945"/>
            <a:ext cx="1040343" cy="591618"/>
          </a:xfrm>
          <a:prstGeom prst="arc">
            <a:avLst>
              <a:gd name="adj1" fmla="val 13960562"/>
              <a:gd name="adj2" fmla="val 21410140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2018-Micro&amp;Nano Letters-13,8-Electrochemical etching of lightweight </a:t>
            </a:r>
            <a:r>
              <a:rPr lang="en-US" altLang="ko-KR" sz="1600" b="1" dirty="0" err="1" smtClean="0"/>
              <a:t>nanotips</a:t>
            </a:r>
            <a:r>
              <a:rPr lang="en-US" altLang="ko-KR" sz="1600" b="1" dirty="0" smtClean="0"/>
              <a:t> for high quality-factor quartz tuning fork force sensor: atomic force microscopy applications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(Danish Hussain, </a:t>
            </a:r>
            <a:r>
              <a:rPr lang="en-US" altLang="ko-KR" sz="1600" b="1" dirty="0" err="1" smtClean="0"/>
              <a:t>Jianmin</a:t>
            </a:r>
            <a:r>
              <a:rPr lang="en-US" altLang="ko-KR" sz="1600" b="1" dirty="0" smtClean="0"/>
              <a:t> Song, </a:t>
            </a:r>
            <a:r>
              <a:rPr lang="en-US" altLang="ko-KR" sz="1600" b="1" dirty="0" err="1" smtClean="0"/>
              <a:t>Hao</a:t>
            </a:r>
            <a:r>
              <a:rPr lang="en-US" altLang="ko-KR" sz="1600" b="1" dirty="0" smtClean="0"/>
              <a:t> Zhang, </a:t>
            </a:r>
            <a:r>
              <a:rPr lang="en-US" altLang="ko-KR" sz="1600" b="1" dirty="0" err="1" smtClean="0"/>
              <a:t>Xianghe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meng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and Hui </a:t>
            </a:r>
            <a:r>
              <a:rPr lang="en-US" altLang="ko-KR" sz="1600" b="1" dirty="0" err="1" smtClean="0"/>
              <a:t>Xie</a:t>
            </a:r>
            <a:r>
              <a:rPr lang="en-US" altLang="ko-KR" sz="1600" b="1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208181"/>
            <a:ext cx="3620831" cy="48472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48" y="1349497"/>
            <a:ext cx="2694472" cy="15599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729" y="1349496"/>
            <a:ext cx="2040263" cy="15868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048" y="3168819"/>
            <a:ext cx="4946072" cy="10490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038851" y="3298825"/>
            <a:ext cx="266700" cy="895350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10992" y="1974714"/>
            <a:ext cx="105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Two step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1013" y="4422733"/>
            <a:ext cx="4916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Primary </a:t>
            </a:r>
            <a:r>
              <a:rPr lang="en-US" altLang="ko-KR" sz="2000" dirty="0"/>
              <a:t>shaft diameter: 10–40 </a:t>
            </a:r>
            <a:r>
              <a:rPr lang="en-US" altLang="ko-KR" sz="2000" dirty="0" err="1"/>
              <a:t>μm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Length: 2–5 mm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F</a:t>
            </a:r>
            <a:r>
              <a:rPr lang="en-US" altLang="ko-KR" sz="2000" dirty="0" smtClean="0"/>
              <a:t>abricated </a:t>
            </a:r>
            <a:r>
              <a:rPr lang="en-US" altLang="ko-KR" sz="2000" dirty="0"/>
              <a:t>with high success rate (∼80</a:t>
            </a:r>
            <a:r>
              <a:rPr lang="en-US" altLang="ko-KR" sz="2000" dirty="0" smtClean="0"/>
              <a:t>%).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High Q-factor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60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2002-Nano Letters-2,3-Reproducible Electrochemical Etching of Tungsten Probe Tips (Olivier L. Guise, Joachim W. </a:t>
            </a:r>
            <a:r>
              <a:rPr lang="en-US" altLang="ko-KR" sz="1600" b="1" dirty="0" err="1" smtClean="0"/>
              <a:t>Ahner</a:t>
            </a:r>
            <a:r>
              <a:rPr lang="en-US" altLang="ko-KR" sz="1600" b="1" dirty="0" smtClean="0"/>
              <a:t>, Moon-</a:t>
            </a:r>
            <a:r>
              <a:rPr lang="en-US" altLang="ko-KR" sz="1600" b="1" dirty="0" err="1" smtClean="0"/>
              <a:t>Chul</a:t>
            </a:r>
            <a:r>
              <a:rPr lang="en-US" altLang="ko-KR" sz="1600" b="1" dirty="0" smtClean="0"/>
              <a:t> Jung, Peter C. </a:t>
            </a:r>
            <a:r>
              <a:rPr lang="en-US" altLang="ko-KR" sz="1600" b="1" dirty="0" err="1" smtClean="0"/>
              <a:t>Goughnour</a:t>
            </a:r>
            <a:r>
              <a:rPr lang="en-US" altLang="ko-KR" sz="1600" b="1" dirty="0" smtClean="0"/>
              <a:t>, and John T. Yates, Jr.)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421170"/>
            <a:ext cx="3724412" cy="23231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419" y="1459773"/>
            <a:ext cx="2520000" cy="2288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000" y="1454381"/>
            <a:ext cx="2520000" cy="22899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406" y="3939215"/>
            <a:ext cx="1681613" cy="16007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0419" y="888597"/>
            <a:ext cx="4350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Post-etching: wire</a:t>
            </a:r>
            <a:r>
              <a:rPr lang="ko-KR" altLang="en-US" sz="1400" dirty="0" smtClean="0"/>
              <a:t>가 끊어진 이후에도 </a:t>
            </a:r>
            <a:r>
              <a:rPr lang="en-US" altLang="ko-KR" sz="1400" dirty="0" smtClean="0"/>
              <a:t>etching process</a:t>
            </a:r>
            <a:r>
              <a:rPr lang="ko-KR" altLang="en-US" sz="1400" dirty="0" smtClean="0"/>
              <a:t>를 진행하는 것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49373" y="4231766"/>
            <a:ext cx="5832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An </a:t>
            </a:r>
            <a:r>
              <a:rPr lang="en-US" altLang="ko-KR" sz="2000" dirty="0"/>
              <a:t>average of at least 5 tips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“This </a:t>
            </a:r>
            <a:r>
              <a:rPr lang="en-US" altLang="ko-KR" sz="2000" dirty="0"/>
              <a:t>method produces tips in a very controlled and reproducible manner</a:t>
            </a:r>
            <a:r>
              <a:rPr lang="en-US" altLang="ko-KR" sz="2000" dirty="0" smtClean="0"/>
              <a:t>.”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22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4933" r="21943" b="75760"/>
          <a:stretch/>
        </p:blipFill>
        <p:spPr>
          <a:xfrm>
            <a:off x="276762" y="1264830"/>
            <a:ext cx="2409288" cy="14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7945" t="25163" b="34643"/>
          <a:stretch/>
        </p:blipFill>
        <p:spPr>
          <a:xfrm>
            <a:off x="2974978" y="1246936"/>
            <a:ext cx="2708813" cy="18409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6007" y="2352456"/>
            <a:ext cx="52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10M</a:t>
            </a:r>
            <a:endParaRPr lang="ko-KR" altLang="en-US" sz="1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11135" t="65334" r="20518"/>
          <a:stretch/>
        </p:blipFill>
        <p:spPr>
          <a:xfrm>
            <a:off x="5972720" y="1090132"/>
            <a:ext cx="2271436" cy="1793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2012-Rev. Sci. Instrum.-83,08374-Method of electrochemical etching of tungsten tips with controllable profiles(Wei-</a:t>
            </a:r>
            <a:r>
              <a:rPr lang="en-US" altLang="ko-KR" sz="1600" b="1" dirty="0" err="1"/>
              <a:t>Tse</a:t>
            </a:r>
            <a:r>
              <a:rPr lang="en-US" altLang="ko-KR" sz="1600" b="1" dirty="0"/>
              <a:t> Chang, </a:t>
            </a:r>
            <a:r>
              <a:rPr lang="en-US" altLang="ko-KR" sz="1600" b="1" dirty="0" err="1"/>
              <a:t>Ing-Shouh</a:t>
            </a:r>
            <a:r>
              <a:rPr lang="en-US" altLang="ko-KR" sz="1600" b="1" dirty="0"/>
              <a:t> Hwang, Mu-Tung Chang, Chung-</a:t>
            </a:r>
            <a:r>
              <a:rPr lang="en-US" altLang="ko-KR" sz="1600" b="1" dirty="0" err="1"/>
              <a:t>Yueh</a:t>
            </a:r>
            <a:r>
              <a:rPr lang="en-US" altLang="ko-KR" sz="1600" b="1" dirty="0"/>
              <a:t> Lin, Wei-</a:t>
            </a:r>
            <a:r>
              <a:rPr lang="en-US" altLang="ko-KR" sz="1600" b="1" dirty="0" err="1"/>
              <a:t>Hao</a:t>
            </a:r>
            <a:r>
              <a:rPr lang="en-US" altLang="ko-KR" sz="1600" b="1" dirty="0"/>
              <a:t> Hsu and </a:t>
            </a:r>
            <a:r>
              <a:rPr lang="en-US" altLang="ko-KR" sz="1600" b="1" dirty="0" err="1"/>
              <a:t>Jin</a:t>
            </a:r>
            <a:r>
              <a:rPr lang="en-US" altLang="ko-KR" sz="1600" b="1" dirty="0"/>
              <a:t>-Long </a:t>
            </a:r>
            <a:r>
              <a:rPr lang="en-US" altLang="ko-KR" sz="1600" b="1" dirty="0" err="1"/>
              <a:t>Hou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642" y="2930203"/>
            <a:ext cx="2455057" cy="32007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0595" y="3409626"/>
            <a:ext cx="1340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DC(uniform)</a:t>
            </a:r>
          </a:p>
          <a:p>
            <a:pPr algn="ctr"/>
            <a:r>
              <a:rPr lang="en-US" altLang="ko-KR" dirty="0" smtClean="0"/>
              <a:t>etching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1043" y="4882988"/>
            <a:ext cx="876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Pulse</a:t>
            </a:r>
          </a:p>
          <a:p>
            <a:pPr algn="ctr"/>
            <a:r>
              <a:rPr lang="en-US" altLang="ko-KR" dirty="0" smtClean="0"/>
              <a:t>etching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861017" y="3120338"/>
            <a:ext cx="428625" cy="16038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343931" y="3976766"/>
            <a:ext cx="0" cy="545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38552"/>
              </p:ext>
            </p:extLst>
          </p:nvPr>
        </p:nvGraphicFramePr>
        <p:xfrm>
          <a:off x="2908642" y="4148096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5" imgW="380880" imgH="241200" progId="Equation.DSMT4">
                  <p:embed/>
                </p:oleObj>
              </mc:Choice>
              <mc:Fallback>
                <p:oleObj name="Equation" r:id="rId5" imgW="380880" imgH="241200" progId="Equation.DSMT4">
                  <p:embed/>
                  <p:pic>
                    <p:nvPicPr>
                      <p:cNvPr id="20" name="개체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8642" y="4148096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97699" y="4022758"/>
            <a:ext cx="5336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“we </a:t>
            </a:r>
            <a:r>
              <a:rPr lang="en-US" altLang="ko-KR" sz="2000" dirty="0"/>
              <a:t>propose a simple and reliable electrochemical method to fabricate tungsten tips with good control of the tip profile</a:t>
            </a:r>
            <a:r>
              <a:rPr lang="en-US" altLang="ko-KR" sz="2000" dirty="0" smtClean="0"/>
              <a:t>.”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1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2017-Microelectronic Engineering-173-Progrmmable set-up for electrochemical preparation of STM tips and ultra-sharp field emission </a:t>
            </a:r>
            <a:r>
              <a:rPr lang="en-US" altLang="ko-KR" sz="1600" b="1" dirty="0" err="1" smtClean="0"/>
              <a:t>cathods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Alexandr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Knapek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jiri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Sykora</a:t>
            </a:r>
            <a:r>
              <a:rPr lang="en-US" altLang="ko-KR" sz="1600" b="1" dirty="0" smtClean="0"/>
              <a:t>, Jana </a:t>
            </a:r>
            <a:r>
              <a:rPr lang="en-US" altLang="ko-KR" sz="1600" b="1" dirty="0" err="1" smtClean="0"/>
              <a:t>Chlumska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Dinara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Sobola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254957"/>
            <a:ext cx="2052257" cy="19745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7" y="1254957"/>
            <a:ext cx="2291710" cy="4091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172" y="3300577"/>
            <a:ext cx="2316011" cy="19745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935" y="1296367"/>
            <a:ext cx="2843427" cy="2001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45882" y="3629998"/>
            <a:ext cx="4153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“The </a:t>
            </a:r>
            <a:r>
              <a:rPr lang="en-US" altLang="ko-KR" sz="2000" dirty="0"/>
              <a:t>programming allows for increasing the reproducibility of the preparation and improves the quality of the preparation process</a:t>
            </a:r>
            <a:r>
              <a:rPr lang="en-US" altLang="ko-KR" sz="2000" dirty="0" smtClean="0"/>
              <a:t>.”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8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2007-</a:t>
            </a:r>
            <a:r>
              <a:rPr lang="en-US" altLang="ko-KR" sz="1600" b="1" dirty="0" smtClean="0"/>
              <a:t>e-J. Surf. Sci. Nanotech.</a:t>
            </a:r>
            <a:r>
              <a:rPr lang="en-US" altLang="ko-KR" sz="1600" b="1" dirty="0" smtClean="0"/>
              <a:t>-5-Dynamic electrochemical etching technique for tungsten tips suitable for multi tip scanning tunneling microscopes(Rei </a:t>
            </a:r>
            <a:r>
              <a:rPr lang="en-US" altLang="ko-KR" sz="1600" b="1" dirty="0" err="1" smtClean="0"/>
              <a:t>Hobara</a:t>
            </a:r>
            <a:r>
              <a:rPr lang="en-US" altLang="ko-KR" sz="1600" b="1" dirty="0" smtClean="0"/>
              <a:t>, Shinya Yoshimoto, Shuji Hasegawa, </a:t>
            </a:r>
            <a:r>
              <a:rPr lang="en-US" altLang="ko-KR" sz="1600" b="1" dirty="0" err="1" smtClean="0"/>
              <a:t>Katsuyoshi</a:t>
            </a:r>
            <a:r>
              <a:rPr lang="en-US" altLang="ko-KR" sz="1600" b="1" dirty="0" smtClean="0"/>
              <a:t> Sakamoto)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45882" y="3629998"/>
            <a:ext cx="4153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“The </a:t>
            </a:r>
            <a:r>
              <a:rPr lang="en-US" altLang="ko-KR" sz="2000" dirty="0"/>
              <a:t>programming allows for increasing the reproducibility of the preparation and improves the quality of the preparation process</a:t>
            </a:r>
            <a:r>
              <a:rPr lang="en-US" altLang="ko-KR" sz="2000" dirty="0" smtClean="0"/>
              <a:t>.”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94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2012-Rev. Sci. Instrum.-83,6-Two step controllable electrochemical etching of tungsten scanning probe microscopy tips(Yasser Khan, </a:t>
            </a:r>
            <a:r>
              <a:rPr lang="en-US" altLang="ko-KR" sz="1600" b="1" dirty="0" err="1" smtClean="0"/>
              <a:t>Hisham</a:t>
            </a:r>
            <a:r>
              <a:rPr lang="en-US" altLang="ko-KR" sz="1600" b="1" dirty="0" smtClean="0"/>
              <a:t> Al-</a:t>
            </a:r>
            <a:r>
              <a:rPr lang="en-US" altLang="ko-KR" sz="1600" b="1" dirty="0" err="1" smtClean="0"/>
              <a:t>Falih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Yaping</a:t>
            </a:r>
            <a:r>
              <a:rPr lang="en-US" altLang="ko-KR" sz="1600" b="1" dirty="0" smtClean="0"/>
              <a:t> Zhang, Tien </a:t>
            </a:r>
            <a:r>
              <a:rPr lang="en-US" altLang="ko-KR" sz="1600" b="1" dirty="0" err="1" smtClean="0"/>
              <a:t>Khee</a:t>
            </a:r>
            <a:r>
              <a:rPr lang="en-US" altLang="ko-KR" sz="1600" b="1" dirty="0" smtClean="0"/>
              <a:t> Ng, Boon S. </a:t>
            </a:r>
            <a:r>
              <a:rPr lang="en-US" altLang="ko-KR" sz="1600" b="1" dirty="0" err="1" smtClean="0"/>
              <a:t>Ooi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6007" y="5523250"/>
            <a:ext cx="8611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“The electrolyte solution level remains stagnant throughout the process, the meniscus often moves to a lower level”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Dynamic etching: the electrolyte level is vertically raised and lowered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43" y="843910"/>
            <a:ext cx="4142592" cy="24838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497" y="843910"/>
            <a:ext cx="3010766" cy="1134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77" y="2189059"/>
            <a:ext cx="3012875" cy="11386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32" y="3332467"/>
            <a:ext cx="2234004" cy="21950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824" y="3353363"/>
            <a:ext cx="4770439" cy="21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83043</TotalTime>
  <Words>412</Words>
  <Application>Microsoft Office PowerPoint</Application>
  <PresentationFormat>화면 슬라이드 쇼(4:3)</PresentationFormat>
  <Paragraphs>47</Paragraphs>
  <Slides>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1170</cp:revision>
  <dcterms:created xsi:type="dcterms:W3CDTF">2018-02-18T11:37:55Z</dcterms:created>
  <dcterms:modified xsi:type="dcterms:W3CDTF">2018-12-14T11:52:12Z</dcterms:modified>
</cp:coreProperties>
</file>