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8" r:id="rId4"/>
    <p:sldId id="26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100" d="100"/>
          <a:sy n="100" d="100"/>
        </p:scale>
        <p:origin x="76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2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Introduction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Photonic Integrated Circuits </a:t>
            </a:r>
            <a:r>
              <a:rPr lang="en-US" altLang="ko-KR" sz="1600" b="1" dirty="0"/>
              <a:t>(PICs</a:t>
            </a:r>
            <a:r>
              <a:rPr lang="en-US" altLang="ko-KR" sz="1600" b="1" dirty="0" smtClean="0"/>
              <a:t>) based on Silicon-on-Insulator (SOI)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대한 관심 </a:t>
            </a:r>
            <a:r>
              <a:rPr lang="ko-KR" altLang="en-US" sz="1600" b="1" dirty="0" smtClean="0"/>
              <a:t>증폭</a:t>
            </a:r>
            <a:r>
              <a:rPr lang="en-US" altLang="ko-KR" sz="1600" b="1" dirty="0" smtClean="0"/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Integrated component</a:t>
            </a:r>
            <a:r>
              <a:rPr lang="ko-KR" altLang="en-US" sz="1600" dirty="0"/>
              <a:t>에서 </a:t>
            </a:r>
            <a:r>
              <a:rPr lang="en-US" altLang="ko-KR" sz="1600" dirty="0"/>
              <a:t>power splitter</a:t>
            </a:r>
            <a:r>
              <a:rPr lang="ko-KR" altLang="en-US" sz="1600" dirty="0"/>
              <a:t>는 필수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“beyond 5G” generation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THz optical device</a:t>
            </a:r>
            <a:r>
              <a:rPr lang="ko-KR" altLang="en-US" sz="1600" dirty="0" smtClean="0"/>
              <a:t>의 중요성</a:t>
            </a:r>
            <a:r>
              <a:rPr lang="en-US" altLang="ko-KR" sz="1600" dirty="0" smtClean="0"/>
              <a:t>[2, 3]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THz optical device example: Subwavelength Graphene waveguide (30 THz</a:t>
            </a:r>
            <a:r>
              <a:rPr lang="en-US" altLang="ko-KR" sz="1600" dirty="0" smtClean="0"/>
              <a:t>)[4], </a:t>
            </a:r>
            <a:r>
              <a:rPr lang="en-US" altLang="ko-KR" sz="1600" dirty="0"/>
              <a:t>Multi-output splitter without grating structure, Genetic </a:t>
            </a:r>
            <a:r>
              <a:rPr lang="en-US" altLang="ko-KR" sz="1600" dirty="0" smtClean="0"/>
              <a:t>Algorithm[5]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기존에는 </a:t>
            </a:r>
            <a:r>
              <a:rPr lang="en-US" altLang="ko-KR" sz="1600" b="1" dirty="0" smtClean="0"/>
              <a:t>analytically designed structure</a:t>
            </a:r>
            <a:r>
              <a:rPr lang="ko-KR" altLang="en-US" sz="1600" b="1" dirty="0" smtClean="0"/>
              <a:t>를 바탕으로 몇가지 </a:t>
            </a:r>
            <a:r>
              <a:rPr lang="en-US" altLang="ko-KR" sz="1600" b="1" dirty="0" smtClean="0"/>
              <a:t>parameters</a:t>
            </a:r>
            <a:r>
              <a:rPr lang="ko-KR" altLang="en-US" sz="1600" b="1" dirty="0" smtClean="0"/>
              <a:t>를 조절하는 방법으로 설계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Example: Direct Binary Search [6], self-imaging[7, 8, </a:t>
            </a:r>
            <a:r>
              <a:rPr lang="en-US" altLang="ko-KR" sz="1600" dirty="0"/>
              <a:t>9</a:t>
            </a:r>
            <a:r>
              <a:rPr lang="en-US" altLang="ko-KR" sz="1600" dirty="0" smtClean="0"/>
              <a:t>], sweep parameter based on specific structure[10]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제한된 설계 조건</a:t>
            </a:r>
            <a:r>
              <a:rPr lang="en-US" altLang="ko-KR" sz="1600" dirty="0" smtClean="0"/>
              <a:t>, Performance </a:t>
            </a:r>
            <a:r>
              <a:rPr lang="ko-KR" altLang="en-US" sz="1600" dirty="0" smtClean="0"/>
              <a:t>한계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Splitter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1x3</a:t>
            </a:r>
            <a:r>
              <a:rPr lang="ko-KR" altLang="en-US" sz="1600" dirty="0" smtClean="0"/>
              <a:t>이상의 경우에는 </a:t>
            </a:r>
            <a:r>
              <a:rPr lang="en-US" altLang="ko-KR" sz="1600" dirty="0" smtClean="0"/>
              <a:t>complexity</a:t>
            </a:r>
            <a:r>
              <a:rPr lang="ko-KR" altLang="en-US" sz="1600" dirty="0" smtClean="0"/>
              <a:t>가 증가하여 설계가 어려움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최근 </a:t>
            </a:r>
            <a:r>
              <a:rPr lang="en-US" altLang="ko-KR" sz="1600" b="1" dirty="0" smtClean="0"/>
              <a:t>machine learning</a:t>
            </a:r>
            <a:r>
              <a:rPr lang="ko-KR" altLang="en-US" sz="1600" b="1" dirty="0" smtClean="0"/>
              <a:t>을 활용한 </a:t>
            </a:r>
            <a:r>
              <a:rPr lang="en-US" altLang="ko-KR" sz="1600" b="1" dirty="0" smtClean="0"/>
              <a:t>design </a:t>
            </a:r>
            <a:r>
              <a:rPr lang="ko-KR" altLang="en-US" sz="1600" b="1" dirty="0" smtClean="0"/>
              <a:t>방법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Example: Alternating </a:t>
            </a:r>
            <a:r>
              <a:rPr lang="en-US" altLang="ko-KR" sz="1600" dirty="0"/>
              <a:t>Directions Method of Multipliers (ADMM) </a:t>
            </a:r>
            <a:r>
              <a:rPr lang="en-US" altLang="ko-KR" sz="1600" dirty="0" smtClean="0"/>
              <a:t>optimization[11, 12, 13], Artificial Neural Networks [14, 15]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 this study,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0" y="5663089"/>
            <a:ext cx="131005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communication, 504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citation - 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Akyildiz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Jornet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C. Han, “Terahertz band: Next frontier for wireless communications,”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Physical Communication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12, pp. 16–32,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communication recent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paper,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2019 - 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Calvanese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Strinati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et al., "6G: The Next Frontier: From Holographic Messaging to Artificial Intelligence Using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Subterahertz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Visible Light Communication,"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in IEEE Vehicular Technology Magazine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3, pp. 42-50, Sept.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Subwavelength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Graphene waveguide (30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THz)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X.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Nie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Shen, H. Zhou, Q. Zhou, J. Gao, and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“Actively Tunable Terahertz Switches Based on Subwavelength Graphene Waveguide,”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Nanomaterials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9, p. 665,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2018.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Multi-output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splitter without grating structure, Genetic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F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Zhang, K. Song, and Y. Fan, “New 2D diffraction model and its applications to terahertz parallel-plate waveguide power splitters,” Scientific Reports, vol. 7, no. 1, Sep.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Optical Fiber Communication Conference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NxN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multimode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Bachmann, P.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Melchior, “General self-imaging properties in N × N multimode interference couplers including phase relations,”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Applied 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33, no. 18, p. 3905,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multimode,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review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Soldano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Pennings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“Optical multi-mode interference devices based on self-imaging: principles and applications,”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13, no. 4, pp. 615–627,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1995.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Analytic method -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Eigenmode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decomposition theory - Y. Tian,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Yu, Z. Huang,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Qiao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Dong, and J. Wu, “Broadband 1 × 3 Couplers With Variable Splitting Ratio Using Cascaded Step-Size MMI,”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IEEE Photonics Journal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10, no. 3, pp. 1–8,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Butterfly geometry - P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Gini, M. Bachmann, and H. Melchior, “New 2×2 and 1×3 multimode interference couplers with free selection of power splitting ratios,”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10, pp. 2286–2293,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algorithm, T-shape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Polarizatino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Ye,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Zheng, Z. Dong, and J. Wu, “Inverse Design of a SOI T-junction Polarization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Physics: Conference Series, vol. 844, p. 012009, 2017. 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Su,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“Fabrication-constrained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design,” Scientific Reports, vol. 7, no. 1, Nov.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Learning_ResNet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algorithm (without Convolutional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Networks)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Scientific Reports, vol. 9, no. 1, 2019.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Learning_Covolutional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Neural Network(CNN)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7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Method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Perceptron-like machine learning algorithm[16</a:t>
            </a:r>
            <a:r>
              <a:rPr lang="en-US" altLang="ko-KR" sz="1600" b="1" dirty="0" smtClean="0"/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</a:t>
            </a:r>
            <a:r>
              <a:rPr lang="en-US" altLang="ko-KR" sz="1600" dirty="0"/>
              <a:t>The algorithm combines the additive updates feature of the perceptron algorithm and the reward for state idea of reinforcement learning</a:t>
            </a:r>
            <a:r>
              <a:rPr lang="en-US" altLang="ko-KR" sz="1600" dirty="0" smtClean="0"/>
              <a:t>”[17]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20 x 10 binary </a:t>
            </a:r>
            <a:r>
              <a:rPr lang="en-US" altLang="ko-KR" sz="1600" dirty="0" smtClean="0"/>
              <a:t>matrix by symmetry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“1” for etched (air), “0” for not etched (Si)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Reward = min(T1) + min(T2) </a:t>
            </a:r>
            <a:r>
              <a:rPr lang="en-US" altLang="ko-KR" sz="1600" dirty="0" smtClean="0"/>
              <a:t>+ min(T3) - |R|, maximize given reward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6150114"/>
            <a:ext cx="13100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“Binary matrix guessing problem,” Jan. 2017. [Online]. Available: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</a:p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</a:p>
          <a:p>
            <a:pPr marL="228600" indent="-228600">
              <a:buFont typeface="+mj-lt"/>
              <a:buAutoNum type="arabicParenR" startAt="16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Method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I</a:t>
            </a:r>
            <a:r>
              <a:rPr lang="en-US" altLang="ko-KR" sz="1600" b="1" dirty="0" smtClean="0"/>
              <a:t>ntegrated </a:t>
            </a:r>
            <a:r>
              <a:rPr lang="en-US" altLang="ko-KR" sz="1600" b="1" dirty="0"/>
              <a:t>photonic 1x3 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SOI platform: 9 um radii, 20x20 air-hole on 500 um box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not </a:t>
            </a:r>
            <a:r>
              <a:rPr lang="en-US" altLang="ko-KR" sz="1600" dirty="0"/>
              <a:t>aim to maximize the operation </a:t>
            </a:r>
            <a:r>
              <a:rPr lang="en-US" altLang="ko-KR" sz="1600" dirty="0" smtClean="0"/>
              <a:t>bandwidth, broadband transmission 275 ~ 325 um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Fundamental TE mode, 1:1:1 uniform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Refractive index is fixed to </a:t>
            </a:r>
            <a:r>
              <a:rPr lang="en-US" altLang="ko-KR" sz="1600" dirty="0" err="1" smtClean="0"/>
              <a:t>n</a:t>
            </a:r>
            <a:r>
              <a:rPr lang="en-US" altLang="ko-KR" sz="1600" baseline="-25000" dirty="0" err="1" smtClean="0"/>
              <a:t>Si</a:t>
            </a:r>
            <a:r>
              <a:rPr lang="en-US" altLang="ko-KR" sz="1600" dirty="0" smtClean="0"/>
              <a:t> = 3.41.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base structure and condition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Generate labeled data for training phase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Commercially available software </a:t>
            </a:r>
            <a:r>
              <a:rPr lang="en-US" altLang="ko-KR" sz="1600" dirty="0" err="1"/>
              <a:t>Lumerical</a:t>
            </a:r>
            <a:r>
              <a:rPr lang="en-US" altLang="ko-KR" sz="1600" dirty="0"/>
              <a:t> FDTD </a:t>
            </a:r>
            <a:r>
              <a:rPr lang="en-US" altLang="ko-KR" sz="1600" dirty="0" smtClean="0"/>
              <a:t>solutions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 2 Intel Xeon CPU with 2.5 GHz clock speed and 383 GB RAM about 1 weeks to complete collecting 100,000 simulation data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Data transmission distribution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3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Result &amp; Discussion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" y="40011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“The two key criteria for a power splitter are low insertion loss, and excellent power uniformity.”[11]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cs typeface="Times New Roman" panose="02020603050405020304" pitchFamily="18" charset="0"/>
              </a:rPr>
              <a:t>The power uniformity = the ratio between the maximum and minimum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result (structure, spectrum, power distribution)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5864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7521" y="3456385"/>
            <a:ext cx="820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521" y="4102716"/>
            <a:ext cx="820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 of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concept defined in relation to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abstract representations computed in terms of less abstract ones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784" y="5637454"/>
            <a:ext cx="11122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definition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M. Mitchell, Machine Learning. New York: McGraw-Hill, 1997.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Learning categorization review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G. Hinton, “Deep learning,” Nature, vol. 521, no. 7553, pp. 436–444, 2015. </a:t>
            </a:r>
          </a:p>
        </p:txBody>
      </p: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5227</TotalTime>
  <Words>620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&amp;quot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174</cp:revision>
  <dcterms:created xsi:type="dcterms:W3CDTF">2019-07-23T09:20:27Z</dcterms:created>
  <dcterms:modified xsi:type="dcterms:W3CDTF">2019-09-10T13:21:01Z</dcterms:modified>
</cp:coreProperties>
</file>