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73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5" r:id="rId18"/>
    <p:sldId id="290" r:id="rId19"/>
    <p:sldId id="291" r:id="rId20"/>
    <p:sldId id="292" r:id="rId21"/>
    <p:sldId id="293" r:id="rId22"/>
    <p:sldId id="294" r:id="rId23"/>
    <p:sldId id="27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4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8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9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9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0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Terahertz TDS: Exact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variation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The ultimate complex refractive index from Step 5 would contain ripple if the thickness selected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5758" y="4615319"/>
                <a:ext cx="552260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" y="4615319"/>
                <a:ext cx="5522601" cy="672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2A74-0555-4C81-A7D9-061B5F2AB338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Terahertz TDS: Single Reflection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4189960"/>
            <a:ext cx="5328139" cy="183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5" y="4189960"/>
            <a:ext cx="2672862" cy="1831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222" r="-424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9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14135" y="2226335"/>
                <a:ext cx="300531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135" y="2226335"/>
                <a:ext cx="3005310" cy="5843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5758" y="3725235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Mirror and sample </a:t>
            </a:r>
            <a:r>
              <a:rPr lang="en-US" altLang="ko-KR" dirty="0" smtClean="0">
                <a:solidFill>
                  <a:srgbClr val="3333FF"/>
                </a:solidFill>
              </a:rPr>
              <a:t>positioning become </a:t>
            </a:r>
            <a:r>
              <a:rPr lang="en-US" altLang="ko-KR" dirty="0" err="1" smtClean="0">
                <a:solidFill>
                  <a:srgbClr val="3333FF"/>
                </a:solidFill>
              </a:rPr>
              <a:t>cruical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4D73-8E87-40FA-9F54-D79AA380315D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Reflection-Mode Terahertz TDS: Double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0" t="-2174" r="-361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912" y="3542660"/>
            <a:ext cx="3760177" cy="2650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9368-14A9-4301-85E7-1A359714A2C4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Attenuated Total Reflection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75" y="4225019"/>
            <a:ext cx="4817087" cy="1937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blipFill rotWithShape="0">
                <a:blip r:embed="rId5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88636" y="2604081"/>
                <a:ext cx="2566728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36" y="2604081"/>
                <a:ext cx="2566728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A3CE-9943-461A-86BB-B699857321E0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</a:t>
            </a:r>
          </a:p>
          <a:p>
            <a:pPr algn="ctr"/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0D12-162F-474F-B9B7-861A8F2D8731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Signal Averaging in the Time and Frequency Domains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averaging is </a:t>
            </a:r>
            <a:r>
              <a:rPr lang="en-US" altLang="ko-KR" dirty="0" smtClean="0">
                <a:solidFill>
                  <a:srgbClr val="3333FF"/>
                </a:solidFill>
              </a:rPr>
              <a:t>effective in the time domain</a:t>
            </a:r>
            <a:r>
              <a:rPr lang="en-US" altLang="ko-KR" dirty="0" smtClean="0"/>
              <a:t>, but not in the frequency 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7" y="3597521"/>
            <a:ext cx="6474106" cy="260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95" y="1203583"/>
            <a:ext cx="3575611" cy="239393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037F-B72F-49F1-BADA-9CC9DBB3672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5105" y="1480582"/>
            <a:ext cx="3709985" cy="3837844"/>
            <a:chOff x="2401723" y="1480582"/>
            <a:chExt cx="4340551" cy="45307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723" y="1480582"/>
              <a:ext cx="4340551" cy="369808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045" y="5145384"/>
              <a:ext cx="3437793" cy="86591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09258" y="1765206"/>
              <a:ext cx="1833016" cy="32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Leaf original response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09258" y="2836753"/>
              <a:ext cx="1571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Noise added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394" y="3985816"/>
              <a:ext cx="1656988" cy="32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Wavelet de-noising</a:t>
              </a:r>
              <a:endParaRPr lang="ko-KR" altLang="en-US" sz="12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19" y="1356057"/>
            <a:ext cx="2520000" cy="20855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519" y="3790483"/>
            <a:ext cx="2520000" cy="2107296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6405519" y="3441575"/>
            <a:ext cx="132441" cy="267381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4927192" y="1920931"/>
            <a:ext cx="180504" cy="245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 rot="10800000">
            <a:off x="7742369" y="3009607"/>
            <a:ext cx="186828" cy="245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23853" y="2951646"/>
            <a:ext cx="6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Fatty</a:t>
            </a:r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929197" y="4065989"/>
            <a:ext cx="6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Meat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05" y="5322600"/>
            <a:ext cx="4055688" cy="864153"/>
          </a:xfrm>
          <a:prstGeom prst="rect">
            <a:avLst/>
          </a:prstGeom>
        </p:spPr>
      </p:pic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A3-1D53-48C0-9408-36F07A6CD38B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water vapor absorption peaks near 1THz are reduced in magnitude after </a:t>
            </a:r>
            <a:r>
              <a:rPr lang="en-US" altLang="ko-KR" dirty="0" err="1" smtClean="0"/>
              <a:t>denoising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2" y="1203583"/>
            <a:ext cx="7715855" cy="5325805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5249-97B3-4934-8A42-1AF092B685B8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Phase Unwrapping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most case the assumption of </a:t>
            </a:r>
            <a:r>
              <a:rPr lang="en-US" altLang="ko-KR" dirty="0" smtClean="0">
                <a:solidFill>
                  <a:srgbClr val="3333FF"/>
                </a:solidFill>
              </a:rPr>
              <a:t>a linear phase is sufficient</a:t>
            </a:r>
            <a:r>
              <a:rPr lang="en-US" altLang="ko-KR" dirty="0" smtClean="0"/>
              <a:t>. Phase-jumping causes discontinuities in a phase spectrum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91" y="1622683"/>
            <a:ext cx="5812234" cy="26503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4" y="4429435"/>
            <a:ext cx="2882383" cy="2232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642" y="4423997"/>
            <a:ext cx="2755383" cy="22321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596640" y="1480582"/>
            <a:ext cx="0" cy="767318"/>
          </a:xfrm>
          <a:prstGeom prst="line">
            <a:avLst/>
          </a:prstGeom>
          <a:ln>
            <a:solidFill>
              <a:srgbClr val="3333FF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596640" y="3027442"/>
            <a:ext cx="0" cy="767318"/>
          </a:xfrm>
          <a:prstGeom prst="line">
            <a:avLst/>
          </a:prstGeom>
          <a:ln>
            <a:solidFill>
              <a:srgbClr val="3333FF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7F96-B325-4827-A7BE-D62BDBC3C4DA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2CAE-73A6-4E4A-95E7-C2205FC2B3F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Sample Thickness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060222"/>
            <a:ext cx="8607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et al., “Limitation in Thin-Film Sensing with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-Mode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1196316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An upper bound of the sample thickness for a given </a:t>
            </a:r>
            <a:r>
              <a:rPr lang="en-US" altLang="ko-KR" dirty="0" smtClean="0">
                <a:solidFill>
                  <a:srgbClr val="3333FF"/>
                </a:solidFill>
              </a:rPr>
              <a:t>absorption value </a:t>
            </a:r>
            <a:r>
              <a:rPr lang="en-US" altLang="ko-KR" dirty="0" smtClean="0"/>
              <a:t>is determined from the system’s </a:t>
            </a:r>
            <a:r>
              <a:rPr lang="en-US" altLang="ko-KR" dirty="0" smtClean="0">
                <a:solidFill>
                  <a:srgbClr val="3333FF"/>
                </a:solidFill>
              </a:rPr>
              <a:t>dynamic range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750" y="796206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Maximum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DR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5758" y="3042977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minimal thickness is limited by the standard deviation of the signal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750" y="2642867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Minimum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5758" y="4782432"/>
            <a:ext cx="550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optimal sample thickness is determined solely from the intrinsic material properties, and not from the system characteristics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750" y="4382322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Optimal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𝜔𝜅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020889" y="3656107"/>
                <a:ext cx="2998450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number of reference </a:t>
                </a:r>
                <a:r>
                  <a:rPr lang="en-US" altLang="ko-KR" sz="1200" dirty="0" err="1" smtClean="0"/>
                  <a:t>scnas</a:t>
                </a:r>
                <a:endParaRPr lang="en-US" altLang="ko-KR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b>
                    </m:sSub>
                  </m:oMath>
                </a14:m>
                <a:r>
                  <a:rPr lang="en-US" altLang="ko-KR" sz="1200" dirty="0" smtClean="0"/>
                  <a:t>:  standard deviation in the amplitude</a:t>
                </a:r>
              </a:p>
              <a:p>
                <a:r>
                  <a:rPr lang="en-US" altLang="ko-KR" sz="1200" dirty="0" smtClean="0"/>
                  <a:t>                 of the reference spectrum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89" y="3656107"/>
                <a:ext cx="2998450" cy="665567"/>
              </a:xfrm>
              <a:prstGeom prst="rect">
                <a:avLst/>
              </a:prstGeom>
              <a:blipFill rotWithShape="0">
                <a:blip r:embed="rId6"/>
                <a:stretch>
                  <a:fillRect t="-917" b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675" y="4321033"/>
            <a:ext cx="2499956" cy="1718971"/>
          </a:xfrm>
          <a:prstGeom prst="rect">
            <a:avLst/>
          </a:prstGeom>
        </p:spPr>
      </p:pic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D728-8D74-466E-A247-830E5D1FA4E5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Lateral Dimensions of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lateral dimensions of samples should be large enough to a accommodate the terahertz beam </a:t>
            </a:r>
            <a:r>
              <a:rPr lang="en-US" altLang="ko-KR" dirty="0" smtClean="0">
                <a:solidFill>
                  <a:srgbClr val="3333FF"/>
                </a:solidFill>
              </a:rPr>
              <a:t>without clipping or edge diffraction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19" y="1966812"/>
            <a:ext cx="3585173" cy="27658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8893" y="2848707"/>
            <a:ext cx="2224453" cy="14946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74859" y="2749793"/>
            <a:ext cx="1692520" cy="1692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946" y="1872257"/>
            <a:ext cx="302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Leaking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Fabry</a:t>
            </a:r>
            <a:r>
              <a:rPr lang="en-US" altLang="ko-KR" sz="1600" dirty="0" smtClean="0"/>
              <a:t>-Perot effect</a:t>
            </a:r>
          </a:p>
          <a:p>
            <a:r>
              <a:rPr lang="en-US" altLang="ko-KR" sz="1600" dirty="0" smtClean="0"/>
              <a:t>Diffracted at edge</a:t>
            </a:r>
            <a:endParaRPr lang="ko-KR" altLang="en-US" sz="1600" dirty="0"/>
          </a:p>
        </p:txBody>
      </p:sp>
      <p:cxnSp>
        <p:nvCxnSpPr>
          <p:cNvPr id="6" name="구부러진 연결선 5"/>
          <p:cNvCxnSpPr>
            <a:stCxn id="7" idx="2"/>
          </p:cNvCxnSpPr>
          <p:nvPr/>
        </p:nvCxnSpPr>
        <p:spPr>
          <a:xfrm rot="5400000">
            <a:off x="2744270" y="2016347"/>
            <a:ext cx="330118" cy="12114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5758" y="4829630"/>
                <a:ext cx="856084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The sample size must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&gt;10</m:t>
                    </m:r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at the focus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en-US" altLang="ko-KR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in the collimated beam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" y="4829630"/>
                <a:ext cx="8560849" cy="374526"/>
              </a:xfrm>
              <a:prstGeom prst="rect">
                <a:avLst/>
              </a:prstGeom>
              <a:blipFill rotWithShape="0">
                <a:blip r:embed="rId4"/>
                <a:stretch>
                  <a:fillRect l="-641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ED0F-AD16-46CF-A5E1-DDF428734767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Loss: Absorption, Scattering, Diffraction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Absorption is </a:t>
            </a:r>
            <a:r>
              <a:rPr lang="en-US" altLang="ko-KR" dirty="0" smtClean="0">
                <a:solidFill>
                  <a:srgbClr val="3333FF"/>
                </a:solidFill>
              </a:rPr>
              <a:t>an intrinsic property of the material</a:t>
            </a:r>
            <a:r>
              <a:rPr lang="en-US" altLang="ko-KR" dirty="0" smtClean="0"/>
              <a:t>, scattering and diffraction arise from </a:t>
            </a:r>
            <a:r>
              <a:rPr lang="en-US" altLang="ko-KR" dirty="0" smtClean="0">
                <a:solidFill>
                  <a:srgbClr val="3333FF"/>
                </a:solidFill>
              </a:rPr>
              <a:t>medium-scale material structure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14" y="1622683"/>
            <a:ext cx="3392186" cy="2364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9159" y="1935224"/>
            <a:ext cx="3561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Kramers-Krönig</a:t>
            </a:r>
            <a:r>
              <a:rPr lang="en-US" altLang="ko-KR" dirty="0"/>
              <a:t> </a:t>
            </a:r>
            <a:r>
              <a:rPr lang="en-US" altLang="ko-KR" dirty="0" smtClean="0"/>
              <a:t>relationship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Resonant absorption peaks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can be unambiguously identified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5758" y="3987360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case that non-resonance absorption </a:t>
            </a:r>
            <a:r>
              <a:rPr lang="en-US" altLang="ko-KR" dirty="0" smtClean="0">
                <a:solidFill>
                  <a:srgbClr val="3333FF"/>
                </a:solidFill>
              </a:rPr>
              <a:t>cannot be reliably differentiated </a:t>
            </a:r>
            <a:r>
              <a:rPr lang="en-US" altLang="ko-KR" dirty="0" smtClean="0"/>
              <a:t>from scattering loss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91" y="4319922"/>
            <a:ext cx="3232936" cy="218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49089" y="4488715"/>
                <a:ext cx="2436436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2&lt;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9" y="4488715"/>
                <a:ext cx="2436436" cy="289951"/>
              </a:xfrm>
              <a:prstGeom prst="rect">
                <a:avLst/>
              </a:prstGeom>
              <a:blipFill rotWithShape="0">
                <a:blip r:embed="rId5"/>
                <a:stretch>
                  <a:fillRect l="-1003" t="-6250" r="-200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9089" y="4778666"/>
                <a:ext cx="2182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coefficient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9" y="4778666"/>
                <a:ext cx="21822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7" r="-251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71999" y="5089516"/>
            <a:ext cx="388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glass: absorption by charge defects</a:t>
            </a:r>
          </a:p>
          <a:p>
            <a:r>
              <a:rPr lang="en-US" altLang="ko-KR" dirty="0" smtClean="0"/>
              <a:t>BN ceramic: scattering</a:t>
            </a:r>
            <a:endParaRPr lang="ko-KR" altLang="en-US" baseline="-25000" dirty="0">
              <a:solidFill>
                <a:srgbClr val="3333FF"/>
              </a:solidFill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201-7698-4709-9ED8-C40796827A90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2001, pp. 1562-1571.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Jepsen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“Dynamic Range and Numerical Error Propagation in Terahertz Time-Domain Spectroscopy,” in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2001, pp. 943-953.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1995, pp. 212-219.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2009, pp. A113-A125.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2006, pp. 505-515.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et al., “Limitation in Thin-Film Sensing with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Tranmissin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Optics Express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1, 2014, pp. 972-986.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B38-891E-4F54-A70A-6E9745DD623C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94692" y="3610518"/>
            <a:ext cx="3033965" cy="303396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1999" y="3610518"/>
            <a:ext cx="3033965" cy="303396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80C8-240D-4CA8-9FC2-AF32D6F4D202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1C1C-3260-43A9-8B4C-65CBF29ED5B0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DB40-2E44-4D73-B0C7-6373D077081F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TDS: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19A3-133D-4122-9751-AD3B8CFAF160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153582" y="6281297"/>
            <a:ext cx="508049" cy="5080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23780</TotalTime>
  <Words>1231</Words>
  <Application>Microsoft Office PowerPoint</Application>
  <PresentationFormat>화면 슬라이드 쇼(4:3)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267</cp:revision>
  <dcterms:created xsi:type="dcterms:W3CDTF">2018-02-18T11:37:55Z</dcterms:created>
  <dcterms:modified xsi:type="dcterms:W3CDTF">2018-03-19T09:18:07Z</dcterms:modified>
</cp:coreProperties>
</file>