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8" r:id="rId2"/>
    <p:sldId id="257" r:id="rId3"/>
    <p:sldId id="273" r:id="rId4"/>
    <p:sldId id="276" r:id="rId5"/>
    <p:sldId id="296" r:id="rId6"/>
    <p:sldId id="298" r:id="rId7"/>
    <p:sldId id="277" r:id="rId8"/>
    <p:sldId id="299" r:id="rId9"/>
    <p:sldId id="297" r:id="rId10"/>
    <p:sldId id="300" r:id="rId11"/>
    <p:sldId id="301" r:id="rId12"/>
    <p:sldId id="302" r:id="rId13"/>
    <p:sldId id="303" r:id="rId14"/>
    <p:sldId id="304" r:id="rId15"/>
    <p:sldId id="305" r:id="rId16"/>
    <p:sldId id="307" r:id="rId17"/>
    <p:sldId id="308" r:id="rId18"/>
    <p:sldId id="309" r:id="rId19"/>
    <p:sldId id="275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9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778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534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965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163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5666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6823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3428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0409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5134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2765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263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383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433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519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2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1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288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361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075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619794" y="1978401"/>
            <a:ext cx="79028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3333FF"/>
                </a:solidFill>
                <a:latin typeface="Arial" panose="020B0604020202020204" pitchFamily="34" charset="0"/>
              </a:rPr>
              <a:t>Ch.3</a:t>
            </a:r>
            <a:r>
              <a:rPr lang="en-US" altLang="ko-KR" sz="3200" dirty="0">
                <a:solidFill>
                  <a:srgbClr val="3333FF"/>
                </a:solidFill>
                <a:latin typeface="Arial" panose="020B0604020202020204" pitchFamily="34" charset="0"/>
              </a:rPr>
              <a:t/>
            </a:r>
            <a:br>
              <a:rPr lang="en-US" altLang="ko-KR" sz="3200" dirty="0">
                <a:solidFill>
                  <a:srgbClr val="3333FF"/>
                </a:solidFill>
                <a:latin typeface="Arial" panose="020B0604020202020204" pitchFamily="34" charset="0"/>
              </a:rPr>
            </a:br>
            <a:r>
              <a:rPr lang="en-US" altLang="ko-KR" sz="3200" dirty="0" smtClean="0">
                <a:solidFill>
                  <a:srgbClr val="3333FF"/>
                </a:solidFill>
                <a:latin typeface="Arial" panose="020B0604020202020204" pitchFamily="34" charset="0"/>
              </a:rPr>
              <a:t>Metrology for Time-Domain Spectrometers</a:t>
            </a:r>
            <a:endParaRPr lang="en-US" altLang="ko-KR" sz="32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435225" y="5059363"/>
            <a:ext cx="2291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Lee Jong Geon</a:t>
            </a:r>
            <a:endParaRPr lang="en-US" altLang="ko-KR" sz="2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300" dirty="0" smtClean="0">
                <a:solidFill>
                  <a:schemeClr val="bg1"/>
                </a:solidFill>
                <a:latin typeface="Arial" panose="020B0604020202020204" pitchFamily="34" charset="0"/>
              </a:rPr>
              <a:t>3.2 </a:t>
            </a:r>
            <a:r>
              <a:rPr lang="en-US" altLang="ko-KR" sz="2300" dirty="0" smtClean="0">
                <a:solidFill>
                  <a:schemeClr val="bg1"/>
                </a:solidFill>
                <a:latin typeface="Arial" panose="020B0604020202020204" pitchFamily="34" charset="0"/>
              </a:rPr>
              <a:t>Measurement </a:t>
            </a:r>
            <a:r>
              <a:rPr lang="en-US" altLang="ko-KR" sz="2300" dirty="0" smtClean="0">
                <a:solidFill>
                  <a:schemeClr val="bg1"/>
                </a:solidFill>
                <a:latin typeface="Arial" panose="020B0604020202020204" pitchFamily="34" charset="0"/>
              </a:rPr>
              <a:t>Bandwidth</a:t>
            </a: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4B38-891E-4F54-A70A-6E9745DD623C}" type="datetime1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28651" y="784239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In the frequency domain, the dynamic range places limits on the bandwidth, maximum measurable absorption, and usable sample thickness.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79046" y="1635369"/>
                <a:ext cx="4983031" cy="616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0" smtClean="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0" smtClean="0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𝐷𝑅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046" y="1635369"/>
                <a:ext cx="4983031" cy="616387"/>
              </a:xfrm>
              <a:prstGeom prst="rect">
                <a:avLst/>
              </a:prstGeom>
              <a:blipFill rotWithShape="0">
                <a:blip r:embed="rId3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68165" y="6078224"/>
            <a:ext cx="86076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Jepsen, P. U., and B. M. Fischer, “Dynamic Range in Terahertz Time-Domain Transmission and Reflection Spectroscopy,”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Opt. Lett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Vol. 30,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2005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980" y="2714384"/>
            <a:ext cx="3780692" cy="268017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6839" y="2360691"/>
            <a:ext cx="2738105" cy="338756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05921" y="5487854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 How to choose n?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90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3333FF"/>
                </a:solidFill>
                <a:latin typeface="Arial" panose="020B0604020202020204" pitchFamily="34" charset="0"/>
              </a:rPr>
              <a:t>Sources of Random Noise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7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300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  <a:r>
              <a:rPr lang="en-US" altLang="ko-KR" sz="2300" dirty="0" smtClean="0">
                <a:solidFill>
                  <a:schemeClr val="bg1"/>
                </a:solidFill>
                <a:latin typeface="Arial" panose="020B0604020202020204" pitchFamily="34" charset="0"/>
              </a:rPr>
              <a:t>.1 Amplitude</a:t>
            </a: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4B38-891E-4F54-A70A-6E9745DD623C}" type="datetime1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28651" y="786287"/>
            <a:ext cx="286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</a:rPr>
              <a:t>Mechanical noise sources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1" y="1153516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Vibrations, air currents in the beam paths, particulates in the air along the beam path, and thermal deformations.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8165" y="6078224"/>
            <a:ext cx="86076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Hou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L., W. Shi, and S. Chen, “Noise Analysis and Optimization of Terahertz Photoconductive Emitters,”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J. Selected Topics Quantum Electronics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19,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2013.</a:t>
            </a:r>
            <a:endParaRPr lang="en-US" altLang="ko-KR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51" y="1877421"/>
            <a:ext cx="286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</a:rPr>
              <a:t>Thermal noise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8651" y="2244650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When the </a:t>
            </a:r>
            <a:r>
              <a:rPr lang="en-US" altLang="ko-KR" dirty="0" err="1"/>
              <a:t>photoexcited</a:t>
            </a:r>
            <a:r>
              <a:rPr lang="en-US" altLang="ko-KR" dirty="0"/>
              <a:t> carriers move </a:t>
            </a:r>
            <a:r>
              <a:rPr lang="en-US" altLang="ko-KR" dirty="0" smtClean="0"/>
              <a:t>across </a:t>
            </a:r>
            <a:r>
              <a:rPr lang="en-US" altLang="ko-KR" dirty="0"/>
              <a:t>the </a:t>
            </a:r>
            <a:r>
              <a:rPr lang="en-US" altLang="ko-KR" dirty="0" smtClean="0"/>
              <a:t>surface, the </a:t>
            </a:r>
            <a:r>
              <a:rPr lang="en-US" altLang="ko-KR" dirty="0"/>
              <a:t>thermal motion of carriers </a:t>
            </a:r>
            <a:r>
              <a:rPr lang="en-US" altLang="ko-KR" dirty="0" smtClean="0"/>
              <a:t>will cause </a:t>
            </a:r>
            <a:r>
              <a:rPr lang="en-US" altLang="ko-KR" dirty="0"/>
              <a:t>a fluctuation of electrodynamic potential across the </a:t>
            </a:r>
            <a:r>
              <a:rPr lang="en-US" altLang="ko-KR" dirty="0" smtClean="0"/>
              <a:t>PC antenna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821" y="2874397"/>
            <a:ext cx="2308013" cy="162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28651" y="4020752"/>
            <a:ext cx="3345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3333FF"/>
                </a:solidFill>
              </a:rPr>
              <a:t>Genration</a:t>
            </a:r>
            <a:r>
              <a:rPr lang="en-US" altLang="ko-KR" dirty="0" smtClean="0">
                <a:solidFill>
                  <a:srgbClr val="3333FF"/>
                </a:solidFill>
              </a:rPr>
              <a:t>-recombination noise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8651" y="4387981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 fluctuation of carriers can be described as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574642" y="3215578"/>
                <a:ext cx="1994713" cy="530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𝑘𝑇𝑅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642" y="3215578"/>
                <a:ext cx="1994713" cy="53053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8142" y="4494397"/>
            <a:ext cx="2387369" cy="162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00170" y="4967469"/>
                <a:ext cx="2069990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70" y="4967469"/>
                <a:ext cx="2069990" cy="52597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630522" y="4845981"/>
                <a:ext cx="1882951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522" y="4845981"/>
                <a:ext cx="1882951" cy="5604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00170" y="3198332"/>
                <a:ext cx="1719638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𝑑𝑖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𝑅𝑖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70" y="3198332"/>
                <a:ext cx="1719638" cy="52591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305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300" dirty="0" smtClean="0">
                <a:solidFill>
                  <a:schemeClr val="bg1"/>
                </a:solidFill>
                <a:latin typeface="Arial" panose="020B0604020202020204" pitchFamily="34" charset="0"/>
              </a:rPr>
              <a:t>4.2 Phase</a:t>
            </a: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4B38-891E-4F54-A70A-6E9745DD623C}" type="datetime1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28651" y="1103022"/>
            <a:ext cx="286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</a:rPr>
              <a:t>Electronical noise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1" y="1470251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Phase Jitter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Imperfect synchronicity between the terahertz signal and detector </a:t>
            </a:r>
            <a:r>
              <a:rPr lang="en-US" altLang="ko-KR" dirty="0" smtClean="0"/>
              <a:t>triggering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8651" y="4485460"/>
            <a:ext cx="286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</a:rPr>
              <a:t>Mechanical noise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8651" y="4852689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Optical chopper (rise time, fall time)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Vibration and air currents</a:t>
            </a:r>
            <a:endParaRPr lang="ko-KR" altLang="en-US" dirty="0"/>
          </a:p>
        </p:txBody>
      </p:sp>
      <p:pic>
        <p:nvPicPr>
          <p:cNvPr id="1026" name="Picture 2" descr="https://m.eet.com/images/common/designconcommunity/2013/06/264381/090258_03597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012" y="2271374"/>
            <a:ext cx="437197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15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Systematic Errors</a:t>
            </a:r>
            <a:endParaRPr lang="en-US" altLang="ko-KR" sz="36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86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300" dirty="0" smtClean="0">
                <a:solidFill>
                  <a:schemeClr val="bg1"/>
                </a:solidFill>
                <a:latin typeface="Arial" panose="020B0604020202020204" pitchFamily="34" charset="0"/>
              </a:rPr>
              <a:t>5.1 Alignment Errors</a:t>
            </a: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4B38-891E-4F54-A70A-6E9745DD623C}" type="datetime1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28651" y="1153516"/>
            <a:ext cx="7886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Misalignment not only </a:t>
            </a:r>
            <a:r>
              <a:rPr lang="en-US" altLang="ko-KR" dirty="0" smtClean="0">
                <a:solidFill>
                  <a:srgbClr val="3333FF"/>
                </a:solidFill>
              </a:rPr>
              <a:t>reduces the signal</a:t>
            </a:r>
            <a:r>
              <a:rPr lang="en-US" altLang="ko-KR" dirty="0" smtClean="0"/>
              <a:t>, but also </a:t>
            </a:r>
            <a:r>
              <a:rPr lang="en-US" altLang="ko-KR" dirty="0" smtClean="0">
                <a:solidFill>
                  <a:srgbClr val="3333FF"/>
                </a:solidFill>
              </a:rPr>
              <a:t>distorts </a:t>
            </a:r>
            <a:r>
              <a:rPr lang="en-US" altLang="ko-KR" dirty="0" smtClean="0">
                <a:solidFill>
                  <a:srgbClr val="3333FF"/>
                </a:solidFill>
              </a:rPr>
              <a:t>the profile </a:t>
            </a:r>
            <a:r>
              <a:rPr lang="en-US" altLang="ko-KR" dirty="0" smtClean="0"/>
              <a:t>of the time-domain trace, leading to corresponding </a:t>
            </a:r>
            <a:r>
              <a:rPr lang="en-US" altLang="ko-KR" dirty="0" smtClean="0">
                <a:solidFill>
                  <a:srgbClr val="3333FF"/>
                </a:solidFill>
              </a:rPr>
              <a:t>distortions in the spectral profile and a reduction in the available bandwidth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873" y="2312377"/>
            <a:ext cx="3363734" cy="2520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3769" y="2312377"/>
            <a:ext cx="3351453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63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300" dirty="0" smtClean="0">
                <a:solidFill>
                  <a:schemeClr val="bg1"/>
                </a:solidFill>
                <a:latin typeface="Arial" panose="020B0604020202020204" pitchFamily="34" charset="0"/>
              </a:rPr>
              <a:t>5.3 Delay Line Errors</a:t>
            </a: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4B38-891E-4F54-A70A-6E9745DD623C}" type="datetime1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28651" y="1153516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 crucial mechanical </a:t>
            </a:r>
            <a:r>
              <a:rPr lang="en-US" altLang="ko-KR" dirty="0" err="1" smtClean="0"/>
              <a:t>compoenet</a:t>
            </a:r>
            <a:r>
              <a:rPr lang="en-US" altLang="ko-KR" dirty="0" smtClean="0"/>
              <a:t> in the great majority of terahertz time-domain spectrometers in current use is the delay line.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186" y="2234407"/>
            <a:ext cx="4619625" cy="373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1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Terahertz Beam Profile</a:t>
            </a:r>
            <a:endParaRPr lang="en-US" altLang="ko-KR" sz="36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44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300" dirty="0" smtClean="0">
                <a:solidFill>
                  <a:schemeClr val="bg1"/>
                </a:solidFill>
                <a:latin typeface="Arial" panose="020B0604020202020204" pitchFamily="34" charset="0"/>
              </a:rPr>
              <a:t>6. Terahertz Beam Profile</a:t>
            </a: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4B38-891E-4F54-A70A-6E9745DD623C}" type="datetime1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28651" y="1153516"/>
            <a:ext cx="7886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The diameter and profile of terahertz beams at various points in an time-domain spectroscopy may need to be measured.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System characterization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To verify and optimize system alignment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To check the spot size for imaging or for studying small samples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To observe effects of optical 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To test pieces inserted in the beam path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15" y="3365584"/>
            <a:ext cx="4200565" cy="222972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7288" y="3585533"/>
            <a:ext cx="3318062" cy="178982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8651" y="3156707"/>
            <a:ext cx="286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</a:rPr>
              <a:t>Knife-edge test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24956" y="3156707"/>
            <a:ext cx="286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</a:rPr>
              <a:t>Raster Scan</a:t>
            </a:r>
            <a:endParaRPr lang="ko-KR" altLang="en-US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58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References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8165" y="1362807"/>
            <a:ext cx="86076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Hilbert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(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n.d.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FFT Zero Padding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Retrieved March 15, 2018, from http://www.bitweenie.com/listings/fft-zero-padding/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Hou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L., W. Shi, and S. Chen, “Noise Analysis and Optimization of Terahertz Photoconductive Emitters,”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J. Selected Topics Quantum Electronics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19, 2013, p. 8401305.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Jepsen, P. U., and B. M. Fischer, “Dynamic Range in Terahertz Time-Domain Transmission and Reflection Spectroscopy,”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Opt. Lett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Vol. 30, 2005, pp. 29-31.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Ratcliffe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C., and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Ratcliffe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B.,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Doubt-Free Uncertainty In Measurement: An Introduction for Engineers and Students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Cham: Springer, 2015, pp. 9-18.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Tripathi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S. R., et al., “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Pratical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Method to Estimate the Standard Deviation in Absorption Coefficients Measured with THz Time-Domain Spectroscopy,”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Opt. </a:t>
            </a:r>
            <a:r>
              <a:rPr lang="en-US" altLang="ko-KR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., Vol. 283, 2010, pp. 2488-2491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A91F-0059-474E-BAEC-65E67593FE25}" type="datetime1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23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5" name="Text Box 41"/>
          <p:cNvSpPr txBox="1">
            <a:spLocks noChangeArrowheads="1"/>
          </p:cNvSpPr>
          <p:nvPr/>
        </p:nvSpPr>
        <p:spPr bwMode="auto">
          <a:xfrm>
            <a:off x="1775445" y="1351508"/>
            <a:ext cx="5593111" cy="4154984"/>
          </a:xfrm>
          <a:prstGeom prst="rect">
            <a:avLst/>
          </a:prstGeom>
          <a:noFill/>
          <a:ln w="19050">
            <a:solidFill>
              <a:srgbClr val="3333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endParaRPr lang="en-US" altLang="ko-KR" sz="1600" dirty="0" smtClean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Performance Parameters: Sensitivity, Resolution, Precision, Accuracy, Dynamic Range, and Signal-to-noise Ratio</a:t>
            </a:r>
          </a:p>
          <a:p>
            <a:pPr marL="342900" indent="-342900">
              <a:buAutoNum type="arabicPeriod"/>
            </a:pPr>
            <a:endParaRPr lang="en-US" altLang="ko-KR" sz="1600" dirty="0" smtClean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Dynamic Range and Signal-to-Noise Ratio of Terahertz Time-Domain Spectrometers</a:t>
            </a:r>
          </a:p>
          <a:p>
            <a:pPr marL="342900" indent="-342900">
              <a:buAutoNum type="arabicPeriod"/>
            </a:pPr>
            <a:endParaRPr lang="en-US" altLang="ko-KR" sz="1600" dirty="0" smtClean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System Performance Limits Due to Dynamic Range and Signal-to-Noise Ratio</a:t>
            </a:r>
          </a:p>
          <a:p>
            <a:pPr marL="342900" indent="-342900">
              <a:buAutoNum type="arabicPeriod"/>
            </a:pPr>
            <a:endParaRPr lang="en-US" altLang="ko-KR" sz="1600" dirty="0" smtClean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Sources of Random Noise</a:t>
            </a: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Systemic Errors</a:t>
            </a: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Terahertz Beam Profile</a:t>
            </a:r>
          </a:p>
          <a:p>
            <a:pPr marL="342900" indent="-342900">
              <a:buAutoNum type="arabicPeriod"/>
            </a:pPr>
            <a:endParaRPr lang="en-US" altLang="ko-KR" sz="8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Contents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2118-E1AA-468B-9259-8864ED518988}" type="datetime1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48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Performance Parameters:</a:t>
            </a:r>
          </a:p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Sensitivity, Resolution, Precision, Accuracy, Dynamic Range, and SNR</a:t>
            </a:r>
            <a:endParaRPr lang="ko-KR" altLang="en-US" sz="36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52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1. Performance Parameters: Sensitivity</a:t>
            </a:r>
            <a:r>
              <a:rPr lang="en-US" altLang="ko-KR" sz="1600" dirty="0">
                <a:solidFill>
                  <a:schemeClr val="bg1"/>
                </a:solidFill>
                <a:latin typeface="Arial" panose="020B0604020202020204" pitchFamily="34" charset="0"/>
              </a:rPr>
              <a:t>, Resolution, Precision, Accuracy, Dynamic Range, and </a:t>
            </a:r>
            <a:r>
              <a:rPr lang="en-US" altLang="ko-KR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SNR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0969" y="2698407"/>
            <a:ext cx="7794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Sensitivity</a:t>
            </a:r>
            <a:r>
              <a:rPr lang="en-US" altLang="ko-KR" sz="2000" dirty="0" smtClean="0"/>
              <a:t>: The minimum measurable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Resolution</a:t>
            </a:r>
            <a:r>
              <a:rPr lang="en-US" altLang="ko-KR" sz="2000" dirty="0" smtClean="0"/>
              <a:t>: The minimum measurable difference between two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Precision</a:t>
            </a:r>
            <a:r>
              <a:rPr lang="en-US" altLang="ko-KR" sz="2000" dirty="0" smtClean="0"/>
              <a:t>: The numerical value of measurement reproducibility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Type A uncertainty</a:t>
            </a:r>
            <a:r>
              <a:rPr lang="en-US" altLang="ko-KR" sz="2000" dirty="0" smtClean="0"/>
              <a:t>: Random uncertainties</a:t>
            </a:r>
          </a:p>
          <a:p>
            <a:r>
              <a:rPr lang="en-US" altLang="ko-KR" sz="2000" dirty="0">
                <a:sym typeface="Wingdings" panose="05000000000000000000" pitchFamily="2" charset="2"/>
              </a:rPr>
              <a:t>	</a:t>
            </a:r>
            <a:r>
              <a:rPr lang="en-US" altLang="ko-KR" sz="2000" dirty="0" smtClean="0">
                <a:sym typeface="Wingdings" panose="05000000000000000000" pitchFamily="2" charset="2"/>
              </a:rPr>
              <a:t> averaging</a:t>
            </a:r>
          </a:p>
          <a:p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Type B uncertainty</a:t>
            </a:r>
            <a:r>
              <a:rPr lang="en-US" altLang="ko-KR" sz="2000" dirty="0" smtClean="0"/>
              <a:t>: Systematic uncertainties</a:t>
            </a:r>
          </a:p>
          <a:p>
            <a:r>
              <a:rPr lang="en-US" altLang="ko-KR" sz="2000" dirty="0">
                <a:sym typeface="Wingdings" panose="05000000000000000000" pitchFamily="2" charset="2"/>
              </a:rPr>
              <a:t>	</a:t>
            </a:r>
            <a:r>
              <a:rPr lang="en-US" altLang="ko-KR" sz="2000" dirty="0" smtClean="0">
                <a:sym typeface="Wingdings" panose="05000000000000000000" pitchFamily="2" charset="2"/>
              </a:rPr>
              <a:t> cannot be analyzed with statistics</a:t>
            </a:r>
            <a:endParaRPr lang="en-US" altLang="ko-KR" sz="20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68165" y="6078224"/>
            <a:ext cx="86076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Ratcliffe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C., and </a:t>
            </a:r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Ratcliffe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B.,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Doubt-Free Uncertainty In Measurement: An Introduction for Engineers and Students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Cham: Springer,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2015.</a:t>
            </a:r>
            <a:endParaRPr lang="en-US" altLang="ko-KR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b="6711"/>
          <a:stretch/>
        </p:blipFill>
        <p:spPr>
          <a:xfrm>
            <a:off x="3056448" y="3679154"/>
            <a:ext cx="3031102" cy="223807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3376246" y="5301762"/>
            <a:ext cx="254977" cy="25497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029200" y="5301762"/>
            <a:ext cx="254977" cy="25497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216161" y="2674196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 More detail in Ch. 4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58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1. Performance Parameters: Sensitivity</a:t>
            </a:r>
            <a:r>
              <a:rPr lang="en-US" altLang="ko-KR" sz="1600" dirty="0">
                <a:solidFill>
                  <a:schemeClr val="bg1"/>
                </a:solidFill>
                <a:latin typeface="Arial" panose="020B0604020202020204" pitchFamily="34" charset="0"/>
              </a:rPr>
              <a:t>, Resolution, Precision, Accuracy, Dynamic Range, and </a:t>
            </a:r>
            <a:r>
              <a:rPr lang="en-US" altLang="ko-KR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SNR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20969" y="1570016"/>
                <a:ext cx="4906108" cy="2543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000" b="1" dirty="0" smtClean="0"/>
                  <a:t>Accuracy</a:t>
                </a:r>
                <a:r>
                  <a:rPr lang="en-US" altLang="ko-KR" sz="2000" dirty="0" smtClean="0"/>
                  <a:t>: The difference between the true value and the value measured by the experimental system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000" b="1" dirty="0" smtClean="0"/>
                  <a:t>Dynamic Range </a:t>
                </a:r>
                <a:r>
                  <a:rPr lang="en-US" altLang="ko-KR" sz="2000" dirty="0" smtClean="0"/>
                  <a:t>(DR)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𝑁𝐹</m:t>
                        </m:r>
                      </m:den>
                    </m:f>
                  </m:oMath>
                </a14:m>
                <a:endParaRPr lang="en-US" altLang="ko-KR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000" b="1" dirty="0" smtClean="0"/>
                  <a:t>SNR</a:t>
                </a:r>
                <a:r>
                  <a:rPr lang="en-US" altLang="ko-KR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altLang="ko-KR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sz="2000" dirty="0"/>
              </a:p>
              <a:p>
                <a:r>
                  <a:rPr lang="en-US" altLang="ko-KR" sz="2000" dirty="0" smtClean="0"/>
                  <a:t>* Noise Floor (NF)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altLang="ko-KR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69" y="1570016"/>
                <a:ext cx="4906108" cy="2543581"/>
              </a:xfrm>
              <a:prstGeom prst="rect">
                <a:avLst/>
              </a:prstGeom>
              <a:blipFill rotWithShape="0">
                <a:blip r:embed="rId3"/>
                <a:stretch>
                  <a:fillRect l="-1242" t="-1439" r="-745" b="-33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7077" y="1078535"/>
            <a:ext cx="2721219" cy="444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03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3333FF"/>
                </a:solidFill>
                <a:latin typeface="Arial" panose="020B0604020202020204" pitchFamily="34" charset="0"/>
              </a:rPr>
              <a:t>DR and SNR of Terahertz TDS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63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300" dirty="0" smtClean="0">
                <a:solidFill>
                  <a:schemeClr val="bg1"/>
                </a:solidFill>
                <a:latin typeface="Arial" panose="020B0604020202020204" pitchFamily="34" charset="0"/>
              </a:rPr>
              <a:t>2. DR and SNR of Terahertz TDS</a:t>
            </a: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4B38-891E-4F54-A70A-6E9745DD623C}" type="datetime1">
              <a:rPr lang="ko-KR" altLang="en-US" smtClean="0"/>
              <a:t>2018-03-19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096" y="1249756"/>
            <a:ext cx="3729465" cy="2520000"/>
          </a:xfrm>
          <a:prstGeom prst="rect">
            <a:avLst/>
          </a:prstGeom>
        </p:spPr>
      </p:pic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5529" y="1249756"/>
            <a:ext cx="3370286" cy="25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8651" y="786287"/>
            <a:ext cx="286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</a:rPr>
              <a:t>SNR and DR in time-domain</a:t>
            </a:r>
            <a:endParaRPr lang="ko-KR" altLang="en-US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04620" y="5190087"/>
                <a:ext cx="24039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620" y="5190087"/>
                <a:ext cx="2403991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013" r="-1772" b="-6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268165" y="6078224"/>
            <a:ext cx="86076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Tripathi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R., et al., “</a:t>
            </a:r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Pratical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to Estimate the Standard Deviation in Absorption Coefficients Measured with THz Time-Domain Spectroscopy,”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Opt. </a:t>
            </a:r>
            <a:r>
              <a:rPr lang="en-US" altLang="ko-KR" sz="105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Commun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Vol. 283,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2010.</a:t>
            </a:r>
            <a:endParaRPr lang="en-US" altLang="ko-KR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1866" y="3971793"/>
            <a:ext cx="3463484" cy="19043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7553" y="3833590"/>
            <a:ext cx="4068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SNR fluctuate strongly and irregularly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 smtClean="0">
                <a:sym typeface="Wingdings" panose="05000000000000000000" pitchFamily="2" charset="2"/>
              </a:rPr>
              <a:t>No meaningful information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DR follow the absolute value of the signal</a:t>
            </a:r>
            <a:endParaRPr lang="ko-KR" altLang="en-US" dirty="0"/>
          </a:p>
        </p:txBody>
      </p:sp>
      <p:cxnSp>
        <p:nvCxnSpPr>
          <p:cNvPr id="12" name="구부러진 연결선 11"/>
          <p:cNvCxnSpPr/>
          <p:nvPr/>
        </p:nvCxnSpPr>
        <p:spPr>
          <a:xfrm rot="10800000" flipV="1">
            <a:off x="2066192" y="2804745"/>
            <a:ext cx="1195754" cy="20222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구부러진 연결선 13"/>
          <p:cNvCxnSpPr/>
          <p:nvPr/>
        </p:nvCxnSpPr>
        <p:spPr>
          <a:xfrm rot="10800000" flipV="1">
            <a:off x="2620109" y="2963008"/>
            <a:ext cx="677007" cy="24618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32585" y="4542998"/>
            <a:ext cx="966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0.767mm </a:t>
            </a:r>
            <a:r>
              <a:rPr lang="en-US" altLang="ko-KR" sz="1000" dirty="0" err="1" smtClean="0"/>
              <a:t>ZnTe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8041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3333FF"/>
                </a:solidFill>
                <a:latin typeface="Arial" panose="020B0604020202020204" pitchFamily="34" charset="0"/>
              </a:rPr>
              <a:t>System Performance </a:t>
            </a:r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Limits</a:t>
            </a:r>
          </a:p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Due </a:t>
            </a:r>
            <a:r>
              <a:rPr lang="en-US" altLang="ko-KR" sz="3600" dirty="0">
                <a:solidFill>
                  <a:srgbClr val="3333FF"/>
                </a:solidFill>
                <a:latin typeface="Arial" panose="020B0604020202020204" pitchFamily="34" charset="0"/>
              </a:rPr>
              <a:t>to </a:t>
            </a:r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DR </a:t>
            </a:r>
            <a:r>
              <a:rPr lang="en-US" altLang="ko-KR" sz="3600" dirty="0">
                <a:solidFill>
                  <a:srgbClr val="3333FF"/>
                </a:solidFill>
                <a:latin typeface="Arial" panose="020B0604020202020204" pitchFamily="34" charset="0"/>
              </a:rPr>
              <a:t>and </a:t>
            </a:r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SNR</a:t>
            </a:r>
            <a:endParaRPr lang="en-US" altLang="ko-KR" sz="36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70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300" dirty="0" smtClean="0">
                <a:solidFill>
                  <a:schemeClr val="bg1"/>
                </a:solidFill>
                <a:latin typeface="Arial" panose="020B0604020202020204" pitchFamily="34" charset="0"/>
              </a:rPr>
              <a:t>3.1 Frequency Resolution</a:t>
            </a: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4B38-891E-4F54-A70A-6E9745DD623C}" type="datetime1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28651" y="786287"/>
            <a:ext cx="286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</a:rPr>
              <a:t>Zero-padding</a:t>
            </a:r>
            <a:endParaRPr lang="ko-KR" altLang="en-US" dirty="0">
              <a:solidFill>
                <a:srgbClr val="3333FF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576" y="3801306"/>
            <a:ext cx="2580846" cy="193112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2906" y="2001306"/>
            <a:ext cx="2214970" cy="1800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4796" y="2001306"/>
            <a:ext cx="2180358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8651" y="1153516"/>
            <a:ext cx="7886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The frequency resolution of a time-domain spectroscopy may be improved by zero-padding. However the additional data points arising from a string of zeros carry no additional information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8165" y="6078224"/>
            <a:ext cx="86076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Hilbert, S. (</a:t>
            </a:r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n.d.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FFT Zero Padding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Retrieved March 15, 2018, from http://www.bitweenie.com/listings/fft-zero-padding/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262722" y="4507565"/>
                <a:ext cx="789255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722" y="4507565"/>
                <a:ext cx="789255" cy="51860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636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27220</TotalTime>
  <Words>892</Words>
  <Application>Microsoft Office PowerPoint</Application>
  <PresentationFormat>화면 슬라이드 쇼(4:3)</PresentationFormat>
  <Paragraphs>154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맑은 고딕</vt:lpstr>
      <vt:lpstr>Arial</vt:lpstr>
      <vt:lpstr>Calibri</vt:lpstr>
      <vt:lpstr>Calibri Light</vt:lpstr>
      <vt:lpstr>Cambria Math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DoHero</cp:lastModifiedBy>
  <cp:revision>351</cp:revision>
  <dcterms:created xsi:type="dcterms:W3CDTF">2018-02-18T11:37:55Z</dcterms:created>
  <dcterms:modified xsi:type="dcterms:W3CDTF">2018-03-19T11:16:23Z</dcterms:modified>
</cp:coreProperties>
</file>