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8" r:id="rId2"/>
    <p:sldId id="308" r:id="rId3"/>
    <p:sldId id="311" r:id="rId4"/>
    <p:sldId id="320" r:id="rId5"/>
    <p:sldId id="319" r:id="rId6"/>
    <p:sldId id="314" r:id="rId7"/>
    <p:sldId id="315" r:id="rId8"/>
    <p:sldId id="317" r:id="rId9"/>
    <p:sldId id="318" r:id="rId10"/>
    <p:sldId id="316" r:id="rId1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7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6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8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0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0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0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20190325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Q Network (DQN)</a:t>
            </a: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27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031" y="834694"/>
            <a:ext cx="83790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Hidden layer, neurons per layer </a:t>
            </a:r>
            <a:r>
              <a:rPr lang="ko-KR" altLang="en-US" dirty="0" smtClean="0"/>
              <a:t>개수 조정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학습된 </a:t>
            </a:r>
            <a:r>
              <a:rPr lang="en-US" altLang="ko-KR" dirty="0" smtClean="0"/>
              <a:t>neural network</a:t>
            </a:r>
            <a:r>
              <a:rPr lang="ko-KR" altLang="en-US" dirty="0"/>
              <a:t> </a:t>
            </a:r>
            <a:r>
              <a:rPr lang="ko-KR" altLang="en-US" dirty="0" smtClean="0"/>
              <a:t>저장하고 불러와서 사용하는 기능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DQN</a:t>
            </a:r>
            <a:r>
              <a:rPr lang="ko-KR" altLang="en-US" dirty="0" smtClean="0"/>
              <a:t>에서 향상된 알고리즘 조사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82" y="2339006"/>
            <a:ext cx="3218431" cy="31752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" y="2581527"/>
            <a:ext cx="5192252" cy="26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8603" y="3607724"/>
            <a:ext cx="2955768" cy="17872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1D DBR 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184"/>
              </p:ext>
            </p:extLst>
          </p:nvPr>
        </p:nvGraphicFramePr>
        <p:xfrm>
          <a:off x="1873135" y="227814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053"/>
              </p:ext>
            </p:extLst>
          </p:nvPr>
        </p:nvGraphicFramePr>
        <p:xfrm>
          <a:off x="5613861" y="227814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219502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blipFill>
                <a:blip r:embed="rId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5400000">
            <a:off x="4233396" y="-83681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blipFill>
                <a:blip r:embed="rId3"/>
                <a:stretch>
                  <a:fillRect l="-3704" r="-329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sample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unit length</a:t>
                </a: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개의 조각으로 나눈 상태로 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빈칸은 </a:t>
                </a:r>
                <a:r>
                  <a:rPr lang="en-US" altLang="ko-KR" dirty="0" smtClean="0"/>
                  <a:t>air, </a:t>
                </a:r>
                <a:r>
                  <a:rPr lang="ko-KR" altLang="en-US" dirty="0" smtClean="0"/>
                  <a:t>채워진 칸은 </a:t>
                </a:r>
                <a:r>
                  <a:rPr lang="en-US" altLang="ko-KR" dirty="0" smtClean="0"/>
                  <a:t>dielectric(ex. Si)</a:t>
                </a:r>
                <a:r>
                  <a:rPr lang="ko-KR" altLang="en-US" dirty="0" smtClean="0"/>
                  <a:t>가 있는 상태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칸</a:t>
                </a:r>
                <a:r>
                  <a:rPr lang="ko-KR" altLang="en-US" dirty="0" smtClean="0"/>
                  <a:t>이 채워져 있으면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blipFill>
                <a:blip r:embed="rId4"/>
                <a:stretch>
                  <a:fillRect l="-696" r="-541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 Learning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4073" y="1662355"/>
                <a:ext cx="823712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1662355"/>
                <a:ext cx="8237127" cy="57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886" y="2267573"/>
            <a:ext cx="8928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The New Action Value = The Old Value + The Learning Rate*(The New Information – The Old Information)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74073" y="721356"/>
            <a:ext cx="52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State(s), action(a), reward, state transition probability</a:t>
            </a:r>
          </a:p>
          <a:p>
            <a:r>
              <a:rPr lang="en-US" altLang="ko-KR" dirty="0"/>
              <a:t>Q: action-value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5390" r="6571" b="3278"/>
          <a:stretch/>
        </p:blipFill>
        <p:spPr>
          <a:xfrm>
            <a:off x="479021" y="2606127"/>
            <a:ext cx="3374968" cy="3840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21527" y="3023906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>
            <a:off x="2511483" y="3208572"/>
            <a:ext cx="2296045" cy="1017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3466" y="2722683"/>
            <a:ext cx="188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Ex. Maze Q-table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5" t="635" r="25752" b="392"/>
          <a:stretch/>
        </p:blipFill>
        <p:spPr>
          <a:xfrm>
            <a:off x="4807528" y="3092015"/>
            <a:ext cx="2693324" cy="210691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53989" y="5315487"/>
            <a:ext cx="539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State = 12 * 12, action = 4 (up, down, right, left)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Q-table: 12*12*4</a:t>
            </a:r>
          </a:p>
          <a:p>
            <a:endParaRPr lang="en-US" altLang="ko-KR" dirty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로 정의하기 힘들 정도로 많아지면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0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 Network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의 문제점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5" y="1101122"/>
            <a:ext cx="7228950" cy="20960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3141" y="701012"/>
            <a:ext cx="73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Correlation between samples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3141" y="3661031"/>
            <a:ext cx="73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Non-stationary targets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073720" y="4260065"/>
                <a:ext cx="5156348" cy="425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0" y="4260065"/>
                <a:ext cx="5156348" cy="425566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왼쪽 중괄호 21"/>
          <p:cNvSpPr/>
          <p:nvPr/>
        </p:nvSpPr>
        <p:spPr>
          <a:xfrm rot="16200000">
            <a:off x="4323310" y="3795454"/>
            <a:ext cx="339439" cy="21031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6148698" y="4375054"/>
            <a:ext cx="339439" cy="94392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05679" y="510286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31067" y="5102860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26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5390" r="6571" b="3278"/>
          <a:stretch/>
        </p:blipFill>
        <p:spPr>
          <a:xfrm>
            <a:off x="628650" y="534088"/>
            <a:ext cx="3374968" cy="3840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71156" y="934320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3" y="1193330"/>
            <a:ext cx="4171429" cy="2238095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7" idx="3"/>
          </p:cNvCxnSpPr>
          <p:nvPr/>
        </p:nvCxnSpPr>
        <p:spPr>
          <a:xfrm>
            <a:off x="2661112" y="1118986"/>
            <a:ext cx="1890021" cy="1193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482292" y="997379"/>
                <a:ext cx="7587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292" y="997379"/>
                <a:ext cx="758797" cy="39190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606112" y="911750"/>
                <a:ext cx="7587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12" y="911750"/>
                <a:ext cx="758797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6727853" y="911750"/>
                <a:ext cx="7587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53" y="911750"/>
                <a:ext cx="758797" cy="391902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756553" y="1405820"/>
                <a:ext cx="107459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53" y="1405820"/>
                <a:ext cx="1074590" cy="391902"/>
              </a:xfrm>
              <a:prstGeom prst="rect">
                <a:avLst/>
              </a:prstGeom>
              <a:blipFill>
                <a:blip r:embed="rId8"/>
                <a:stretch>
                  <a:fillRect l="-4520" t="-7813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3141" y="4959746"/>
            <a:ext cx="731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Input: pixel </a:t>
            </a:r>
            <a:r>
              <a:rPr lang="ko-KR" altLang="en-US" dirty="0" smtClean="0"/>
              <a:t>의 상태 </a:t>
            </a:r>
            <a:r>
              <a:rPr lang="en-US" altLang="ko-KR" dirty="0" smtClean="0"/>
              <a:t>(0 or 1)</a:t>
            </a:r>
          </a:p>
          <a:p>
            <a:r>
              <a:rPr lang="en-US" altLang="ko-KR" dirty="0" smtClean="0"/>
              <a:t>Output: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의 상태 </a:t>
            </a:r>
            <a:r>
              <a:rPr lang="en-US" altLang="ko-KR" dirty="0" smtClean="0"/>
              <a:t>1)Opposite 2)0 or 1</a:t>
            </a:r>
          </a:p>
          <a:p>
            <a:r>
              <a:rPr lang="en-US" altLang="ko-KR" dirty="0" smtClean="0"/>
              <a:t>Hidden layer: fully connected network, activation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. = 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756553" y="1013918"/>
                <a:ext cx="94634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53" y="1013918"/>
                <a:ext cx="946349" cy="391902"/>
              </a:xfrm>
              <a:prstGeom prst="rect">
                <a:avLst/>
              </a:prstGeom>
              <a:blipFill>
                <a:blip r:embed="rId9"/>
                <a:stretch>
                  <a:fillRect l="-5128" t="-6154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53" y="3507476"/>
            <a:ext cx="2182847" cy="1091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3032" y="4782612"/>
                <a:ext cx="316811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032" y="4782612"/>
                <a:ext cx="3168111" cy="617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55" y="3473597"/>
            <a:ext cx="2287265" cy="12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5" y="841227"/>
            <a:ext cx="3960000" cy="29638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95" y="1063663"/>
            <a:ext cx="3960000" cy="26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4291" y="77901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CPU: 3 hours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7946" y="77901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PU: 2 hours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7" y="1574681"/>
            <a:ext cx="10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44634" y="2793333"/>
            <a:ext cx="10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Step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081" y="4676034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Fail Q factor = -1000 -&gt; reward = -100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Reward Scale Problem: </a:t>
            </a:r>
            <a:r>
              <a:rPr lang="ko-KR" altLang="en-US" dirty="0"/>
              <a:t>학습해야하는 </a:t>
            </a:r>
            <a:r>
              <a:rPr lang="en-US" altLang="ko-KR" dirty="0"/>
              <a:t>Q-value</a:t>
            </a:r>
            <a:r>
              <a:rPr lang="ko-KR" altLang="en-US" dirty="0"/>
              <a:t>의 </a:t>
            </a:r>
            <a:r>
              <a:rPr lang="en-US" altLang="ko-KR" dirty="0"/>
              <a:t>variance</a:t>
            </a:r>
            <a:r>
              <a:rPr lang="ko-KR" altLang="en-US" dirty="0"/>
              <a:t>가 매우 커서 </a:t>
            </a:r>
            <a:r>
              <a:rPr lang="ko-KR" altLang="en-US" dirty="0" smtClean="0"/>
              <a:t>학습이 어려움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Fail Q factor = -10 </a:t>
            </a:r>
            <a:r>
              <a:rPr lang="en-US" altLang="ko-KR" smtClean="0"/>
              <a:t>(reward = -1)</a:t>
            </a:r>
            <a:r>
              <a:rPr lang="ko-KR" altLang="en-US" smtClean="0"/>
              <a:t>으로 </a:t>
            </a:r>
            <a:r>
              <a:rPr lang="ko-KR" altLang="en-US" dirty="0" smtClean="0"/>
              <a:t>조정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55657" y="3919228"/>
                <a:ext cx="1453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57" y="3919228"/>
                <a:ext cx="1453475" cy="276999"/>
              </a:xfrm>
              <a:prstGeom prst="rect">
                <a:avLst/>
              </a:prstGeom>
              <a:blipFill>
                <a:blip r:embed="rId5"/>
                <a:stretch>
                  <a:fillRect l="-2101" r="-1261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74730" y="3919228"/>
                <a:ext cx="735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0" y="3919228"/>
                <a:ext cx="735330" cy="276999"/>
              </a:xfrm>
              <a:prstGeom prst="rect">
                <a:avLst/>
              </a:prstGeom>
              <a:blipFill>
                <a:blip r:embed="rId6"/>
                <a:stretch>
                  <a:fillRect l="-4132" r="-3306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0" y="26578"/>
            <a:ext cx="26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1" y="1238394"/>
            <a:ext cx="3600000" cy="2400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7081" y="5532506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Fail </a:t>
            </a:r>
            <a:r>
              <a:rPr lang="ko-KR" altLang="en-US" dirty="0" smtClean="0"/>
              <a:t>조건에 도달하는 경우는 적어지지만</a:t>
            </a:r>
            <a:r>
              <a:rPr lang="en-US" altLang="ko-KR" dirty="0" smtClean="0"/>
              <a:t>, reward</a:t>
            </a:r>
            <a:r>
              <a:rPr lang="ko-KR" altLang="en-US" dirty="0" smtClean="0"/>
              <a:t>가 증가하는 형태가 아님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33" y="1238394"/>
            <a:ext cx="3600000" cy="24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7" y="1574681"/>
            <a:ext cx="10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44634" y="2793333"/>
            <a:ext cx="10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Step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33088" y="1097280"/>
            <a:ext cx="1548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3360" y="657392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Scale </a:t>
            </a:r>
            <a:r>
              <a:rPr lang="ko-KR" altLang="en-US" dirty="0" smtClean="0"/>
              <a:t>조정 </a:t>
            </a:r>
            <a:r>
              <a:rPr lang="en-US" altLang="ko-KR" smtClean="0"/>
              <a:t>(</a:t>
            </a:r>
            <a:r>
              <a:rPr lang="en-US" altLang="ko-KR" smtClean="0"/>
              <a:t>1/3)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76289" y="398236"/>
                <a:ext cx="1453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289" y="398236"/>
                <a:ext cx="1453475" cy="276999"/>
              </a:xfrm>
              <a:prstGeom prst="rect">
                <a:avLst/>
              </a:prstGeom>
              <a:blipFill>
                <a:blip r:embed="rId5"/>
                <a:stretch>
                  <a:fillRect l="-2092" r="-125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128" y="3638394"/>
            <a:ext cx="3406898" cy="18052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26578"/>
            <a:ext cx="26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" y="4730665"/>
            <a:ext cx="862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Input: thickness of nanomaterial shell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Output: spectrum point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4 hidden layers, 250 neurons per layer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Hidden layer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neurons per layer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 smtClean="0"/>
              <a:t>* Layer </a:t>
            </a:r>
            <a:r>
              <a:rPr lang="ko-KR" altLang="en-US" dirty="0" smtClean="0"/>
              <a:t>개수가 너무 많으면 </a:t>
            </a:r>
            <a:r>
              <a:rPr lang="en-US" altLang="ko-KR" dirty="0" smtClean="0"/>
              <a:t>error backpropagation</a:t>
            </a:r>
            <a:r>
              <a:rPr lang="ko-KR" altLang="en-US" dirty="0" smtClean="0"/>
              <a:t>이 잘 일어나지 않아 학습이 어려움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60960" y="432085"/>
            <a:ext cx="926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2018-Science Advance-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Nanophotonic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particle simulation and inverse design using artificial neural networks</a:t>
            </a:r>
          </a:p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(John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Peurifoy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Yichen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Shen, Li Jing, Yi Yang, Fidel Cano-Renteria, Brendan G.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DeLacy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John D.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Joannopoulos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Max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Tegmark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Marin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Solijacic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9" y="1309330"/>
            <a:ext cx="5810155" cy="23383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63" y="1354996"/>
            <a:ext cx="3315237" cy="22927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63" y="3693383"/>
            <a:ext cx="2958431" cy="19952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26578"/>
            <a:ext cx="26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64366</TotalTime>
  <Words>404</Words>
  <Application>Microsoft Office PowerPoint</Application>
  <PresentationFormat>화면 슬라이드 쇼(4:3)</PresentationFormat>
  <Paragraphs>106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1374</cp:revision>
  <dcterms:created xsi:type="dcterms:W3CDTF">2018-02-18T11:37:55Z</dcterms:created>
  <dcterms:modified xsi:type="dcterms:W3CDTF">2019-03-25T10:40:01Z</dcterms:modified>
</cp:coreProperties>
</file>