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8" r:id="rId2"/>
    <p:sldId id="257" r:id="rId3"/>
    <p:sldId id="273" r:id="rId4"/>
    <p:sldId id="276" r:id="rId5"/>
    <p:sldId id="277" r:id="rId6"/>
    <p:sldId id="278" r:id="rId7"/>
    <p:sldId id="280" r:id="rId8"/>
    <p:sldId id="281" r:id="rId9"/>
    <p:sldId id="282" r:id="rId10"/>
    <p:sldId id="283" r:id="rId11"/>
    <p:sldId id="284" r:id="rId12"/>
    <p:sldId id="275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9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6DECA-6E4E-4D09-9277-E151A2E3F74C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ABE42-EEBB-47F0-BC6E-2BB25FA03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5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7780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024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675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263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383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433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519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288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206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355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3199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953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46B5-C0DF-4EB7-A5EE-A79D8A2B2CA8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748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46B5-C0DF-4EB7-A5EE-A79D8A2B2CA8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32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46B5-C0DF-4EB7-A5EE-A79D8A2B2CA8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78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46B5-C0DF-4EB7-A5EE-A79D8A2B2CA8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6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46B5-C0DF-4EB7-A5EE-A79D8A2B2CA8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4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46B5-C0DF-4EB7-A5EE-A79D8A2B2CA8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99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46B5-C0DF-4EB7-A5EE-A79D8A2B2CA8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04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46B5-C0DF-4EB7-A5EE-A79D8A2B2CA8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1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46B5-C0DF-4EB7-A5EE-A79D8A2B2CA8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1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46B5-C0DF-4EB7-A5EE-A79D8A2B2CA8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34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46B5-C0DF-4EB7-A5EE-A79D8A2B2CA8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9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346B5-C0DF-4EB7-A5EE-A79D8A2B2CA8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6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1868012" y="1978401"/>
            <a:ext cx="540641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3333FF"/>
                </a:solidFill>
                <a:latin typeface="Arial" panose="020B0604020202020204" pitchFamily="34" charset="0"/>
              </a:rPr>
              <a:t>Ch.2</a:t>
            </a:r>
            <a:r>
              <a:rPr lang="en-US" altLang="ko-KR" sz="3200" dirty="0">
                <a:solidFill>
                  <a:srgbClr val="3333FF"/>
                </a:solidFill>
                <a:latin typeface="Arial" panose="020B0604020202020204" pitchFamily="34" charset="0"/>
              </a:rPr>
              <a:t/>
            </a:r>
            <a:br>
              <a:rPr lang="en-US" altLang="ko-KR" sz="3200" dirty="0">
                <a:solidFill>
                  <a:srgbClr val="3333FF"/>
                </a:solidFill>
                <a:latin typeface="Arial" panose="020B0604020202020204" pitchFamily="34" charset="0"/>
              </a:rPr>
            </a:br>
            <a:r>
              <a:rPr lang="en-US" altLang="ko-KR" sz="3200" dirty="0" smtClean="0">
                <a:solidFill>
                  <a:srgbClr val="3333FF"/>
                </a:solidFill>
                <a:latin typeface="Arial" panose="020B0604020202020204" pitchFamily="34" charset="0"/>
              </a:rPr>
              <a:t>Parameter Extraction in</a:t>
            </a:r>
          </a:p>
          <a:p>
            <a:pPr algn="ctr"/>
            <a:r>
              <a:rPr lang="en-US" altLang="ko-KR" sz="3200" dirty="0" smtClean="0">
                <a:solidFill>
                  <a:srgbClr val="3333FF"/>
                </a:solidFill>
                <a:latin typeface="Arial" panose="020B0604020202020204" pitchFamily="34" charset="0"/>
              </a:rPr>
              <a:t>Time-Domain Spectrometers</a:t>
            </a:r>
            <a:endParaRPr lang="en-US" altLang="ko-KR" sz="32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435225" y="5059363"/>
            <a:ext cx="22910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Lee Jong Geon</a:t>
            </a:r>
            <a:endParaRPr lang="en-US" altLang="ko-KR" sz="24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2.2 Transmission-Mode </a:t>
            </a:r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Terahertz </a:t>
            </a:r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TDS: </a:t>
            </a:r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Exact Solution</a:t>
            </a:r>
            <a:endParaRPr lang="en-US" altLang="ko-KR" sz="28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5758" y="834251"/>
            <a:ext cx="8560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It is based on </a:t>
            </a:r>
            <a:r>
              <a:rPr lang="en-US" altLang="ko-KR" dirty="0" smtClean="0">
                <a:solidFill>
                  <a:srgbClr val="3333FF"/>
                </a:solidFill>
              </a:rPr>
              <a:t>minimizing error </a:t>
            </a:r>
            <a:r>
              <a:rPr lang="en-US" altLang="ko-KR" dirty="0" smtClean="0"/>
              <a:t>in the magnitude and phase components of the modeled transfer function with </a:t>
            </a:r>
            <a:r>
              <a:rPr lang="en-US" altLang="ko-KR" dirty="0" smtClean="0">
                <a:solidFill>
                  <a:srgbClr val="3333FF"/>
                </a:solidFill>
              </a:rPr>
              <a:t>respect </a:t>
            </a:r>
            <a:r>
              <a:rPr lang="en-US" altLang="ko-KR" dirty="0" err="1" smtClean="0">
                <a:solidFill>
                  <a:srgbClr val="3333FF"/>
                </a:solidFill>
              </a:rPr>
              <a:t>th</a:t>
            </a:r>
            <a:r>
              <a:rPr lang="en-US" altLang="ko-KR" dirty="0" smtClean="0">
                <a:solidFill>
                  <a:srgbClr val="3333FF"/>
                </a:solidFill>
              </a:rPr>
              <a:t> the measured transfer function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3750" y="1622683"/>
            <a:ext cx="3199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Gradient-Descent Algorithm</a:t>
            </a:r>
            <a:endParaRPr lang="ko-KR" altLang="en-US" sz="2000" dirty="0">
              <a:solidFill>
                <a:srgbClr val="3333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5759" y="2164894"/>
            <a:ext cx="50175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Step 1: Estimate a range of possible thickness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Step 2: Initialize the complex refractive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Step 3: Determine the modeled transfer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Step 4: Estimate the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Step 5: Update the complex refractive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Step 6: Determine the total variation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757" y="1769126"/>
            <a:ext cx="3205850" cy="43001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8165" y="6338128"/>
            <a:ext cx="86076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Dorney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T., R. </a:t>
            </a:r>
            <a:r>
              <a:rPr lang="en-US" altLang="ko-KR" sz="105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Baraniuk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D. </a:t>
            </a:r>
            <a:r>
              <a:rPr lang="en-US" altLang="ko-KR" sz="105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Mittleman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“Material Parameter Estimation with Terahertz Time-Domain Spectroscopy,” </a:t>
            </a:r>
            <a:r>
              <a:rPr lang="en-US" altLang="ko-KR" sz="105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the Optical Society of America A: Optics, Image Science, and Vision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Vol. 18, No. 7, 2001.</a:t>
            </a:r>
            <a:endParaRPr lang="en-US" altLang="ko-KR" sz="105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95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2.3 Reflection-Mode </a:t>
            </a:r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Terahertz </a:t>
            </a:r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TDS: Single Reflection</a:t>
            </a:r>
            <a:endParaRPr lang="en-US" altLang="ko-KR" sz="28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5758" y="834251"/>
            <a:ext cx="8560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Single reflection </a:t>
            </a:r>
            <a:r>
              <a:rPr lang="en-US" altLang="ko-KR" dirty="0" smtClean="0">
                <a:sym typeface="Wingdings" panose="05000000000000000000" pitchFamily="2" charset="2"/>
              </a:rPr>
              <a:t> Two scan (reference</a:t>
            </a:r>
            <a:r>
              <a:rPr lang="en-US" altLang="ko-KR" smtClean="0">
                <a:sym typeface="Wingdings" panose="05000000000000000000" pitchFamily="2" charset="2"/>
              </a:rPr>
              <a:t>, sample)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Double reflection  One scan (combined)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750" y="1622683"/>
            <a:ext cx="3199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Gradient-Descent Algorithm</a:t>
            </a:r>
            <a:endParaRPr lang="ko-KR" altLang="en-US" sz="2000" dirty="0">
              <a:solidFill>
                <a:srgbClr val="3333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8165" y="6338128"/>
            <a:ext cx="86076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Dorney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T., R. </a:t>
            </a:r>
            <a:r>
              <a:rPr lang="en-US" altLang="ko-KR" sz="105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Baraniuk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D. </a:t>
            </a:r>
            <a:r>
              <a:rPr lang="en-US" altLang="ko-KR" sz="105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Mittleman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“Material Parameter Estimation with Terahertz Time-Domain Spectroscopy,” </a:t>
            </a:r>
            <a:r>
              <a:rPr lang="en-US" altLang="ko-KR" sz="105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the Optical Society of America A: Optics, Image Science, and Vision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Vol. 18, No. 7, 2001.</a:t>
            </a:r>
            <a:endParaRPr lang="en-US" altLang="ko-KR" sz="105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2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References</a:t>
            </a:r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8165" y="1362807"/>
            <a:ext cx="8607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Dorney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T., R. 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Baraniuk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D. 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Mittleman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“Material Parameter Estimation with Terahertz Time-Domain Spectroscopy,” </a:t>
            </a:r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the Optical Society of America A: Optics, Image Science, and Vision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Vol. 18, No. 7, 2001, pp. 1562-1571.</a:t>
            </a:r>
            <a:endParaRPr lang="en-US" altLang="ko-K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23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5" name="Text Box 41"/>
          <p:cNvSpPr txBox="1">
            <a:spLocks noChangeArrowheads="1"/>
          </p:cNvSpPr>
          <p:nvPr/>
        </p:nvSpPr>
        <p:spPr bwMode="auto">
          <a:xfrm>
            <a:off x="1775445" y="2213283"/>
            <a:ext cx="5593111" cy="2431435"/>
          </a:xfrm>
          <a:prstGeom prst="rect">
            <a:avLst/>
          </a:prstGeom>
          <a:noFill/>
          <a:ln w="19050">
            <a:solidFill>
              <a:srgbClr val="3333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endParaRPr lang="en-US" altLang="ko-KR" sz="1600" dirty="0" smtClean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Material </a:t>
            </a:r>
            <a:r>
              <a:rPr lang="en-US" altLang="ko-KR" sz="16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Properites</a:t>
            </a: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 and Wave Propagation</a:t>
            </a:r>
          </a:p>
          <a:p>
            <a:pPr marL="342900" indent="-342900">
              <a:buAutoNum type="arabicPeriod"/>
            </a:pPr>
            <a:endParaRPr lang="en-US" altLang="ko-KR" sz="1600" dirty="0" smtClean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Extracting Optical Parameters </a:t>
            </a:r>
            <a:r>
              <a:rPr lang="en-US" altLang="ko-KR" sz="16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fromTerahertz</a:t>
            </a: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 Time-Domain </a:t>
            </a:r>
            <a:r>
              <a:rPr lang="en-US" altLang="ko-KR" sz="16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Spectromerters</a:t>
            </a: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 Data</a:t>
            </a:r>
          </a:p>
          <a:p>
            <a:pPr marL="342900" indent="-342900">
              <a:buAutoNum type="arabicPeriod"/>
            </a:pPr>
            <a:endParaRPr lang="en-US" altLang="ko-KR" sz="1600" dirty="0" smtClean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Preprocessing and </a:t>
            </a:r>
            <a:r>
              <a:rPr lang="en-US" altLang="ko-KR" sz="16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Postprocessing</a:t>
            </a: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 of Data</a:t>
            </a:r>
          </a:p>
          <a:p>
            <a:pPr marL="342900" indent="-342900">
              <a:buAutoNum type="arabicPeriod"/>
            </a:pPr>
            <a:endParaRPr lang="en-US" altLang="ko-KR" sz="1600" dirty="0" smtClean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Sample Requirements</a:t>
            </a:r>
          </a:p>
          <a:p>
            <a:pPr marL="342900" indent="-342900">
              <a:buAutoNum type="arabicPeriod"/>
            </a:pPr>
            <a:endParaRPr lang="en-US" altLang="ko-KR" sz="8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Contents</a:t>
            </a:r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48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6256" y="2356104"/>
            <a:ext cx="6571488" cy="214579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Material Properties and</a:t>
            </a:r>
          </a:p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Wave Propagation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5852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1.1 Complex </a:t>
            </a:r>
            <a:r>
              <a:rPr lang="en-US" altLang="ko-KR" sz="28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Refeactive</a:t>
            </a:r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 Index and Complex </a:t>
            </a:r>
            <a:r>
              <a:rPr lang="en-US" altLang="ko-KR" sz="28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Permitivity</a:t>
            </a:r>
            <a:endParaRPr lang="en-US" altLang="ko-KR" sz="28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546166" y="1349990"/>
            <a:ext cx="2997134" cy="1718193"/>
            <a:chOff x="546166" y="1349990"/>
            <a:chExt cx="2997134" cy="17181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1179985" y="2791184"/>
                  <a:ext cx="131625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ac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985" y="2791184"/>
                  <a:ext cx="1316258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326" t="-2222" r="-465" b="-3555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223426" y="1868886"/>
                  <a:ext cx="122937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sty m:val="p"/>
                          </m:rPr>
                          <a:rPr lang="el-GR" altLang="ko-KR" b="0" i="1" smtClean="0">
                            <a:latin typeface="Cambria Math" panose="02040503050406030204" pitchFamily="18" charset="0"/>
                          </a:rPr>
                          <m:t>κ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3426" y="1868886"/>
                  <a:ext cx="1229376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488" t="-4444" r="-2985" b="-3555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/>
            <p:cNvSpPr txBox="1"/>
            <p:nvPr/>
          </p:nvSpPr>
          <p:spPr>
            <a:xfrm>
              <a:off x="546166" y="1349990"/>
              <a:ext cx="29267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solidFill>
                    <a:srgbClr val="3333FF"/>
                  </a:solidFill>
                </a:rPr>
                <a:t>Complex Refractive Index</a:t>
              </a:r>
              <a:endParaRPr lang="ko-KR" altLang="en-US" sz="2000" dirty="0">
                <a:solidFill>
                  <a:srgbClr val="3333FF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6166" y="2260438"/>
              <a:ext cx="29971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solidFill>
                    <a:srgbClr val="3333FF"/>
                  </a:solidFill>
                </a:rPr>
                <a:t>Complex Permittivity Index</a:t>
              </a:r>
              <a:endParaRPr lang="ko-KR" altLang="en-US" sz="2000" dirty="0">
                <a:solidFill>
                  <a:srgbClr val="3333FF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834428" y="1371555"/>
                <a:ext cx="2384178" cy="7748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p>
                                        <m:sSup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e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′2</m:t>
                                          </m:r>
                                        </m:sup>
                                      </m:s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e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′′2</m:t>
                                          </m:r>
                                        </m:sup>
                                      </m:sSup>
                                    </m:e>
                                  </m:ra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428" y="1371555"/>
                <a:ext cx="2384178" cy="77489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834428" y="2260438"/>
                <a:ext cx="2368982" cy="7748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ko-KR" b="0" i="1" smtClean="0">
                          <a:latin typeface="Cambria Math" panose="02040503050406030204" pitchFamily="18" charset="0"/>
                        </a:rPr>
                        <m:t>κ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p>
                                        <m:sSup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e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′2</m:t>
                                          </m:r>
                                        </m:sup>
                                      </m:s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e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′′2</m:t>
                                          </m:r>
                                        </m:sup>
                                      </m:sSup>
                                    </m:e>
                                  </m:ra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428" y="2260438"/>
                <a:ext cx="2368982" cy="77489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그룹 10"/>
          <p:cNvGrpSpPr/>
          <p:nvPr/>
        </p:nvGrpSpPr>
        <p:grpSpPr>
          <a:xfrm>
            <a:off x="3912577" y="1882456"/>
            <a:ext cx="1318846" cy="653260"/>
            <a:chOff x="3710354" y="1697904"/>
            <a:chExt cx="1318846" cy="6532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3988262" y="1884553"/>
                  <a:ext cx="76302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ac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8262" y="1884553"/>
                  <a:ext cx="763029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3968" t="-4348" r="-2460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오른쪽 화살표 8"/>
            <p:cNvSpPr/>
            <p:nvPr/>
          </p:nvSpPr>
          <p:spPr>
            <a:xfrm>
              <a:off x="3710354" y="1697904"/>
              <a:ext cx="1318846" cy="653260"/>
            </a:xfrm>
            <a:prstGeom prst="rightArrow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46166" y="3582215"/>
            <a:ext cx="2997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>
                <a:solidFill>
                  <a:srgbClr val="3333FF"/>
                </a:solidFill>
              </a:rPr>
              <a:t>Kramers-Kronig</a:t>
            </a:r>
            <a:r>
              <a:rPr lang="en-US" altLang="ko-KR" sz="2000" dirty="0" smtClean="0">
                <a:solidFill>
                  <a:srgbClr val="3333FF"/>
                </a:solidFill>
              </a:rPr>
              <a:t> relations</a:t>
            </a:r>
            <a:endParaRPr lang="ko-KR" altLang="en-US" sz="2000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759773" y="4104004"/>
                <a:ext cx="3624454" cy="6015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𝒫</m:t>
                      </m:r>
                      <m:nary>
                        <m:naryPr>
                          <m:ctrlP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l-GR" altLang="ko-KR" b="0" i="1" smtClean="0">
                                  <a:latin typeface="Cambria Math" panose="02040503050406030204" pitchFamily="18" charset="0"/>
                                </a:rPr>
                                <m:t>κ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′2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9773" y="4104004"/>
                <a:ext cx="3624454" cy="60151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740184" y="4903992"/>
                <a:ext cx="3663632" cy="6197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ko-KR" b="0" i="1" smtClean="0">
                          <a:latin typeface="Cambria Math" panose="02040503050406030204" pitchFamily="18" charset="0"/>
                        </a:rPr>
                        <m:t>κ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𝒫</m:t>
                      </m:r>
                      <m:nary>
                        <m:naryPr>
                          <m:ctrlP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′2</m:t>
                                  </m:r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′2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184" y="4903992"/>
                <a:ext cx="3663632" cy="61978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158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300" dirty="0" smtClean="0">
                <a:solidFill>
                  <a:schemeClr val="bg1"/>
                </a:solidFill>
                <a:latin typeface="Arial" panose="020B0604020202020204" pitchFamily="34" charset="0"/>
              </a:rPr>
              <a:t>1.2 Plane Wave Propagation Across an Interface – Fresnel Equations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00" y="858714"/>
            <a:ext cx="4191000" cy="25790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55567" y="3662394"/>
                <a:ext cx="2658548" cy="569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𝑇𝐸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func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567" y="3662394"/>
                <a:ext cx="2658548" cy="569580"/>
              </a:xfrm>
              <a:prstGeom prst="rect">
                <a:avLst/>
              </a:prstGeom>
              <a:blipFill rotWithShape="0">
                <a:blip r:embed="rId4"/>
                <a:stretch>
                  <a:fillRect b="-10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23223" y="4697581"/>
                <a:ext cx="2790892" cy="569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𝑇𝐸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func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23" y="4697581"/>
                <a:ext cx="2790892" cy="56958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285305" y="3662394"/>
                <a:ext cx="2794739" cy="5695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𝑇𝑀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305" y="3662394"/>
                <a:ext cx="2794739" cy="569515"/>
              </a:xfrm>
              <a:prstGeom prst="rect">
                <a:avLst/>
              </a:prstGeom>
              <a:blipFill rotWithShape="0">
                <a:blip r:embed="rId6"/>
                <a:stretch>
                  <a:fillRect b="-10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285305" y="4697581"/>
                <a:ext cx="2846099" cy="569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𝑇𝑀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305" y="4697581"/>
                <a:ext cx="2846099" cy="56958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858696" y="5676780"/>
                <a:ext cx="14266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696" y="5676780"/>
                <a:ext cx="1426609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137" r="-1282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514115" y="6061344"/>
                <a:ext cx="2115771" cy="2879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=1−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115" y="6061344"/>
                <a:ext cx="2115771" cy="287964"/>
              </a:xfrm>
              <a:prstGeom prst="rect">
                <a:avLst/>
              </a:prstGeom>
              <a:blipFill rotWithShape="0">
                <a:blip r:embed="rId9"/>
                <a:stretch>
                  <a:fillRect l="-1724" t="-2083" r="-287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041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1.3 Plane Wave Propagation Through a Dielectric Slab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934" y="758703"/>
            <a:ext cx="3164132" cy="285181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6238" y="3677071"/>
            <a:ext cx="6031523" cy="296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17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1.4 </a:t>
            </a:r>
            <a:r>
              <a:rPr lang="en-US" altLang="ko-KR" sz="28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Fabry-Pérot</a:t>
            </a:r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 Effect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64627"/>
            <a:ext cx="4460382" cy="26479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8177" y="1264627"/>
            <a:ext cx="4405823" cy="276151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050479" y="4290091"/>
                <a:ext cx="1043042" cy="5323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0479" y="4290091"/>
                <a:ext cx="1043042" cy="53232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032301" y="4923572"/>
                <a:ext cx="1079398" cy="5527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301" y="4923572"/>
                <a:ext cx="1079398" cy="552715"/>
              </a:xfrm>
              <a:prstGeom prst="rect">
                <a:avLst/>
              </a:prstGeom>
              <a:blipFill rotWithShape="0">
                <a:blip r:embed="rId6"/>
                <a:stretch>
                  <a:fillRect b="-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546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06897" y="2356104"/>
            <a:ext cx="7330206" cy="214579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Extracting Optical Parameters from</a:t>
            </a:r>
          </a:p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Terahertz TDS Data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82059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2.1 </a:t>
            </a:r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Transmission-Mode </a:t>
            </a:r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Terahertz </a:t>
            </a:r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TDS: </a:t>
            </a:r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Approximation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345759" y="1244420"/>
                <a:ext cx="4460773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sam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59" y="1244420"/>
                <a:ext cx="4460773" cy="617861"/>
              </a:xfrm>
              <a:prstGeom prst="rect">
                <a:avLst/>
              </a:prstGeom>
              <a:blipFill rotWithShape="0">
                <a:blip r:embed="rId3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45759" y="1876923"/>
                <a:ext cx="3388107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ref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𝜂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59" y="1876923"/>
                <a:ext cx="3388107" cy="617861"/>
              </a:xfrm>
              <a:prstGeom prst="rect">
                <a:avLst/>
              </a:prstGeom>
              <a:blipFill rotWithShape="0">
                <a:blip r:embed="rId4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45759" y="2509426"/>
                <a:ext cx="6143092" cy="6260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sam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ref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59" y="2509426"/>
                <a:ext cx="6143092" cy="62600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367884" y="3501337"/>
                <a:ext cx="2408223" cy="5241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7884" y="3501337"/>
                <a:ext cx="2408223" cy="52411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842515" y="4158298"/>
                <a:ext cx="3458960" cy="6163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2515" y="4158298"/>
                <a:ext cx="3458960" cy="616387"/>
              </a:xfrm>
              <a:prstGeom prst="rect">
                <a:avLst/>
              </a:prstGeom>
              <a:blipFill rotWithShape="0">
                <a:blip r:embed="rId7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417305" y="5129860"/>
                <a:ext cx="2074286" cy="4742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305" y="5129860"/>
                <a:ext cx="2074286" cy="47429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799188" y="5796256"/>
                <a:ext cx="3689663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𝑠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func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9188" y="5796256"/>
                <a:ext cx="3689663" cy="617861"/>
              </a:xfrm>
              <a:prstGeom prst="rect">
                <a:avLst/>
              </a:prstGeom>
              <a:blipFill rotWithShape="0">
                <a:blip r:embed="rId9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/>
          <p:cNvSpPr/>
          <p:nvPr/>
        </p:nvSpPr>
        <p:spPr>
          <a:xfrm>
            <a:off x="2488223" y="4937760"/>
            <a:ext cx="4167554" cy="159756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45759" y="834251"/>
            <a:ext cx="378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3333FF"/>
                </a:solidFill>
              </a:rPr>
              <a:t>Dielectric slab at normal incidence</a:t>
            </a:r>
            <a:endParaRPr lang="ko-KR" altLang="en-US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62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20701</TotalTime>
  <Words>373</Words>
  <Application>Microsoft Office PowerPoint</Application>
  <PresentationFormat>화면 슬라이드 쇼(4:3)</PresentationFormat>
  <Paragraphs>76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맑은 고딕</vt:lpstr>
      <vt:lpstr>Arial</vt:lpstr>
      <vt:lpstr>Calibri</vt:lpstr>
      <vt:lpstr>Calibri Light</vt:lpstr>
      <vt:lpstr>Cambria Math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DoHero</cp:lastModifiedBy>
  <cp:revision>172</cp:revision>
  <dcterms:created xsi:type="dcterms:W3CDTF">2018-02-18T11:37:55Z</dcterms:created>
  <dcterms:modified xsi:type="dcterms:W3CDTF">2018-03-08T06:49:38Z</dcterms:modified>
</cp:coreProperties>
</file>