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5" r:id="rId5"/>
    <p:sldId id="262" r:id="rId6"/>
    <p:sldId id="260" r:id="rId7"/>
    <p:sldId id="264" r:id="rId8"/>
    <p:sldId id="261" r:id="rId9"/>
    <p:sldId id="266" r:id="rId10"/>
    <p:sldId id="267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346B5-C0DF-4EB7-A5EE-A79D8A2B2CA8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em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emf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9.bin"/><Relationship Id="rId26" Type="http://schemas.openxmlformats.org/officeDocument/2006/relationships/image" Target="../media/image11.wmf"/><Relationship Id="rId3" Type="http://schemas.openxmlformats.org/officeDocument/2006/relationships/oleObject" Target="../embeddings/oleObject1.bin"/><Relationship Id="rId21" Type="http://schemas.openxmlformats.org/officeDocument/2006/relationships/image" Target="../media/image9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image" Target="../media/image7.wmf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image" Target="../media/image10.wmf"/><Relationship Id="rId10" Type="http://schemas.openxmlformats.org/officeDocument/2006/relationships/image" Target="../media/image4.wmf"/><Relationship Id="rId19" Type="http://schemas.openxmlformats.org/officeDocument/2006/relationships/image" Target="../media/image8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oleObject" Target="../embeddings/oleObject11.bin"/><Relationship Id="rId27" Type="http://schemas.openxmlformats.org/officeDocument/2006/relationships/oleObject" Target="../embeddings/oleObject1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160.bin"/><Relationship Id="rId18" Type="http://schemas.openxmlformats.org/officeDocument/2006/relationships/image" Target="../media/image4.wmf"/><Relationship Id="rId26" Type="http://schemas.openxmlformats.org/officeDocument/2006/relationships/image" Target="../media/image18.png"/><Relationship Id="rId3" Type="http://schemas.openxmlformats.org/officeDocument/2006/relationships/oleObject" Target="../embeddings/oleObject14.bin"/><Relationship Id="rId21" Type="http://schemas.openxmlformats.org/officeDocument/2006/relationships/oleObject" Target="../embeddings/oleObject20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18.bin"/><Relationship Id="rId25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20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16.bin"/><Relationship Id="rId24" Type="http://schemas.openxmlformats.org/officeDocument/2006/relationships/image" Target="../media/image16.png"/><Relationship Id="rId5" Type="http://schemas.openxmlformats.org/officeDocument/2006/relationships/oleObject" Target="../embeddings/oleObject140.bin"/><Relationship Id="rId15" Type="http://schemas.openxmlformats.org/officeDocument/2006/relationships/oleObject" Target="../embeddings/oleObject17.bin"/><Relationship Id="rId23" Type="http://schemas.openxmlformats.org/officeDocument/2006/relationships/image" Target="../media/image15.png"/><Relationship Id="rId10" Type="http://schemas.openxmlformats.org/officeDocument/2006/relationships/image" Target="../media/image3.wmf"/><Relationship Id="rId19" Type="http://schemas.openxmlformats.org/officeDocument/2006/relationships/oleObject" Target="../embeddings/oleObject19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150.bin"/><Relationship Id="rId14" Type="http://schemas.openxmlformats.org/officeDocument/2006/relationships/image" Target="../media/image7.wmf"/><Relationship Id="rId22" Type="http://schemas.openxmlformats.org/officeDocument/2006/relationships/image" Target="../media/image8.wmf"/><Relationship Id="rId27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5.wmf"/><Relationship Id="rId18" Type="http://schemas.openxmlformats.org/officeDocument/2006/relationships/image" Target="../media/image7.wmf"/><Relationship Id="rId3" Type="http://schemas.openxmlformats.org/officeDocument/2006/relationships/image" Target="../media/image210.png"/><Relationship Id="rId21" Type="http://schemas.openxmlformats.org/officeDocument/2006/relationships/image" Target="../media/image25.png"/><Relationship Id="rId7" Type="http://schemas.openxmlformats.org/officeDocument/2006/relationships/image" Target="../media/image2.wmf"/><Relationship Id="rId12" Type="http://schemas.openxmlformats.org/officeDocument/2006/relationships/oleObject" Target="../embeddings/oleObject25.bin"/><Relationship Id="rId1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7.bin"/><Relationship Id="rId20" Type="http://schemas.openxmlformats.org/officeDocument/2006/relationships/image" Target="../media/image8.w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23" Type="http://schemas.openxmlformats.org/officeDocument/2006/relationships/image" Target="../media/image27.png"/><Relationship Id="rId10" Type="http://schemas.openxmlformats.org/officeDocument/2006/relationships/oleObject" Target="../embeddings/oleObject24.bin"/><Relationship Id="rId19" Type="http://schemas.openxmlformats.org/officeDocument/2006/relationships/oleObject" Target="../embeddings/oleObject29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26.bin"/><Relationship Id="rId22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9.png"/><Relationship Id="rId4" Type="http://schemas.openxmlformats.org/officeDocument/2006/relationships/image" Target="../media/image2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949325" y="598488"/>
            <a:ext cx="72437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3200">
                <a:solidFill>
                  <a:srgbClr val="3333FF"/>
                </a:solidFill>
                <a:latin typeface="Arial" panose="020B0604020202020204" pitchFamily="34" charset="0"/>
              </a:rPr>
              <a:t>TP-1</a:t>
            </a:r>
            <a:br>
              <a:rPr lang="en-US" altLang="ko-KR" sz="3200">
                <a:solidFill>
                  <a:srgbClr val="3333FF"/>
                </a:solidFill>
                <a:latin typeface="Arial" panose="020B0604020202020204" pitchFamily="34" charset="0"/>
              </a:rPr>
            </a:br>
            <a:r>
              <a:rPr lang="en-US" altLang="ko-KR" sz="3200">
                <a:solidFill>
                  <a:srgbClr val="3333FF"/>
                </a:solidFill>
                <a:latin typeface="Arial" panose="020B0604020202020204" pitchFamily="34" charset="0"/>
              </a:rPr>
              <a:t>THz Time-Domain Spectroscopy (TDS)</a:t>
            </a:r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1727200" y="2652713"/>
            <a:ext cx="5708650" cy="1571625"/>
          </a:xfrm>
          <a:prstGeom prst="rect">
            <a:avLst/>
          </a:prstGeom>
          <a:noFill/>
          <a:ln w="19050">
            <a:solidFill>
              <a:srgbClr val="3333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tabLst>
                <a:tab pos="1163638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343025">
              <a:tabLst>
                <a:tab pos="1163638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522413">
              <a:tabLst>
                <a:tab pos="1163638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701800">
              <a:tabLst>
                <a:tab pos="1163638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881188">
              <a:tabLst>
                <a:tab pos="1163638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338388" fontAlgn="base">
              <a:spcBef>
                <a:spcPct val="0"/>
              </a:spcBef>
              <a:spcAft>
                <a:spcPct val="0"/>
              </a:spcAft>
              <a:tabLst>
                <a:tab pos="1163638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795588" fontAlgn="base">
              <a:spcBef>
                <a:spcPct val="0"/>
              </a:spcBef>
              <a:spcAft>
                <a:spcPct val="0"/>
              </a:spcAft>
              <a:tabLst>
                <a:tab pos="1163638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252788" fontAlgn="base">
              <a:spcBef>
                <a:spcPct val="0"/>
              </a:spcBef>
              <a:spcAft>
                <a:spcPct val="0"/>
              </a:spcAft>
              <a:tabLst>
                <a:tab pos="1163638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09988" fontAlgn="base">
              <a:spcBef>
                <a:spcPct val="0"/>
              </a:spcBef>
              <a:spcAft>
                <a:spcPct val="0"/>
              </a:spcAft>
              <a:tabLst>
                <a:tab pos="1163638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2400" dirty="0">
                <a:solidFill>
                  <a:srgbClr val="FF0000"/>
                </a:solidFill>
                <a:latin typeface="Arial" panose="020B0604020202020204" pitchFamily="34" charset="0"/>
              </a:rPr>
              <a:t>TP-1-1 :	Semiconductor Characterization</a:t>
            </a:r>
          </a:p>
          <a:p>
            <a:r>
              <a:rPr lang="en-US" altLang="ko-KR" sz="2400" dirty="0">
                <a:solidFill>
                  <a:srgbClr val="FF0000"/>
                </a:solidFill>
                <a:latin typeface="Arial" panose="020B0604020202020204" pitchFamily="34" charset="0"/>
              </a:rPr>
              <a:t>	by THz TDS : </a:t>
            </a:r>
            <a:r>
              <a:rPr lang="en-US" altLang="ko-KR" sz="2400" dirty="0" smtClean="0">
                <a:solidFill>
                  <a:srgbClr val="FF0000"/>
                </a:solidFill>
                <a:latin typeface="Arial" panose="020B0604020202020204" pitchFamily="34" charset="0"/>
              </a:rPr>
              <a:t>Theory</a:t>
            </a:r>
          </a:p>
          <a:p>
            <a:r>
              <a:rPr lang="en-US" altLang="ko-KR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TP-1-2 :	Semiconductor Characterization</a:t>
            </a:r>
          </a:p>
          <a:p>
            <a:r>
              <a:rPr lang="en-US" altLang="ko-KR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	by THz TDS : Experiment</a:t>
            </a:r>
            <a:endParaRPr lang="en-US" altLang="ko-KR" sz="2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435225" y="5059363"/>
            <a:ext cx="2291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Lee Jong Geon</a:t>
            </a:r>
            <a:endParaRPr lang="en-US" altLang="ko-KR" sz="2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Find the complex refractive index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6137" y="944180"/>
            <a:ext cx="7104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ko-KR" sz="2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3</a:t>
            </a:r>
            <a:r>
              <a:rPr lang="en-US" altLang="ko-KR" sz="2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signal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을 고려한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Transmission coefficient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/>
              <p:cNvSpPr/>
              <p:nvPr/>
            </p:nvSpPr>
            <p:spPr>
              <a:xfrm>
                <a:off x="376627" y="1875880"/>
                <a:ext cx="2748894" cy="4735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𝑛𝑑</m:t>
                          </m:r>
                        </m:sup>
                      </m:sSup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27" y="1875880"/>
                <a:ext cx="2748894" cy="473591"/>
              </a:xfrm>
              <a:prstGeom prst="rect">
                <a:avLst/>
              </a:prstGeom>
              <a:blipFill rotWithShape="0">
                <a:blip r:embed="rId2"/>
                <a:stretch>
                  <a:fillRect b="-12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/>
              <p:cNvSpPr/>
              <p:nvPr/>
            </p:nvSpPr>
            <p:spPr>
              <a:xfrm>
                <a:off x="376627" y="2254125"/>
                <a:ext cx="3270382" cy="4757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23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𝑛𝑑</m:t>
                          </m:r>
                        </m:sup>
                      </m:sSup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27" y="2254125"/>
                <a:ext cx="3270382" cy="475771"/>
              </a:xfrm>
              <a:prstGeom prst="rect">
                <a:avLst/>
              </a:prstGeom>
              <a:blipFill rotWithShape="0">
                <a:blip r:embed="rId3"/>
                <a:stretch>
                  <a:fillRect b="-12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/>
              <p:cNvSpPr/>
              <p:nvPr/>
            </p:nvSpPr>
            <p:spPr>
              <a:xfrm>
                <a:off x="376627" y="2632370"/>
                <a:ext cx="3270382" cy="4757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23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𝑛𝑑</m:t>
                          </m:r>
                        </m:sup>
                      </m:sSup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27" y="2632370"/>
                <a:ext cx="3270382" cy="475771"/>
              </a:xfrm>
              <a:prstGeom prst="rect">
                <a:avLst/>
              </a:prstGeom>
              <a:blipFill rotWithShape="0">
                <a:blip r:embed="rId4"/>
                <a:stretch>
                  <a:fillRect b="-12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/>
              <p:cNvSpPr/>
              <p:nvPr/>
            </p:nvSpPr>
            <p:spPr>
              <a:xfrm>
                <a:off x="376627" y="4338618"/>
                <a:ext cx="4783017" cy="9885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23</m:t>
                              </m:r>
                            </m:sub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2(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−1)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𝑛𝑑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ko-KR" altLang="en-US" sz="2400" dirty="0"/>
                            <m:t> </m:t>
                          </m:r>
                        </m:e>
                      </m:nary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27" y="4338618"/>
                <a:ext cx="4783017" cy="98854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0476" y="1251923"/>
            <a:ext cx="3830304" cy="288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0476" y="3978000"/>
            <a:ext cx="3830304" cy="288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/>
              <p:cNvSpPr/>
              <p:nvPr/>
            </p:nvSpPr>
            <p:spPr>
              <a:xfrm>
                <a:off x="376627" y="3070273"/>
                <a:ext cx="27908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24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27" y="3070273"/>
                <a:ext cx="2790892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직사각형 11"/>
              <p:cNvSpPr/>
              <p:nvPr/>
            </p:nvSpPr>
            <p:spPr>
              <a:xfrm>
                <a:off x="686994" y="5219250"/>
                <a:ext cx="2586029" cy="9370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𝑛𝑑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23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𝑛𝑑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94" y="5219250"/>
                <a:ext cx="2586029" cy="93705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6720458" y="2112675"/>
                <a:ext cx="14491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~3.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40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−0.0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458" y="2112675"/>
                <a:ext cx="1449179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101" r="-3361" b="-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6720457" y="4854175"/>
                <a:ext cx="14491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~3.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40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−0.0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457" y="4854175"/>
                <a:ext cx="1449179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101" r="-3361" b="-6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978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97" name="Group 53"/>
          <p:cNvGrpSpPr>
            <a:grpSpLocks/>
          </p:cNvGrpSpPr>
          <p:nvPr/>
        </p:nvGrpSpPr>
        <p:grpSpPr bwMode="auto">
          <a:xfrm>
            <a:off x="1330325" y="4149725"/>
            <a:ext cx="6481763" cy="1860550"/>
            <a:chOff x="612" y="2625"/>
            <a:chExt cx="4083" cy="1172"/>
          </a:xfrm>
        </p:grpSpPr>
        <p:sp>
          <p:nvSpPr>
            <p:cNvPr id="6148" name="Rectangle 4"/>
            <p:cNvSpPr>
              <a:spLocks noChangeArrowheads="1"/>
            </p:cNvSpPr>
            <p:nvPr/>
          </p:nvSpPr>
          <p:spPr bwMode="auto">
            <a:xfrm>
              <a:off x="2290" y="2886"/>
              <a:ext cx="589" cy="635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0" name="Arc 6"/>
            <p:cNvSpPr>
              <a:spLocks/>
            </p:cNvSpPr>
            <p:nvPr/>
          </p:nvSpPr>
          <p:spPr bwMode="auto">
            <a:xfrm>
              <a:off x="2743" y="3080"/>
              <a:ext cx="136" cy="91"/>
            </a:xfrm>
            <a:custGeom>
              <a:avLst/>
              <a:gdLst>
                <a:gd name="G0" fmla="+- 0 0 0"/>
                <a:gd name="G1" fmla="+- 21590 0 0"/>
                <a:gd name="G2" fmla="+- 21600 0 0"/>
                <a:gd name="T0" fmla="*/ 668 w 21600"/>
                <a:gd name="T1" fmla="*/ 0 h 43179"/>
                <a:gd name="T2" fmla="*/ 674 w 21600"/>
                <a:gd name="T3" fmla="*/ 43179 h 43179"/>
                <a:gd name="T4" fmla="*/ 0 w 21600"/>
                <a:gd name="T5" fmla="*/ 2159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667" y="0"/>
                  </a:moveTo>
                  <a:cubicBezTo>
                    <a:pt x="12331" y="361"/>
                    <a:pt x="21600" y="9920"/>
                    <a:pt x="21600" y="21590"/>
                  </a:cubicBezTo>
                  <a:cubicBezTo>
                    <a:pt x="21600" y="33256"/>
                    <a:pt x="12335" y="42815"/>
                    <a:pt x="674" y="43179"/>
                  </a:cubicBezTo>
                </a:path>
                <a:path w="21600" h="43179" stroke="0" extrusionOk="0">
                  <a:moveTo>
                    <a:pt x="667" y="0"/>
                  </a:moveTo>
                  <a:cubicBezTo>
                    <a:pt x="12331" y="361"/>
                    <a:pt x="21600" y="9920"/>
                    <a:pt x="21600" y="21590"/>
                  </a:cubicBezTo>
                  <a:cubicBezTo>
                    <a:pt x="21600" y="33256"/>
                    <a:pt x="12335" y="42815"/>
                    <a:pt x="674" y="43179"/>
                  </a:cubicBezTo>
                  <a:lnTo>
                    <a:pt x="0" y="2159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1" name="Arc 7"/>
            <p:cNvSpPr>
              <a:spLocks/>
            </p:cNvSpPr>
            <p:nvPr/>
          </p:nvSpPr>
          <p:spPr bwMode="auto">
            <a:xfrm rot="10800000">
              <a:off x="2290" y="3080"/>
              <a:ext cx="136" cy="91"/>
            </a:xfrm>
            <a:custGeom>
              <a:avLst/>
              <a:gdLst>
                <a:gd name="G0" fmla="+- 0 0 0"/>
                <a:gd name="G1" fmla="+- 21590 0 0"/>
                <a:gd name="G2" fmla="+- 21600 0 0"/>
                <a:gd name="T0" fmla="*/ 668 w 21600"/>
                <a:gd name="T1" fmla="*/ 0 h 43179"/>
                <a:gd name="T2" fmla="*/ 674 w 21600"/>
                <a:gd name="T3" fmla="*/ 43179 h 43179"/>
                <a:gd name="T4" fmla="*/ 0 w 21600"/>
                <a:gd name="T5" fmla="*/ 2159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667" y="0"/>
                  </a:moveTo>
                  <a:cubicBezTo>
                    <a:pt x="12331" y="361"/>
                    <a:pt x="21600" y="9920"/>
                    <a:pt x="21600" y="21590"/>
                  </a:cubicBezTo>
                  <a:cubicBezTo>
                    <a:pt x="21600" y="33256"/>
                    <a:pt x="12335" y="42815"/>
                    <a:pt x="674" y="43179"/>
                  </a:cubicBezTo>
                </a:path>
                <a:path w="21600" h="43179" stroke="0" extrusionOk="0">
                  <a:moveTo>
                    <a:pt x="667" y="0"/>
                  </a:moveTo>
                  <a:cubicBezTo>
                    <a:pt x="12331" y="361"/>
                    <a:pt x="21600" y="9920"/>
                    <a:pt x="21600" y="21590"/>
                  </a:cubicBezTo>
                  <a:cubicBezTo>
                    <a:pt x="21600" y="33256"/>
                    <a:pt x="12335" y="42815"/>
                    <a:pt x="674" y="43179"/>
                  </a:cubicBezTo>
                  <a:lnTo>
                    <a:pt x="0" y="2159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2" name="Line 8"/>
            <p:cNvSpPr>
              <a:spLocks noChangeShapeType="1"/>
            </p:cNvSpPr>
            <p:nvPr/>
          </p:nvSpPr>
          <p:spPr bwMode="auto">
            <a:xfrm>
              <a:off x="1535" y="3166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53" name="Line 9"/>
            <p:cNvSpPr>
              <a:spLocks noChangeShapeType="1"/>
            </p:cNvSpPr>
            <p:nvPr/>
          </p:nvSpPr>
          <p:spPr bwMode="auto">
            <a:xfrm>
              <a:off x="2290" y="270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54" name="Line 10"/>
            <p:cNvSpPr>
              <a:spLocks noChangeShapeType="1"/>
            </p:cNvSpPr>
            <p:nvPr/>
          </p:nvSpPr>
          <p:spPr bwMode="auto">
            <a:xfrm flipV="1">
              <a:off x="1535" y="293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aphicFrame>
          <p:nvGraphicFramePr>
            <p:cNvPr id="6155" name="Object 11"/>
            <p:cNvGraphicFramePr>
              <a:graphicFrameLocks noChangeAspect="1"/>
            </p:cNvGraphicFramePr>
            <p:nvPr/>
          </p:nvGraphicFramePr>
          <p:xfrm>
            <a:off x="2426" y="3262"/>
            <a:ext cx="304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4" name="Equation" r:id="rId3" imgW="482400" imgH="266400" progId="Equation.DSMT4">
                    <p:embed/>
                  </p:oleObj>
                </mc:Choice>
                <mc:Fallback>
                  <p:oleObj name="Equation" r:id="rId3" imgW="482400" imgH="266400" progId="Equation.DSMT4">
                    <p:embed/>
                    <p:pic>
                      <p:nvPicPr>
                        <p:cNvPr id="6155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3262"/>
                          <a:ext cx="304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6" name="Object 12"/>
            <p:cNvGraphicFramePr>
              <a:graphicFrameLocks noChangeAspect="1"/>
            </p:cNvGraphicFramePr>
            <p:nvPr/>
          </p:nvGraphicFramePr>
          <p:xfrm>
            <a:off x="1292" y="2750"/>
            <a:ext cx="48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5" name="Equation" r:id="rId5" imgW="761760" imgH="291960" progId="Equation.DSMT4">
                    <p:embed/>
                  </p:oleObj>
                </mc:Choice>
                <mc:Fallback>
                  <p:oleObj name="Equation" r:id="rId5" imgW="761760" imgH="291960" progId="Equation.DSMT4">
                    <p:embed/>
                    <p:pic>
                      <p:nvPicPr>
                        <p:cNvPr id="6156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2750"/>
                          <a:ext cx="480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7" name="Object 13"/>
            <p:cNvGraphicFramePr>
              <a:graphicFrameLocks noChangeAspect="1"/>
            </p:cNvGraphicFramePr>
            <p:nvPr/>
          </p:nvGraphicFramePr>
          <p:xfrm>
            <a:off x="1761" y="3075"/>
            <a:ext cx="13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6" name="Equation" r:id="rId7" imgW="215640" imgH="291960" progId="Equation.DSMT4">
                    <p:embed/>
                  </p:oleObj>
                </mc:Choice>
                <mc:Fallback>
                  <p:oleObj name="Equation" r:id="rId7" imgW="215640" imgH="291960" progId="Equation.DSMT4">
                    <p:embed/>
                    <p:pic>
                      <p:nvPicPr>
                        <p:cNvPr id="6157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1" y="3075"/>
                          <a:ext cx="136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8" name="Object 14"/>
            <p:cNvGraphicFramePr>
              <a:graphicFrameLocks noChangeAspect="1"/>
            </p:cNvGraphicFramePr>
            <p:nvPr/>
          </p:nvGraphicFramePr>
          <p:xfrm>
            <a:off x="2015" y="3589"/>
            <a:ext cx="54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7" name="Equation" r:id="rId9" imgW="863280" imgH="330120" progId="Equation.DSMT4">
                    <p:embed/>
                  </p:oleObj>
                </mc:Choice>
                <mc:Fallback>
                  <p:oleObj name="Equation" r:id="rId9" imgW="863280" imgH="330120" progId="Equation.DSMT4">
                    <p:embed/>
                    <p:pic>
                      <p:nvPicPr>
                        <p:cNvPr id="6158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5" y="3589"/>
                          <a:ext cx="54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9" name="Object 15"/>
            <p:cNvGraphicFramePr>
              <a:graphicFrameLocks noChangeAspect="1"/>
            </p:cNvGraphicFramePr>
            <p:nvPr/>
          </p:nvGraphicFramePr>
          <p:xfrm>
            <a:off x="2591" y="3589"/>
            <a:ext cx="56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8" name="Equation" r:id="rId11" imgW="901440" imgH="330120" progId="Equation.DSMT4">
                    <p:embed/>
                  </p:oleObj>
                </mc:Choice>
                <mc:Fallback>
                  <p:oleObj name="Equation" r:id="rId11" imgW="901440" imgH="330120" progId="Equation.DSMT4">
                    <p:embed/>
                    <p:pic>
                      <p:nvPicPr>
                        <p:cNvPr id="6159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1" y="3589"/>
                          <a:ext cx="568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0" name="Line 16"/>
            <p:cNvSpPr>
              <a:spLocks noChangeShapeType="1"/>
            </p:cNvSpPr>
            <p:nvPr/>
          </p:nvSpPr>
          <p:spPr bwMode="auto">
            <a:xfrm>
              <a:off x="2879" y="270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77" name="Rectangle 33"/>
            <p:cNvSpPr>
              <a:spLocks noChangeArrowheads="1"/>
            </p:cNvSpPr>
            <p:nvPr/>
          </p:nvSpPr>
          <p:spPr bwMode="auto">
            <a:xfrm>
              <a:off x="612" y="2976"/>
              <a:ext cx="454" cy="4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Arial" panose="020B0604020202020204" pitchFamily="34" charset="0"/>
                </a:rPr>
                <a:t>S</a:t>
              </a:r>
            </a:p>
          </p:txBody>
        </p:sp>
        <p:sp>
          <p:nvSpPr>
            <p:cNvPr id="6178" name="Line 34"/>
            <p:cNvSpPr>
              <a:spLocks noChangeShapeType="1"/>
            </p:cNvSpPr>
            <p:nvPr/>
          </p:nvSpPr>
          <p:spPr bwMode="auto">
            <a:xfrm>
              <a:off x="3470" y="3156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79" name="Line 35"/>
            <p:cNvSpPr>
              <a:spLocks noChangeShapeType="1"/>
            </p:cNvSpPr>
            <p:nvPr/>
          </p:nvSpPr>
          <p:spPr bwMode="auto">
            <a:xfrm flipV="1">
              <a:off x="3470" y="292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aphicFrame>
          <p:nvGraphicFramePr>
            <p:cNvPr id="6180" name="Object 36"/>
            <p:cNvGraphicFramePr>
              <a:graphicFrameLocks noChangeAspect="1"/>
            </p:cNvGraphicFramePr>
            <p:nvPr/>
          </p:nvGraphicFramePr>
          <p:xfrm>
            <a:off x="3227" y="2740"/>
            <a:ext cx="48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9" name="Equation" r:id="rId13" imgW="761760" imgH="291960" progId="Equation.DSMT4">
                    <p:embed/>
                  </p:oleObj>
                </mc:Choice>
                <mc:Fallback>
                  <p:oleObj name="Equation" r:id="rId13" imgW="761760" imgH="291960" progId="Equation.DSMT4">
                    <p:embed/>
                    <p:pic>
                      <p:nvPicPr>
                        <p:cNvPr id="618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7" y="2740"/>
                          <a:ext cx="480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81" name="Object 37"/>
            <p:cNvGraphicFramePr>
              <a:graphicFrameLocks noChangeAspect="1"/>
            </p:cNvGraphicFramePr>
            <p:nvPr/>
          </p:nvGraphicFramePr>
          <p:xfrm>
            <a:off x="3696" y="3065"/>
            <a:ext cx="13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50" name="Equation" r:id="rId15" imgW="215640" imgH="291960" progId="Equation.DSMT4">
                    <p:embed/>
                  </p:oleObj>
                </mc:Choice>
                <mc:Fallback>
                  <p:oleObj name="Equation" r:id="rId15" imgW="215640" imgH="291960" progId="Equation.DSMT4">
                    <p:embed/>
                    <p:pic>
                      <p:nvPicPr>
                        <p:cNvPr id="6181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3065"/>
                          <a:ext cx="136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82" name="Rectangle 38"/>
            <p:cNvSpPr>
              <a:spLocks noChangeArrowheads="1"/>
            </p:cNvSpPr>
            <p:nvPr/>
          </p:nvSpPr>
          <p:spPr bwMode="auto">
            <a:xfrm>
              <a:off x="4241" y="2976"/>
              <a:ext cx="454" cy="4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6183" name="Line 39"/>
            <p:cNvSpPr>
              <a:spLocks noChangeShapeType="1"/>
            </p:cNvSpPr>
            <p:nvPr/>
          </p:nvSpPr>
          <p:spPr bwMode="auto">
            <a:xfrm>
              <a:off x="4241" y="270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aphicFrame>
          <p:nvGraphicFramePr>
            <p:cNvPr id="6184" name="Object 40"/>
            <p:cNvGraphicFramePr>
              <a:graphicFrameLocks noChangeAspect="1"/>
            </p:cNvGraphicFramePr>
            <p:nvPr/>
          </p:nvGraphicFramePr>
          <p:xfrm>
            <a:off x="4005" y="3612"/>
            <a:ext cx="49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51" name="Equation" r:id="rId16" imgW="787320" imgH="291960" progId="Equation.DSMT4">
                    <p:embed/>
                  </p:oleObj>
                </mc:Choice>
                <mc:Fallback>
                  <p:oleObj name="Equation" r:id="rId16" imgW="787320" imgH="291960" progId="Equation.DSMT4">
                    <p:embed/>
                    <p:pic>
                      <p:nvPicPr>
                        <p:cNvPr id="6184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5" y="3612"/>
                          <a:ext cx="496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86" name="Line 42"/>
            <p:cNvSpPr>
              <a:spLocks noChangeShapeType="1"/>
            </p:cNvSpPr>
            <p:nvPr/>
          </p:nvSpPr>
          <p:spPr bwMode="auto">
            <a:xfrm>
              <a:off x="2290" y="2795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aphicFrame>
          <p:nvGraphicFramePr>
            <p:cNvPr id="6187" name="Object 43"/>
            <p:cNvGraphicFramePr>
              <a:graphicFrameLocks noChangeAspect="1"/>
            </p:cNvGraphicFramePr>
            <p:nvPr/>
          </p:nvGraphicFramePr>
          <p:xfrm>
            <a:off x="2522" y="2625"/>
            <a:ext cx="11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52" name="Equation" r:id="rId18" imgW="177480" imgH="228600" progId="Equation.DSMT4">
                    <p:embed/>
                  </p:oleObj>
                </mc:Choice>
                <mc:Fallback>
                  <p:oleObj name="Equation" r:id="rId18" imgW="177480" imgH="228600" progId="Equation.DSMT4">
                    <p:embed/>
                    <p:pic>
                      <p:nvPicPr>
                        <p:cNvPr id="6187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2" y="2625"/>
                          <a:ext cx="112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200" name="Group 56"/>
          <p:cNvGrpSpPr>
            <a:grpSpLocks/>
          </p:cNvGrpSpPr>
          <p:nvPr/>
        </p:nvGrpSpPr>
        <p:grpSpPr bwMode="auto">
          <a:xfrm>
            <a:off x="684213" y="1408113"/>
            <a:ext cx="4383087" cy="2311400"/>
            <a:chOff x="431" y="887"/>
            <a:chExt cx="2761" cy="1456"/>
          </a:xfrm>
        </p:grpSpPr>
        <p:sp>
          <p:nvSpPr>
            <p:cNvPr id="6185" name="Text Box 41"/>
            <p:cNvSpPr txBox="1">
              <a:spLocks noChangeArrowheads="1"/>
            </p:cNvSpPr>
            <p:nvPr/>
          </p:nvSpPr>
          <p:spPr bwMode="auto">
            <a:xfrm>
              <a:off x="431" y="887"/>
              <a:ext cx="2761" cy="1456"/>
            </a:xfrm>
            <a:prstGeom prst="rect">
              <a:avLst/>
            </a:prstGeom>
            <a:noFill/>
            <a:ln w="19050">
              <a:solidFill>
                <a:srgbClr val="3333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600">
                  <a:solidFill>
                    <a:srgbClr val="3333FF"/>
                  </a:solidFill>
                  <a:latin typeface="Arial" panose="020B0604020202020204" pitchFamily="34" charset="0"/>
                </a:rPr>
                <a:t>1. Find the incident and transmitted THz field</a:t>
              </a:r>
            </a:p>
            <a:p>
              <a:r>
                <a:rPr lang="en-US" altLang="ko-KR" sz="1600">
                  <a:solidFill>
                    <a:srgbClr val="3333FF"/>
                  </a:solidFill>
                  <a:latin typeface="Arial" panose="020B0604020202020204" pitchFamily="34" charset="0"/>
                </a:rPr>
                <a:t>    spectra by Fourier transform</a:t>
              </a:r>
            </a:p>
            <a:p>
              <a:endParaRPr lang="en-US" altLang="ko-KR" sz="800">
                <a:solidFill>
                  <a:srgbClr val="3333FF"/>
                </a:solidFill>
                <a:latin typeface="Arial" panose="020B0604020202020204" pitchFamily="34" charset="0"/>
              </a:endParaRPr>
            </a:p>
            <a:p>
              <a:r>
                <a:rPr lang="en-US" altLang="ko-KR" sz="1600">
                  <a:solidFill>
                    <a:srgbClr val="3333FF"/>
                  </a:solidFill>
                  <a:latin typeface="Arial" panose="020B0604020202020204" pitchFamily="34" charset="0"/>
                </a:rPr>
                <a:t>2. Find the transmission coefficient  defined as</a:t>
              </a:r>
            </a:p>
            <a:p>
              <a:endParaRPr lang="en-US" altLang="ko-KR" sz="1600">
                <a:solidFill>
                  <a:srgbClr val="3333FF"/>
                </a:solidFill>
                <a:latin typeface="Arial" panose="020B0604020202020204" pitchFamily="34" charset="0"/>
              </a:endParaRPr>
            </a:p>
            <a:p>
              <a:endParaRPr lang="en-US" altLang="ko-KR" sz="1600">
                <a:solidFill>
                  <a:srgbClr val="3333FF"/>
                </a:solidFill>
                <a:latin typeface="Arial" panose="020B0604020202020204" pitchFamily="34" charset="0"/>
              </a:endParaRPr>
            </a:p>
            <a:p>
              <a:endParaRPr lang="en-US" altLang="ko-KR" sz="1600">
                <a:solidFill>
                  <a:srgbClr val="3333FF"/>
                </a:solidFill>
                <a:latin typeface="Arial" panose="020B0604020202020204" pitchFamily="34" charset="0"/>
              </a:endParaRPr>
            </a:p>
            <a:p>
              <a:r>
                <a:rPr lang="en-US" altLang="ko-KR" sz="1600">
                  <a:solidFill>
                    <a:srgbClr val="3333FF"/>
                  </a:solidFill>
                  <a:latin typeface="Arial" panose="020B0604020202020204" pitchFamily="34" charset="0"/>
                </a:rPr>
                <a:t>3. Find the complex refractive index</a:t>
              </a:r>
            </a:p>
            <a:p>
              <a:endParaRPr lang="en-US" altLang="ko-KR" sz="1600">
                <a:solidFill>
                  <a:srgbClr val="3333FF"/>
                </a:solidFill>
                <a:latin typeface="Arial" panose="020B0604020202020204" pitchFamily="34" charset="0"/>
              </a:endParaRPr>
            </a:p>
            <a:p>
              <a:endParaRPr lang="en-US" altLang="ko-KR" sz="800">
                <a:solidFill>
                  <a:srgbClr val="3333FF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6188" name="Object 44"/>
            <p:cNvGraphicFramePr>
              <a:graphicFrameLocks noChangeAspect="1"/>
            </p:cNvGraphicFramePr>
            <p:nvPr/>
          </p:nvGraphicFramePr>
          <p:xfrm>
            <a:off x="1247" y="1462"/>
            <a:ext cx="976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53" name="Equation" r:id="rId20" imgW="1549080" imgH="647640" progId="Equation.DSMT4">
                    <p:embed/>
                  </p:oleObj>
                </mc:Choice>
                <mc:Fallback>
                  <p:oleObj name="Equation" r:id="rId20" imgW="1549080" imgH="647640" progId="Equation.DSMT4">
                    <p:embed/>
                    <p:pic>
                      <p:nvPicPr>
                        <p:cNvPr id="6188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1462"/>
                          <a:ext cx="976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89" name="Object 45"/>
            <p:cNvGraphicFramePr>
              <a:graphicFrameLocks noChangeAspect="1"/>
            </p:cNvGraphicFramePr>
            <p:nvPr/>
          </p:nvGraphicFramePr>
          <p:xfrm>
            <a:off x="1247" y="2112"/>
            <a:ext cx="125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54" name="Equation" r:id="rId22" imgW="1993680" imgH="291960" progId="Equation.DSMT4">
                    <p:embed/>
                  </p:oleObj>
                </mc:Choice>
                <mc:Fallback>
                  <p:oleObj name="Equation" r:id="rId22" imgW="1993680" imgH="291960" progId="Equation.DSMT4">
                    <p:embed/>
                    <p:pic>
                      <p:nvPicPr>
                        <p:cNvPr id="6189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2112"/>
                          <a:ext cx="1256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6191" name="Picture 47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1414463"/>
            <a:ext cx="3148012" cy="237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193" name="Object 49"/>
          <p:cNvGraphicFramePr>
            <a:graphicFrameLocks noChangeAspect="1"/>
          </p:cNvGraphicFramePr>
          <p:nvPr/>
        </p:nvGraphicFramePr>
        <p:xfrm>
          <a:off x="7092950" y="1919288"/>
          <a:ext cx="787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5" name="Equation" r:id="rId25" imgW="787320" imgH="291960" progId="Equation.DSMT4">
                  <p:embed/>
                </p:oleObj>
              </mc:Choice>
              <mc:Fallback>
                <p:oleObj name="Equation" r:id="rId25" imgW="787320" imgH="291960" progId="Equation.DSMT4">
                  <p:embed/>
                  <p:pic>
                    <p:nvPicPr>
                      <p:cNvPr id="6193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1919288"/>
                        <a:ext cx="7874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94" name="Object 50"/>
          <p:cNvGraphicFramePr>
            <a:graphicFrameLocks noChangeAspect="1"/>
          </p:cNvGraphicFramePr>
          <p:nvPr/>
        </p:nvGraphicFramePr>
        <p:xfrm>
          <a:off x="7240588" y="2711450"/>
          <a:ext cx="787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6" name="Equation" r:id="rId27" imgW="787320" imgH="291960" progId="Equation.DSMT4">
                  <p:embed/>
                </p:oleObj>
              </mc:Choice>
              <mc:Fallback>
                <p:oleObj name="Equation" r:id="rId27" imgW="787320" imgH="291960" progId="Equation.DSMT4">
                  <p:embed/>
                  <p:pic>
                    <p:nvPicPr>
                      <p:cNvPr id="6194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0588" y="2711450"/>
                        <a:ext cx="7874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95" name="Line 51"/>
          <p:cNvSpPr>
            <a:spLocks noChangeShapeType="1"/>
          </p:cNvSpPr>
          <p:nvPr/>
        </p:nvSpPr>
        <p:spPr bwMode="auto">
          <a:xfrm>
            <a:off x="6516688" y="1992313"/>
            <a:ext cx="576262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96" name="Line 52"/>
          <p:cNvSpPr>
            <a:spLocks noChangeShapeType="1"/>
          </p:cNvSpPr>
          <p:nvPr/>
        </p:nvSpPr>
        <p:spPr bwMode="auto">
          <a:xfrm>
            <a:off x="6732588" y="2711450"/>
            <a:ext cx="503237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Arial" panose="020B0604020202020204" pitchFamily="34" charset="0"/>
              </a:rPr>
              <a:t>What To Do</a:t>
            </a:r>
          </a:p>
        </p:txBody>
      </p:sp>
    </p:spTree>
    <p:extLst>
      <p:ext uri="{BB962C8B-B14F-4D97-AF65-F5344CB8AC3E}">
        <p14:creationId xmlns:p14="http://schemas.microsoft.com/office/powerpoint/2010/main" val="113648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771" y="1808999"/>
            <a:ext cx="4309092" cy="3240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3" y="1808999"/>
            <a:ext cx="4309092" cy="3240000"/>
          </a:xfrm>
          <a:prstGeom prst="rect">
            <a:avLst/>
          </a:prstGeom>
        </p:spPr>
      </p:pic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Find the incident and transmitted THz field spectra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4100228" y="3123564"/>
            <a:ext cx="943543" cy="610869"/>
          </a:xfrm>
          <a:prstGeom prst="rightArrow">
            <a:avLst/>
          </a:prstGeom>
          <a:solidFill>
            <a:srgbClr val="3333F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FFT</a:t>
            </a:r>
            <a:endParaRPr lang="ko-KR" altLang="en-US" dirty="0"/>
          </a:p>
        </p:txBody>
      </p:sp>
      <p:sp>
        <p:nvSpPr>
          <p:cNvPr id="45" name="타원 44"/>
          <p:cNvSpPr/>
          <p:nvPr/>
        </p:nvSpPr>
        <p:spPr>
          <a:xfrm>
            <a:off x="5627771" y="2136531"/>
            <a:ext cx="989214" cy="19169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157739" y="3064315"/>
            <a:ext cx="1746046" cy="9892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53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Cause of fluctuation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138396" y="1799714"/>
            <a:ext cx="6867208" cy="3258573"/>
            <a:chOff x="1138396" y="1799714"/>
            <a:chExt cx="6867208" cy="3258573"/>
          </a:xfrm>
        </p:grpSpPr>
        <p:grpSp>
          <p:nvGrpSpPr>
            <p:cNvPr id="51" name="그룹 50"/>
            <p:cNvGrpSpPr/>
            <p:nvPr/>
          </p:nvGrpSpPr>
          <p:grpSpPr>
            <a:xfrm>
              <a:off x="2167889" y="2969106"/>
              <a:ext cx="960438" cy="808037"/>
              <a:chOff x="1682273" y="2503203"/>
              <a:chExt cx="960438" cy="808037"/>
            </a:xfrm>
          </p:grpSpPr>
          <p:sp>
            <p:nvSpPr>
              <p:cNvPr id="8" name="Line 8"/>
              <p:cNvSpPr>
                <a:spLocks noChangeShapeType="1"/>
              </p:cNvSpPr>
              <p:nvPr/>
            </p:nvSpPr>
            <p:spPr bwMode="auto">
              <a:xfrm>
                <a:off x="2068036" y="3163603"/>
                <a:ext cx="3587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" name="Line 10"/>
              <p:cNvSpPr>
                <a:spLocks noChangeShapeType="1"/>
              </p:cNvSpPr>
              <p:nvPr/>
            </p:nvSpPr>
            <p:spPr bwMode="auto">
              <a:xfrm flipV="1">
                <a:off x="2068036" y="2803240"/>
                <a:ext cx="0" cy="360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2" name="Object 12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749877490"/>
                      </p:ext>
                    </p:extLst>
                  </p:nvPr>
                </p:nvGraphicFramePr>
                <p:xfrm>
                  <a:off x="1682273" y="2503203"/>
                  <a:ext cx="762000" cy="2921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4324" name="Equation" r:id="rId3" imgW="761760" imgH="291960" progId="Equation.DSMT4">
                          <p:embed/>
                        </p:oleObj>
                      </mc:Choice>
                      <mc:Fallback>
                        <p:oleObj name="Equation" r:id="rId3" imgW="761760" imgH="291960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682273" y="2503203"/>
                                <a:ext cx="762000" cy="29210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12" name="Object 12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749877490"/>
                      </p:ext>
                    </p:extLst>
                  </p:nvPr>
                </p:nvGraphicFramePr>
                <p:xfrm>
                  <a:off x="1682273" y="2503203"/>
                  <a:ext cx="762000" cy="2921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4114" name="Equation" r:id="rId5" imgW="761760" imgH="291960" progId="Equation.DSMT4">
                          <p:embed/>
                        </p:oleObj>
                      </mc:Choice>
                      <mc:Fallback>
                        <p:oleObj name="Equation" r:id="rId5" imgW="761760" imgH="291960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682273" y="2503203"/>
                                <a:ext cx="762000" cy="29210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3" name="Object 13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460691304"/>
                      </p:ext>
                    </p:extLst>
                  </p:nvPr>
                </p:nvGraphicFramePr>
                <p:xfrm>
                  <a:off x="2426811" y="3019140"/>
                  <a:ext cx="215900" cy="2921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4325" name="Equation" r:id="rId7" imgW="215640" imgH="291960" progId="Equation.DSMT4">
                          <p:embed/>
                        </p:oleObj>
                      </mc:Choice>
                      <mc:Fallback>
                        <p:oleObj name="Equation" r:id="rId7" imgW="215640" imgH="291960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426811" y="3019140"/>
                                <a:ext cx="215900" cy="29210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13" name="Object 13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460691304"/>
                      </p:ext>
                    </p:extLst>
                  </p:nvPr>
                </p:nvGraphicFramePr>
                <p:xfrm>
                  <a:off x="2426811" y="3019140"/>
                  <a:ext cx="215900" cy="2921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4115" name="Equation" r:id="rId9" imgW="215640" imgH="291960" progId="Equation.DSMT4">
                          <p:embed/>
                        </p:oleObj>
                      </mc:Choice>
                      <mc:Fallback>
                        <p:oleObj name="Equation" r:id="rId9" imgW="215640" imgH="291960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426811" y="3019140"/>
                                <a:ext cx="215900" cy="29210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  <p:sp>
          <p:nvSpPr>
            <p:cNvPr id="17" name="Rectangle 33"/>
            <p:cNvSpPr>
              <a:spLocks noChangeArrowheads="1"/>
            </p:cNvSpPr>
            <p:nvPr/>
          </p:nvSpPr>
          <p:spPr bwMode="auto">
            <a:xfrm>
              <a:off x="1138396" y="3189385"/>
              <a:ext cx="720725" cy="720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Arial" panose="020B0604020202020204" pitchFamily="34" charset="0"/>
                </a:rPr>
                <a:t>S</a:t>
              </a:r>
            </a:p>
          </p:txBody>
        </p:sp>
        <p:grpSp>
          <p:nvGrpSpPr>
            <p:cNvPr id="50" name="그룹 49"/>
            <p:cNvGrpSpPr/>
            <p:nvPr/>
          </p:nvGrpSpPr>
          <p:grpSpPr>
            <a:xfrm>
              <a:off x="6910229" y="2762731"/>
              <a:ext cx="1095375" cy="1733550"/>
              <a:chOff x="7296626" y="2163478"/>
              <a:chExt cx="1095375" cy="1733550"/>
            </a:xfrm>
          </p:grpSpPr>
          <p:sp>
            <p:nvSpPr>
              <p:cNvPr id="22" name="Rectangle 38"/>
              <p:cNvSpPr>
                <a:spLocks noChangeArrowheads="1"/>
              </p:cNvSpPr>
              <p:nvPr/>
            </p:nvSpPr>
            <p:spPr bwMode="auto">
              <a:xfrm>
                <a:off x="7671276" y="2595278"/>
                <a:ext cx="720725" cy="7207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Arial" panose="020B0604020202020204" pitchFamily="34" charset="0"/>
                  </a:rPr>
                  <a:t>D</a:t>
                </a:r>
              </a:p>
            </p:txBody>
          </p:sp>
          <p:sp>
            <p:nvSpPr>
              <p:cNvPr id="23" name="Line 39"/>
              <p:cNvSpPr>
                <a:spLocks noChangeShapeType="1"/>
              </p:cNvSpPr>
              <p:nvPr/>
            </p:nvSpPr>
            <p:spPr bwMode="auto">
              <a:xfrm>
                <a:off x="7671276" y="2163478"/>
                <a:ext cx="0" cy="143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24" name="Object 40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580491656"/>
                      </p:ext>
                    </p:extLst>
                  </p:nvPr>
                </p:nvGraphicFramePr>
                <p:xfrm>
                  <a:off x="7296626" y="3604928"/>
                  <a:ext cx="787400" cy="2921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4326" name="Equation" r:id="rId11" imgW="787320" imgH="291960" progId="Equation.DSMT4">
                          <p:embed/>
                        </p:oleObj>
                      </mc:Choice>
                      <mc:Fallback>
                        <p:oleObj name="Equation" r:id="rId11" imgW="787320" imgH="291960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2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7296626" y="3604928"/>
                                <a:ext cx="787400" cy="29210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24" name="Object 40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580491656"/>
                      </p:ext>
                    </p:extLst>
                  </p:nvPr>
                </p:nvGraphicFramePr>
                <p:xfrm>
                  <a:off x="7296626" y="3604928"/>
                  <a:ext cx="787400" cy="2921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4116" name="Equation" r:id="rId13" imgW="787320" imgH="291960" progId="Equation.DSMT4">
                          <p:embed/>
                        </p:oleObj>
                      </mc:Choice>
                      <mc:Fallback>
                        <p:oleObj name="Equation" r:id="rId13" imgW="787320" imgH="291960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7296626" y="3604928"/>
                                <a:ext cx="787400" cy="29210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608546" y="2604369"/>
              <a:ext cx="935038" cy="1923257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" name="Arc 6"/>
            <p:cNvSpPr>
              <a:spLocks/>
            </p:cNvSpPr>
            <p:nvPr/>
          </p:nvSpPr>
          <p:spPr bwMode="auto">
            <a:xfrm>
              <a:off x="4327684" y="3494018"/>
              <a:ext cx="215900" cy="144463"/>
            </a:xfrm>
            <a:custGeom>
              <a:avLst/>
              <a:gdLst>
                <a:gd name="G0" fmla="+- 0 0 0"/>
                <a:gd name="G1" fmla="+- 21590 0 0"/>
                <a:gd name="G2" fmla="+- 21600 0 0"/>
                <a:gd name="T0" fmla="*/ 668 w 21600"/>
                <a:gd name="T1" fmla="*/ 0 h 43179"/>
                <a:gd name="T2" fmla="*/ 674 w 21600"/>
                <a:gd name="T3" fmla="*/ 43179 h 43179"/>
                <a:gd name="T4" fmla="*/ 0 w 21600"/>
                <a:gd name="T5" fmla="*/ 2159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667" y="0"/>
                  </a:moveTo>
                  <a:cubicBezTo>
                    <a:pt x="12331" y="361"/>
                    <a:pt x="21600" y="9920"/>
                    <a:pt x="21600" y="21590"/>
                  </a:cubicBezTo>
                  <a:cubicBezTo>
                    <a:pt x="21600" y="33256"/>
                    <a:pt x="12335" y="42815"/>
                    <a:pt x="674" y="43179"/>
                  </a:cubicBezTo>
                </a:path>
                <a:path w="21600" h="43179" stroke="0" extrusionOk="0">
                  <a:moveTo>
                    <a:pt x="667" y="0"/>
                  </a:moveTo>
                  <a:cubicBezTo>
                    <a:pt x="12331" y="361"/>
                    <a:pt x="21600" y="9920"/>
                    <a:pt x="21600" y="21590"/>
                  </a:cubicBezTo>
                  <a:cubicBezTo>
                    <a:pt x="21600" y="33256"/>
                    <a:pt x="12335" y="42815"/>
                    <a:pt x="674" y="43179"/>
                  </a:cubicBezTo>
                  <a:lnTo>
                    <a:pt x="0" y="2159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" name="Arc 7"/>
            <p:cNvSpPr>
              <a:spLocks/>
            </p:cNvSpPr>
            <p:nvPr/>
          </p:nvSpPr>
          <p:spPr bwMode="auto">
            <a:xfrm rot="10800000">
              <a:off x="3608546" y="3494018"/>
              <a:ext cx="215900" cy="144463"/>
            </a:xfrm>
            <a:custGeom>
              <a:avLst/>
              <a:gdLst>
                <a:gd name="G0" fmla="+- 0 0 0"/>
                <a:gd name="G1" fmla="+- 21590 0 0"/>
                <a:gd name="G2" fmla="+- 21600 0 0"/>
                <a:gd name="T0" fmla="*/ 668 w 21600"/>
                <a:gd name="T1" fmla="*/ 0 h 43179"/>
                <a:gd name="T2" fmla="*/ 674 w 21600"/>
                <a:gd name="T3" fmla="*/ 43179 h 43179"/>
                <a:gd name="T4" fmla="*/ 0 w 21600"/>
                <a:gd name="T5" fmla="*/ 2159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667" y="0"/>
                  </a:moveTo>
                  <a:cubicBezTo>
                    <a:pt x="12331" y="361"/>
                    <a:pt x="21600" y="9920"/>
                    <a:pt x="21600" y="21590"/>
                  </a:cubicBezTo>
                  <a:cubicBezTo>
                    <a:pt x="21600" y="33256"/>
                    <a:pt x="12335" y="42815"/>
                    <a:pt x="674" y="43179"/>
                  </a:cubicBezTo>
                </a:path>
                <a:path w="21600" h="43179" stroke="0" extrusionOk="0">
                  <a:moveTo>
                    <a:pt x="667" y="0"/>
                  </a:moveTo>
                  <a:cubicBezTo>
                    <a:pt x="12331" y="361"/>
                    <a:pt x="21600" y="9920"/>
                    <a:pt x="21600" y="21590"/>
                  </a:cubicBezTo>
                  <a:cubicBezTo>
                    <a:pt x="21600" y="33256"/>
                    <a:pt x="12335" y="42815"/>
                    <a:pt x="674" y="43179"/>
                  </a:cubicBezTo>
                  <a:lnTo>
                    <a:pt x="0" y="2159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3608546" y="2315444"/>
              <a:ext cx="0" cy="23241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11" name="Object 1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858752561"/>
                    </p:ext>
                  </p:extLst>
                </p:nvPr>
              </p:nvGraphicFramePr>
              <p:xfrm>
                <a:off x="3824446" y="3125871"/>
                <a:ext cx="482600" cy="2667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327" name="Equation" r:id="rId15" imgW="482400" imgH="266400" progId="Equation.DSMT4">
                        <p:embed/>
                      </p:oleObj>
                    </mc:Choice>
                    <mc:Fallback>
                      <p:oleObj name="Equation" r:id="rId15" imgW="482400" imgH="2664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24446" y="3125871"/>
                              <a:ext cx="482600" cy="2667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11" name="Object 1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858752561"/>
                    </p:ext>
                  </p:extLst>
                </p:nvPr>
              </p:nvGraphicFramePr>
              <p:xfrm>
                <a:off x="3824446" y="3125871"/>
                <a:ext cx="482600" cy="2667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327" name="Equation" r:id="rId15" imgW="482400" imgH="266400" progId="Equation.DSMT4">
                        <p:embed/>
                      </p:oleObj>
                    </mc:Choice>
                    <mc:Fallback>
                      <p:oleObj name="Equation" r:id="rId15" imgW="482400" imgH="2664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24446" y="3125871"/>
                              <a:ext cx="482600" cy="2667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14" name="Object 1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212376238"/>
                    </p:ext>
                  </p:extLst>
                </p:nvPr>
              </p:nvGraphicFramePr>
              <p:xfrm>
                <a:off x="3171984" y="4728087"/>
                <a:ext cx="863600" cy="3302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328" name="Equation" r:id="rId17" imgW="863280" imgH="330120" progId="Equation.DSMT4">
                        <p:embed/>
                      </p:oleObj>
                    </mc:Choice>
                    <mc:Fallback>
                      <p:oleObj name="Equation" r:id="rId17" imgW="863280" imgH="33012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171984" y="4728087"/>
                              <a:ext cx="863600" cy="3302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14" name="Object 1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212376238"/>
                    </p:ext>
                  </p:extLst>
                </p:nvPr>
              </p:nvGraphicFramePr>
              <p:xfrm>
                <a:off x="3171984" y="4728087"/>
                <a:ext cx="863600" cy="3302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328" name="Equation" r:id="rId17" imgW="863280" imgH="330120" progId="Equation.DSMT4">
                        <p:embed/>
                      </p:oleObj>
                    </mc:Choice>
                    <mc:Fallback>
                      <p:oleObj name="Equation" r:id="rId17" imgW="863280" imgH="33012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171984" y="4728087"/>
                              <a:ext cx="863600" cy="3302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15" name="Object 1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410526814"/>
                    </p:ext>
                  </p:extLst>
                </p:nvPr>
              </p:nvGraphicFramePr>
              <p:xfrm>
                <a:off x="4086384" y="4728087"/>
                <a:ext cx="901700" cy="3302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329" name="Equation" r:id="rId19" imgW="901440" imgH="330120" progId="Equation.DSMT4">
                        <p:embed/>
                      </p:oleObj>
                    </mc:Choice>
                    <mc:Fallback>
                      <p:oleObj name="Equation" r:id="rId19" imgW="901440" imgH="33012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86384" y="4728087"/>
                              <a:ext cx="901700" cy="3302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15" name="Object 1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410526814"/>
                    </p:ext>
                  </p:extLst>
                </p:nvPr>
              </p:nvGraphicFramePr>
              <p:xfrm>
                <a:off x="4086384" y="4728087"/>
                <a:ext cx="901700" cy="3302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329" name="Equation" r:id="rId19" imgW="901440" imgH="330120" progId="Equation.DSMT4">
                        <p:embed/>
                      </p:oleObj>
                    </mc:Choice>
                    <mc:Fallback>
                      <p:oleObj name="Equation" r:id="rId19" imgW="901440" imgH="33012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86384" y="4728087"/>
                              <a:ext cx="901700" cy="3302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543584" y="2315444"/>
              <a:ext cx="0" cy="23241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Line 42"/>
            <p:cNvSpPr>
              <a:spLocks noChangeShapeType="1"/>
            </p:cNvSpPr>
            <p:nvPr/>
          </p:nvSpPr>
          <p:spPr bwMode="auto">
            <a:xfrm>
              <a:off x="3608546" y="2459906"/>
              <a:ext cx="936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26" name="Object 4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527022308"/>
                    </p:ext>
                  </p:extLst>
                </p:nvPr>
              </p:nvGraphicFramePr>
              <p:xfrm>
                <a:off x="3976846" y="2190031"/>
                <a:ext cx="177800" cy="2286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330" name="Equation" r:id="rId21" imgW="177480" imgH="228600" progId="Equation.DSMT4">
                        <p:embed/>
                      </p:oleObj>
                    </mc:Choice>
                    <mc:Fallback>
                      <p:oleObj name="Equation" r:id="rId21" imgW="177480" imgH="2286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76846" y="2190031"/>
                              <a:ext cx="177800" cy="2286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26" name="Object 4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527022308"/>
                    </p:ext>
                  </p:extLst>
                </p:nvPr>
              </p:nvGraphicFramePr>
              <p:xfrm>
                <a:off x="3976846" y="2190031"/>
                <a:ext cx="177800" cy="2286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330" name="Equation" r:id="rId21" imgW="177480" imgH="228600" progId="Equation.DSMT4">
                        <p:embed/>
                      </p:oleObj>
                    </mc:Choice>
                    <mc:Fallback>
                      <p:oleObj name="Equation" r:id="rId21" imgW="177480" imgH="2286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76846" y="2190031"/>
                              <a:ext cx="177800" cy="2286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33" name="Arc 6"/>
            <p:cNvSpPr>
              <a:spLocks/>
            </p:cNvSpPr>
            <p:nvPr/>
          </p:nvSpPr>
          <p:spPr bwMode="auto">
            <a:xfrm>
              <a:off x="4327684" y="4082178"/>
              <a:ext cx="215900" cy="144463"/>
            </a:xfrm>
            <a:custGeom>
              <a:avLst/>
              <a:gdLst>
                <a:gd name="G0" fmla="+- 0 0 0"/>
                <a:gd name="G1" fmla="+- 21590 0 0"/>
                <a:gd name="G2" fmla="+- 21600 0 0"/>
                <a:gd name="T0" fmla="*/ 668 w 21600"/>
                <a:gd name="T1" fmla="*/ 0 h 43179"/>
                <a:gd name="T2" fmla="*/ 674 w 21600"/>
                <a:gd name="T3" fmla="*/ 43179 h 43179"/>
                <a:gd name="T4" fmla="*/ 0 w 21600"/>
                <a:gd name="T5" fmla="*/ 2159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667" y="0"/>
                  </a:moveTo>
                  <a:cubicBezTo>
                    <a:pt x="12331" y="361"/>
                    <a:pt x="21600" y="9920"/>
                    <a:pt x="21600" y="21590"/>
                  </a:cubicBezTo>
                  <a:cubicBezTo>
                    <a:pt x="21600" y="33256"/>
                    <a:pt x="12335" y="42815"/>
                    <a:pt x="674" y="43179"/>
                  </a:cubicBezTo>
                </a:path>
                <a:path w="21600" h="43179" stroke="0" extrusionOk="0">
                  <a:moveTo>
                    <a:pt x="667" y="0"/>
                  </a:moveTo>
                  <a:cubicBezTo>
                    <a:pt x="12331" y="361"/>
                    <a:pt x="21600" y="9920"/>
                    <a:pt x="21600" y="21590"/>
                  </a:cubicBezTo>
                  <a:cubicBezTo>
                    <a:pt x="21600" y="33256"/>
                    <a:pt x="12335" y="42815"/>
                    <a:pt x="674" y="43179"/>
                  </a:cubicBezTo>
                  <a:lnTo>
                    <a:pt x="0" y="2159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" name="Arc 7"/>
            <p:cNvSpPr>
              <a:spLocks/>
            </p:cNvSpPr>
            <p:nvPr/>
          </p:nvSpPr>
          <p:spPr bwMode="auto">
            <a:xfrm rot="10800000">
              <a:off x="3608546" y="4082178"/>
              <a:ext cx="215900" cy="144463"/>
            </a:xfrm>
            <a:custGeom>
              <a:avLst/>
              <a:gdLst>
                <a:gd name="G0" fmla="+- 0 0 0"/>
                <a:gd name="G1" fmla="+- 21590 0 0"/>
                <a:gd name="G2" fmla="+- 21600 0 0"/>
                <a:gd name="T0" fmla="*/ 668 w 21600"/>
                <a:gd name="T1" fmla="*/ 0 h 43179"/>
                <a:gd name="T2" fmla="*/ 674 w 21600"/>
                <a:gd name="T3" fmla="*/ 43179 h 43179"/>
                <a:gd name="T4" fmla="*/ 0 w 21600"/>
                <a:gd name="T5" fmla="*/ 2159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667" y="0"/>
                  </a:moveTo>
                  <a:cubicBezTo>
                    <a:pt x="12331" y="361"/>
                    <a:pt x="21600" y="9920"/>
                    <a:pt x="21600" y="21590"/>
                  </a:cubicBezTo>
                  <a:cubicBezTo>
                    <a:pt x="21600" y="33256"/>
                    <a:pt x="12335" y="42815"/>
                    <a:pt x="674" y="43179"/>
                  </a:cubicBezTo>
                </a:path>
                <a:path w="21600" h="43179" stroke="0" extrusionOk="0">
                  <a:moveTo>
                    <a:pt x="667" y="0"/>
                  </a:moveTo>
                  <a:cubicBezTo>
                    <a:pt x="12331" y="361"/>
                    <a:pt x="21600" y="9920"/>
                    <a:pt x="21600" y="21590"/>
                  </a:cubicBezTo>
                  <a:cubicBezTo>
                    <a:pt x="21600" y="33256"/>
                    <a:pt x="12335" y="42815"/>
                    <a:pt x="674" y="43179"/>
                  </a:cubicBezTo>
                  <a:lnTo>
                    <a:pt x="0" y="2159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" name="Arc 6"/>
            <p:cNvSpPr>
              <a:spLocks/>
            </p:cNvSpPr>
            <p:nvPr/>
          </p:nvSpPr>
          <p:spPr bwMode="auto">
            <a:xfrm>
              <a:off x="4327684" y="4154409"/>
              <a:ext cx="215900" cy="144463"/>
            </a:xfrm>
            <a:custGeom>
              <a:avLst/>
              <a:gdLst>
                <a:gd name="G0" fmla="+- 0 0 0"/>
                <a:gd name="G1" fmla="+- 21590 0 0"/>
                <a:gd name="G2" fmla="+- 21600 0 0"/>
                <a:gd name="T0" fmla="*/ 668 w 21600"/>
                <a:gd name="T1" fmla="*/ 0 h 43179"/>
                <a:gd name="T2" fmla="*/ 674 w 21600"/>
                <a:gd name="T3" fmla="*/ 43179 h 43179"/>
                <a:gd name="T4" fmla="*/ 0 w 21600"/>
                <a:gd name="T5" fmla="*/ 2159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667" y="0"/>
                  </a:moveTo>
                  <a:cubicBezTo>
                    <a:pt x="12331" y="361"/>
                    <a:pt x="21600" y="9920"/>
                    <a:pt x="21600" y="21590"/>
                  </a:cubicBezTo>
                  <a:cubicBezTo>
                    <a:pt x="21600" y="33256"/>
                    <a:pt x="12335" y="42815"/>
                    <a:pt x="674" y="43179"/>
                  </a:cubicBezTo>
                </a:path>
                <a:path w="21600" h="43179" stroke="0" extrusionOk="0">
                  <a:moveTo>
                    <a:pt x="667" y="0"/>
                  </a:moveTo>
                  <a:cubicBezTo>
                    <a:pt x="12331" y="361"/>
                    <a:pt x="21600" y="9920"/>
                    <a:pt x="21600" y="21590"/>
                  </a:cubicBezTo>
                  <a:cubicBezTo>
                    <a:pt x="21600" y="33256"/>
                    <a:pt x="12335" y="42815"/>
                    <a:pt x="674" y="43179"/>
                  </a:cubicBezTo>
                  <a:lnTo>
                    <a:pt x="0" y="2159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" name="Arc 7"/>
            <p:cNvSpPr>
              <a:spLocks/>
            </p:cNvSpPr>
            <p:nvPr/>
          </p:nvSpPr>
          <p:spPr bwMode="auto">
            <a:xfrm rot="10800000">
              <a:off x="3608546" y="4154409"/>
              <a:ext cx="215900" cy="144463"/>
            </a:xfrm>
            <a:custGeom>
              <a:avLst/>
              <a:gdLst>
                <a:gd name="G0" fmla="+- 0 0 0"/>
                <a:gd name="G1" fmla="+- 21590 0 0"/>
                <a:gd name="G2" fmla="+- 21600 0 0"/>
                <a:gd name="T0" fmla="*/ 668 w 21600"/>
                <a:gd name="T1" fmla="*/ 0 h 43179"/>
                <a:gd name="T2" fmla="*/ 674 w 21600"/>
                <a:gd name="T3" fmla="*/ 43179 h 43179"/>
                <a:gd name="T4" fmla="*/ 0 w 21600"/>
                <a:gd name="T5" fmla="*/ 2159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667" y="0"/>
                  </a:moveTo>
                  <a:cubicBezTo>
                    <a:pt x="12331" y="361"/>
                    <a:pt x="21600" y="9920"/>
                    <a:pt x="21600" y="21590"/>
                  </a:cubicBezTo>
                  <a:cubicBezTo>
                    <a:pt x="21600" y="33256"/>
                    <a:pt x="12335" y="42815"/>
                    <a:pt x="674" y="43179"/>
                  </a:cubicBezTo>
                </a:path>
                <a:path w="21600" h="43179" stroke="0" extrusionOk="0">
                  <a:moveTo>
                    <a:pt x="667" y="0"/>
                  </a:moveTo>
                  <a:cubicBezTo>
                    <a:pt x="12331" y="361"/>
                    <a:pt x="21600" y="9920"/>
                    <a:pt x="21600" y="21590"/>
                  </a:cubicBezTo>
                  <a:cubicBezTo>
                    <a:pt x="21600" y="33256"/>
                    <a:pt x="12335" y="42815"/>
                    <a:pt x="674" y="43179"/>
                  </a:cubicBezTo>
                  <a:lnTo>
                    <a:pt x="0" y="2159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3248462" y="1799714"/>
                  <a:ext cx="7106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8462" y="1799714"/>
                  <a:ext cx="710644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4310" r="-2586" b="-152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4181912" y="1799714"/>
                  <a:ext cx="7212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1912" y="1799714"/>
                  <a:ext cx="721288" cy="276999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4237" r="-3390" b="-152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4646771" y="2830607"/>
                  <a:ext cx="14071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6771" y="2830607"/>
                  <a:ext cx="1407180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3030" t="-2174" r="-5628" b="-3260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4646770" y="3427662"/>
                  <a:ext cx="1695912" cy="28212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6770" y="3427662"/>
                  <a:ext cx="1695912" cy="28212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2158" t="-2128" r="-4676" b="-3191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4646770" y="3971152"/>
                  <a:ext cx="1695912" cy="2809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6770" y="3971152"/>
                  <a:ext cx="1695912" cy="280974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2158" t="-2128" r="-4676" b="-3191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직사각형 1"/>
            <p:cNvSpPr/>
            <p:nvPr/>
          </p:nvSpPr>
          <p:spPr>
            <a:xfrm>
              <a:off x="4646770" y="3392571"/>
              <a:ext cx="1718861" cy="95082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직선 화살표 연결선 3"/>
            <p:cNvCxnSpPr/>
            <p:nvPr/>
          </p:nvCxnSpPr>
          <p:spPr>
            <a:xfrm>
              <a:off x="3628230" y="3007213"/>
              <a:ext cx="2159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/>
            <p:nvPr/>
          </p:nvCxnSpPr>
          <p:spPr>
            <a:xfrm>
              <a:off x="4307046" y="3027972"/>
              <a:ext cx="2159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188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454" y="1809000"/>
            <a:ext cx="4309092" cy="3240000"/>
          </a:xfrm>
          <a:prstGeom prst="rect">
            <a:avLst/>
          </a:prstGeom>
        </p:spPr>
      </p:pic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Find the incident and transmitted THz field spectra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932235" y="2233246"/>
            <a:ext cx="814647" cy="17229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56138" y="944180"/>
                <a:ext cx="46687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&gt;40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𝑝𝑠</m:t>
                    </m:r>
                  </m:oMath>
                </a14:m>
                <a:r>
                  <a:rPr lang="ko-KR" alt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2400" dirty="0" smtClean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 signal amplitude = 0</a:t>
                </a:r>
                <a:endParaRPr lang="ko-KR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38" y="944180"/>
                <a:ext cx="4668716" cy="461665"/>
              </a:xfrm>
              <a:prstGeom prst="rect">
                <a:avLst/>
              </a:prstGeom>
              <a:blipFill rotWithShape="0">
                <a:blip r:embed="rId3"/>
                <a:stretch>
                  <a:fillRect t="-9211" r="-261" b="-30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064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Find the transmission coefficient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62984" y="1168324"/>
                <a:ext cx="5218032" cy="794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𝐹𝐹𝑇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𝑆𝑎𝑚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</m:e>
                          </m:d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𝐹𝐹𝑇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𝑅𝑒𝑓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</m:e>
                          </m:d>
                        </m:den>
                      </m:f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984" y="1168324"/>
                <a:ext cx="5218032" cy="79412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08" y="2438626"/>
            <a:ext cx="4309092" cy="32400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438626"/>
            <a:ext cx="4309092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94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Find the complex refractive index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967266" y="1159625"/>
                <a:ext cx="32094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266" y="1159625"/>
                <a:ext cx="3209468" cy="369332"/>
              </a:xfrm>
              <a:prstGeom prst="rect">
                <a:avLst/>
              </a:prstGeom>
              <a:blipFill>
                <a:blip r:embed="rId3"/>
                <a:stretch>
                  <a:fillRect l="-951" r="-2852" b="-34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1331118" y="2113107"/>
            <a:ext cx="6481763" cy="1860550"/>
            <a:chOff x="612" y="2625"/>
            <a:chExt cx="4083" cy="1172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290" y="2886"/>
              <a:ext cx="589" cy="635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" name="Arc 6"/>
            <p:cNvSpPr>
              <a:spLocks/>
            </p:cNvSpPr>
            <p:nvPr/>
          </p:nvSpPr>
          <p:spPr bwMode="auto">
            <a:xfrm>
              <a:off x="2743" y="3080"/>
              <a:ext cx="136" cy="91"/>
            </a:xfrm>
            <a:custGeom>
              <a:avLst/>
              <a:gdLst>
                <a:gd name="G0" fmla="+- 0 0 0"/>
                <a:gd name="G1" fmla="+- 21590 0 0"/>
                <a:gd name="G2" fmla="+- 21600 0 0"/>
                <a:gd name="T0" fmla="*/ 668 w 21600"/>
                <a:gd name="T1" fmla="*/ 0 h 43179"/>
                <a:gd name="T2" fmla="*/ 674 w 21600"/>
                <a:gd name="T3" fmla="*/ 43179 h 43179"/>
                <a:gd name="T4" fmla="*/ 0 w 21600"/>
                <a:gd name="T5" fmla="*/ 2159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667" y="0"/>
                  </a:moveTo>
                  <a:cubicBezTo>
                    <a:pt x="12331" y="361"/>
                    <a:pt x="21600" y="9920"/>
                    <a:pt x="21600" y="21590"/>
                  </a:cubicBezTo>
                  <a:cubicBezTo>
                    <a:pt x="21600" y="33256"/>
                    <a:pt x="12335" y="42815"/>
                    <a:pt x="674" y="43179"/>
                  </a:cubicBezTo>
                </a:path>
                <a:path w="21600" h="43179" stroke="0" extrusionOk="0">
                  <a:moveTo>
                    <a:pt x="667" y="0"/>
                  </a:moveTo>
                  <a:cubicBezTo>
                    <a:pt x="12331" y="361"/>
                    <a:pt x="21600" y="9920"/>
                    <a:pt x="21600" y="21590"/>
                  </a:cubicBezTo>
                  <a:cubicBezTo>
                    <a:pt x="21600" y="33256"/>
                    <a:pt x="12335" y="42815"/>
                    <a:pt x="674" y="43179"/>
                  </a:cubicBezTo>
                  <a:lnTo>
                    <a:pt x="0" y="2159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" name="Arc 7"/>
            <p:cNvSpPr>
              <a:spLocks/>
            </p:cNvSpPr>
            <p:nvPr/>
          </p:nvSpPr>
          <p:spPr bwMode="auto">
            <a:xfrm rot="10800000">
              <a:off x="2290" y="3080"/>
              <a:ext cx="136" cy="91"/>
            </a:xfrm>
            <a:custGeom>
              <a:avLst/>
              <a:gdLst>
                <a:gd name="G0" fmla="+- 0 0 0"/>
                <a:gd name="G1" fmla="+- 21590 0 0"/>
                <a:gd name="G2" fmla="+- 21600 0 0"/>
                <a:gd name="T0" fmla="*/ 668 w 21600"/>
                <a:gd name="T1" fmla="*/ 0 h 43179"/>
                <a:gd name="T2" fmla="*/ 674 w 21600"/>
                <a:gd name="T3" fmla="*/ 43179 h 43179"/>
                <a:gd name="T4" fmla="*/ 0 w 21600"/>
                <a:gd name="T5" fmla="*/ 2159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667" y="0"/>
                  </a:moveTo>
                  <a:cubicBezTo>
                    <a:pt x="12331" y="361"/>
                    <a:pt x="21600" y="9920"/>
                    <a:pt x="21600" y="21590"/>
                  </a:cubicBezTo>
                  <a:cubicBezTo>
                    <a:pt x="21600" y="33256"/>
                    <a:pt x="12335" y="42815"/>
                    <a:pt x="674" y="43179"/>
                  </a:cubicBezTo>
                </a:path>
                <a:path w="21600" h="43179" stroke="0" extrusionOk="0">
                  <a:moveTo>
                    <a:pt x="667" y="0"/>
                  </a:moveTo>
                  <a:cubicBezTo>
                    <a:pt x="12331" y="361"/>
                    <a:pt x="21600" y="9920"/>
                    <a:pt x="21600" y="21590"/>
                  </a:cubicBezTo>
                  <a:cubicBezTo>
                    <a:pt x="21600" y="33256"/>
                    <a:pt x="12335" y="42815"/>
                    <a:pt x="674" y="43179"/>
                  </a:cubicBezTo>
                  <a:lnTo>
                    <a:pt x="0" y="2159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535" y="3166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2290" y="270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1535" y="293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aphicFrame>
          <p:nvGraphicFramePr>
            <p:cNvPr id="11" name="Object 11"/>
            <p:cNvGraphicFramePr>
              <a:graphicFrameLocks noChangeAspect="1"/>
            </p:cNvGraphicFramePr>
            <p:nvPr/>
          </p:nvGraphicFramePr>
          <p:xfrm>
            <a:off x="2426" y="3262"/>
            <a:ext cx="304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0" name="Equation" r:id="rId4" imgW="482400" imgH="266400" progId="Equation.DSMT4">
                    <p:embed/>
                  </p:oleObj>
                </mc:Choice>
                <mc:Fallback>
                  <p:oleObj name="Equation" r:id="rId4" imgW="482400" imgH="266400" progId="Equation.DSMT4">
                    <p:embed/>
                    <p:pic>
                      <p:nvPicPr>
                        <p:cNvPr id="6155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3262"/>
                          <a:ext cx="304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2"/>
            <p:cNvGraphicFramePr>
              <a:graphicFrameLocks noChangeAspect="1"/>
            </p:cNvGraphicFramePr>
            <p:nvPr/>
          </p:nvGraphicFramePr>
          <p:xfrm>
            <a:off x="1292" y="2750"/>
            <a:ext cx="48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1" name="Equation" r:id="rId6" imgW="761760" imgH="291960" progId="Equation.DSMT4">
                    <p:embed/>
                  </p:oleObj>
                </mc:Choice>
                <mc:Fallback>
                  <p:oleObj name="Equation" r:id="rId6" imgW="761760" imgH="291960" progId="Equation.DSMT4">
                    <p:embed/>
                    <p:pic>
                      <p:nvPicPr>
                        <p:cNvPr id="6156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2750"/>
                          <a:ext cx="480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3"/>
            <p:cNvGraphicFramePr>
              <a:graphicFrameLocks noChangeAspect="1"/>
            </p:cNvGraphicFramePr>
            <p:nvPr/>
          </p:nvGraphicFramePr>
          <p:xfrm>
            <a:off x="1761" y="3075"/>
            <a:ext cx="13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2" name="Equation" r:id="rId8" imgW="215640" imgH="291960" progId="Equation.DSMT4">
                    <p:embed/>
                  </p:oleObj>
                </mc:Choice>
                <mc:Fallback>
                  <p:oleObj name="Equation" r:id="rId8" imgW="215640" imgH="291960" progId="Equation.DSMT4">
                    <p:embed/>
                    <p:pic>
                      <p:nvPicPr>
                        <p:cNvPr id="6157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1" y="3075"/>
                          <a:ext cx="136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4"/>
            <p:cNvGraphicFramePr>
              <a:graphicFrameLocks noChangeAspect="1"/>
            </p:cNvGraphicFramePr>
            <p:nvPr/>
          </p:nvGraphicFramePr>
          <p:xfrm>
            <a:off x="2015" y="3589"/>
            <a:ext cx="54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3" name="Equation" r:id="rId10" imgW="863280" imgH="330120" progId="Equation.DSMT4">
                    <p:embed/>
                  </p:oleObj>
                </mc:Choice>
                <mc:Fallback>
                  <p:oleObj name="Equation" r:id="rId10" imgW="863280" imgH="330120" progId="Equation.DSMT4">
                    <p:embed/>
                    <p:pic>
                      <p:nvPicPr>
                        <p:cNvPr id="6158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5" y="3589"/>
                          <a:ext cx="54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5"/>
            <p:cNvGraphicFramePr>
              <a:graphicFrameLocks noChangeAspect="1"/>
            </p:cNvGraphicFramePr>
            <p:nvPr/>
          </p:nvGraphicFramePr>
          <p:xfrm>
            <a:off x="2591" y="3589"/>
            <a:ext cx="56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4" name="Equation" r:id="rId12" imgW="901440" imgH="330120" progId="Equation.DSMT4">
                    <p:embed/>
                  </p:oleObj>
                </mc:Choice>
                <mc:Fallback>
                  <p:oleObj name="Equation" r:id="rId12" imgW="901440" imgH="330120" progId="Equation.DSMT4">
                    <p:embed/>
                    <p:pic>
                      <p:nvPicPr>
                        <p:cNvPr id="6159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1" y="3589"/>
                          <a:ext cx="568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2879" y="270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Rectangle 33"/>
            <p:cNvSpPr>
              <a:spLocks noChangeArrowheads="1"/>
            </p:cNvSpPr>
            <p:nvPr/>
          </p:nvSpPr>
          <p:spPr bwMode="auto">
            <a:xfrm>
              <a:off x="612" y="2976"/>
              <a:ext cx="454" cy="4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Arial" panose="020B0604020202020204" pitchFamily="34" charset="0"/>
                </a:rPr>
                <a:t>S</a:t>
              </a:r>
            </a:p>
          </p:txBody>
        </p:sp>
        <p:sp>
          <p:nvSpPr>
            <p:cNvPr id="18" name="Line 34"/>
            <p:cNvSpPr>
              <a:spLocks noChangeShapeType="1"/>
            </p:cNvSpPr>
            <p:nvPr/>
          </p:nvSpPr>
          <p:spPr bwMode="auto">
            <a:xfrm>
              <a:off x="3470" y="3156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35"/>
            <p:cNvSpPr>
              <a:spLocks noChangeShapeType="1"/>
            </p:cNvSpPr>
            <p:nvPr/>
          </p:nvSpPr>
          <p:spPr bwMode="auto">
            <a:xfrm flipV="1">
              <a:off x="3470" y="292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aphicFrame>
          <p:nvGraphicFramePr>
            <p:cNvPr id="20" name="Object 36"/>
            <p:cNvGraphicFramePr>
              <a:graphicFrameLocks noChangeAspect="1"/>
            </p:cNvGraphicFramePr>
            <p:nvPr/>
          </p:nvGraphicFramePr>
          <p:xfrm>
            <a:off x="3227" y="2740"/>
            <a:ext cx="48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5" name="Equation" r:id="rId14" imgW="761760" imgH="291960" progId="Equation.DSMT4">
                    <p:embed/>
                  </p:oleObj>
                </mc:Choice>
                <mc:Fallback>
                  <p:oleObj name="Equation" r:id="rId14" imgW="761760" imgH="291960" progId="Equation.DSMT4">
                    <p:embed/>
                    <p:pic>
                      <p:nvPicPr>
                        <p:cNvPr id="618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7" y="2740"/>
                          <a:ext cx="480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37"/>
            <p:cNvGraphicFramePr>
              <a:graphicFrameLocks noChangeAspect="1"/>
            </p:cNvGraphicFramePr>
            <p:nvPr/>
          </p:nvGraphicFramePr>
          <p:xfrm>
            <a:off x="3696" y="3065"/>
            <a:ext cx="13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6" name="Equation" r:id="rId16" imgW="215640" imgH="291960" progId="Equation.DSMT4">
                    <p:embed/>
                  </p:oleObj>
                </mc:Choice>
                <mc:Fallback>
                  <p:oleObj name="Equation" r:id="rId16" imgW="215640" imgH="291960" progId="Equation.DSMT4">
                    <p:embed/>
                    <p:pic>
                      <p:nvPicPr>
                        <p:cNvPr id="6181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3065"/>
                          <a:ext cx="136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Rectangle 38"/>
            <p:cNvSpPr>
              <a:spLocks noChangeArrowheads="1"/>
            </p:cNvSpPr>
            <p:nvPr/>
          </p:nvSpPr>
          <p:spPr bwMode="auto">
            <a:xfrm>
              <a:off x="4241" y="2976"/>
              <a:ext cx="454" cy="4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23" name="Line 39"/>
            <p:cNvSpPr>
              <a:spLocks noChangeShapeType="1"/>
            </p:cNvSpPr>
            <p:nvPr/>
          </p:nvSpPr>
          <p:spPr bwMode="auto">
            <a:xfrm>
              <a:off x="4241" y="270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aphicFrame>
          <p:nvGraphicFramePr>
            <p:cNvPr id="24" name="Object 40"/>
            <p:cNvGraphicFramePr>
              <a:graphicFrameLocks noChangeAspect="1"/>
            </p:cNvGraphicFramePr>
            <p:nvPr/>
          </p:nvGraphicFramePr>
          <p:xfrm>
            <a:off x="4005" y="3612"/>
            <a:ext cx="49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7" name="Equation" r:id="rId17" imgW="787320" imgH="291960" progId="Equation.DSMT4">
                    <p:embed/>
                  </p:oleObj>
                </mc:Choice>
                <mc:Fallback>
                  <p:oleObj name="Equation" r:id="rId17" imgW="787320" imgH="291960" progId="Equation.DSMT4">
                    <p:embed/>
                    <p:pic>
                      <p:nvPicPr>
                        <p:cNvPr id="6184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5" y="3612"/>
                          <a:ext cx="496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Line 42"/>
            <p:cNvSpPr>
              <a:spLocks noChangeShapeType="1"/>
            </p:cNvSpPr>
            <p:nvPr/>
          </p:nvSpPr>
          <p:spPr bwMode="auto">
            <a:xfrm>
              <a:off x="2290" y="2795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aphicFrame>
          <p:nvGraphicFramePr>
            <p:cNvPr id="26" name="Object 43"/>
            <p:cNvGraphicFramePr>
              <a:graphicFrameLocks noChangeAspect="1"/>
            </p:cNvGraphicFramePr>
            <p:nvPr/>
          </p:nvGraphicFramePr>
          <p:xfrm>
            <a:off x="2522" y="2625"/>
            <a:ext cx="11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8" name="Equation" r:id="rId19" imgW="177480" imgH="228600" progId="Equation.DSMT4">
                    <p:embed/>
                  </p:oleObj>
                </mc:Choice>
                <mc:Fallback>
                  <p:oleObj name="Equation" r:id="rId19" imgW="177480" imgH="228600" progId="Equation.DSMT4">
                    <p:embed/>
                    <p:pic>
                      <p:nvPicPr>
                        <p:cNvPr id="6187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2" y="2625"/>
                          <a:ext cx="112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054072" y="4319877"/>
                <a:ext cx="7320017" cy="794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𝑛𝑑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𝐹𝐹𝑇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𝑆𝑎𝑚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</m:e>
                          </m:d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𝐹𝐹𝑇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𝑅𝑒𝑓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</m:e>
                          </m:d>
                        </m:den>
                      </m:f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072" y="4319877"/>
                <a:ext cx="7320017" cy="794128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719743" y="1799714"/>
                <a:ext cx="710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743" y="1799714"/>
                <a:ext cx="710644" cy="276999"/>
              </a:xfrm>
              <a:prstGeom prst="rect">
                <a:avLst/>
              </a:prstGeom>
              <a:blipFill rotWithShape="0">
                <a:blip r:embed="rId22"/>
                <a:stretch>
                  <a:fillRect l="-4274" r="-2564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653193" y="1799714"/>
                <a:ext cx="7212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3193" y="1799714"/>
                <a:ext cx="721288" cy="276999"/>
              </a:xfrm>
              <a:prstGeom prst="rect">
                <a:avLst/>
              </a:prstGeom>
              <a:blipFill rotWithShape="0">
                <a:blip r:embed="rId23"/>
                <a:stretch>
                  <a:fillRect l="-4202" r="-2521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왼쪽 중괄호 2"/>
          <p:cNvSpPr/>
          <p:nvPr/>
        </p:nvSpPr>
        <p:spPr>
          <a:xfrm rot="16200000">
            <a:off x="4481447" y="4552253"/>
            <a:ext cx="275200" cy="1726775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왼쪽 중괄호 30"/>
          <p:cNvSpPr/>
          <p:nvPr/>
        </p:nvSpPr>
        <p:spPr>
          <a:xfrm rot="16200000">
            <a:off x="6981162" y="4160311"/>
            <a:ext cx="275200" cy="2510659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151528" y="5736881"/>
            <a:ext cx="935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Theory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21231" y="5736881"/>
            <a:ext cx="134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11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Find the complex refractive index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6669" y="2206868"/>
            <a:ext cx="3226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Use Newton’s method</a:t>
            </a:r>
            <a:endParaRPr lang="ko-KR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68674" y="2992275"/>
                <a:ext cx="19027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674" y="2992275"/>
                <a:ext cx="1902765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5128" r="-321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693" y="982912"/>
            <a:ext cx="5178307" cy="2880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5693" y="3862912"/>
            <a:ext cx="5178307" cy="288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963590" y="3685349"/>
                <a:ext cx="25129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Initial</m:t>
                      </m:r>
                      <m: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index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3.4 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590" y="3685349"/>
                <a:ext cx="251293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670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24403" y="4301461"/>
                <a:ext cx="21913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rror</m:t>
                      </m:r>
                      <m: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&lt;1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−10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403" y="4301461"/>
                <a:ext cx="2191306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389" r="-3056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타원 13"/>
          <p:cNvSpPr/>
          <p:nvPr/>
        </p:nvSpPr>
        <p:spPr>
          <a:xfrm>
            <a:off x="5372100" y="1336499"/>
            <a:ext cx="342900" cy="3429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27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78" y="1782950"/>
            <a:ext cx="4309092" cy="3240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1782950"/>
            <a:ext cx="4309092" cy="3240000"/>
          </a:xfrm>
          <a:prstGeom prst="rect">
            <a:avLst/>
          </a:prstGeom>
        </p:spPr>
      </p:pic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Find the complex refractive index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941126" y="2675329"/>
                <a:ext cx="14491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~3.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40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−0.0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126" y="2675329"/>
                <a:ext cx="144917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110" r="-3797" b="-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632034" y="2952328"/>
                <a:ext cx="13209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~3.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−0.0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034" y="2952328"/>
                <a:ext cx="1320939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315" r="-4167" b="-6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819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16984</TotalTime>
  <Words>155</Words>
  <Application>Microsoft Office PowerPoint</Application>
  <PresentationFormat>화면 슬라이드 쇼(4:3)</PresentationFormat>
  <Paragraphs>58</Paragraphs>
  <Slides>10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굴림</vt:lpstr>
      <vt:lpstr>맑은 고딕</vt:lpstr>
      <vt:lpstr>Arial</vt:lpstr>
      <vt:lpstr>Calibri</vt:lpstr>
      <vt:lpstr>Calibri Light</vt:lpstr>
      <vt:lpstr>Cambria Math</vt:lpstr>
      <vt:lpstr>Wingdings</vt:lpstr>
      <vt:lpstr>Office 테마</vt:lpstr>
      <vt:lpstr>Equation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DoHero</cp:lastModifiedBy>
  <cp:revision>45</cp:revision>
  <dcterms:created xsi:type="dcterms:W3CDTF">2018-02-18T11:37:55Z</dcterms:created>
  <dcterms:modified xsi:type="dcterms:W3CDTF">2018-03-03T03:41:46Z</dcterms:modified>
</cp:coreProperties>
</file>