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322" r:id="rId2"/>
    <p:sldId id="336" r:id="rId3"/>
    <p:sldId id="339" r:id="rId4"/>
    <p:sldId id="341" r:id="rId5"/>
    <p:sldId id="342" r:id="rId6"/>
    <p:sldId id="343" r:id="rId7"/>
    <p:sldId id="337" r:id="rId8"/>
    <p:sldId id="330" r:id="rId9"/>
    <p:sldId id="340" r:id="rId10"/>
    <p:sldId id="334" r:id="rId11"/>
    <p:sldId id="335" r:id="rId12"/>
    <p:sldId id="338" r:id="rId13"/>
    <p:sldId id="332" r:id="rId14"/>
    <p:sldId id="331" r:id="rId15"/>
    <p:sldId id="344" r:id="rId16"/>
    <p:sldId id="329" r:id="rId17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3333FF"/>
    <a:srgbClr val="A818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6DECA-6E4E-4D09-9277-E151A2E3F74C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ABE42-EEBB-47F0-BC6E-2BB25FA03C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5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7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0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0ABE42-EEBB-47F0-BC6E-2BB25FA03CF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3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9258-A40F-4400-BA1A-638141289729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48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CEF-802E-43F7-8932-78519DF2A264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32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9D7C3-1982-427D-BFA7-1AF9687AAB0F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578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49950-0BD4-4F6E-BE3F-CB53B7E2FD06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94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16D7E-32C0-4DB3-B6B3-0506A62840FB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99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6672D-B3FD-4B2E-92C0-4A80DA670927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04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17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327-987E-47D6-AE2D-63CED8A79494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1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7011-7294-4632-A156-4F695AB9E41C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3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7FDB-72DE-4D65-AF4F-510496DAF70F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9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86DBF-DB43-470A-A903-26374CB6EF47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5F8EB-1186-4395-8E70-F957669279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6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jpg"/><Relationship Id="rId10" Type="http://schemas.openxmlformats.org/officeDocument/2006/relationships/image" Target="../media/image27.jpg"/><Relationship Id="rId4" Type="http://schemas.openxmlformats.org/officeDocument/2006/relationships/image" Target="../media/image21.jp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jpg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85079" y="508008"/>
            <a:ext cx="1272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Last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37761" y="935183"/>
            <a:ext cx="3577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1-Input 3-Output </a:t>
            </a:r>
            <a:r>
              <a:rPr lang="en-US" altLang="ko-KR" dirty="0" smtClean="0"/>
              <a:t>Splitter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Network algorithm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7760" y="508008"/>
            <a:ext cx="127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This Week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2704" y="935183"/>
            <a:ext cx="3826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Cross Splitter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1-Input 3-Output Splitter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14325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753880" y="304800"/>
            <a:ext cx="3945351" cy="59150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l="19074" t="16314" r="31271" b="2607"/>
          <a:stretch/>
        </p:blipFill>
        <p:spPr>
          <a:xfrm>
            <a:off x="569461" y="1858513"/>
            <a:ext cx="1698914" cy="27828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l="192" t="11126" r="-342" b="3162"/>
          <a:stretch/>
        </p:blipFill>
        <p:spPr>
          <a:xfrm>
            <a:off x="2485505" y="1885578"/>
            <a:ext cx="1330038" cy="268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2215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DBR(ARLA) - Result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91472" y="79372"/>
            <a:ext cx="50446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i="1" dirty="0" err="1" smtClean="0"/>
              <a:t>N</a:t>
            </a:r>
            <a:r>
              <a:rPr lang="en-US" altLang="ko-KR" i="1" baseline="-25000" dirty="0" err="1" smtClean="0"/>
              <a:t>pixel</a:t>
            </a:r>
            <a:r>
              <a:rPr lang="en-US" altLang="ko-KR" dirty="0" smtClean="0"/>
              <a:t>: 100, </a:t>
            </a:r>
            <a:r>
              <a:rPr lang="en-US" altLang="ko-KR" i="1" dirty="0" smtClean="0"/>
              <a:t>dx</a:t>
            </a:r>
            <a:r>
              <a:rPr lang="en-US" altLang="ko-KR" dirty="0" smtClean="0"/>
              <a:t>: 5 nm, </a:t>
            </a:r>
            <a:r>
              <a:rPr lang="en-US" altLang="ko-KR" i="1" dirty="0" err="1" smtClean="0"/>
              <a:t>n</a:t>
            </a:r>
            <a:r>
              <a:rPr lang="en-US" altLang="ko-KR" i="1" baseline="-25000" dirty="0" err="1" smtClean="0"/>
              <a:t>h</a:t>
            </a:r>
            <a:r>
              <a:rPr lang="en-US" altLang="ko-KR" dirty="0" smtClean="0"/>
              <a:t>: 2.681 (TiO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), </a:t>
            </a:r>
            <a:r>
              <a:rPr lang="en-US" altLang="ko-KR" i="1" dirty="0" err="1" smtClean="0"/>
              <a:t>n</a:t>
            </a:r>
            <a:r>
              <a:rPr lang="en-US" altLang="ko-KR" i="1" baseline="-25000" dirty="0" err="1" smtClean="0"/>
              <a:t>l</a:t>
            </a:r>
            <a:r>
              <a:rPr lang="en-US" altLang="ko-KR" dirty="0" smtClean="0"/>
              <a:t>: 1.470 (SiO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)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394613" y="1758565"/>
          <a:ext cx="328076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2885971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099293746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013870663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60917058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313861415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1707070630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4135339" y="1758565"/>
          <a:ext cx="13123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8076">
                  <a:extLst>
                    <a:ext uri="{9D8B030D-6E8A-4147-A177-3AD203B41FA5}">
                      <a16:colId xmlns:a16="http://schemas.microsoft.com/office/drawing/2014/main" val="261609048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174407034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2872587229"/>
                    </a:ext>
                  </a:extLst>
                </a:gridCol>
                <a:gridCol w="328076">
                  <a:extLst>
                    <a:ext uri="{9D8B030D-6E8A-4147-A177-3AD203B41FA5}">
                      <a16:colId xmlns:a16="http://schemas.microsoft.com/office/drawing/2014/main" val="3651102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03996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730790" y="1675437"/>
            <a:ext cx="34913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1459" y="1408971"/>
                <a:ext cx="316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59" y="1408971"/>
                <a:ext cx="316369" cy="276999"/>
              </a:xfrm>
              <a:prstGeom prst="rect">
                <a:avLst/>
              </a:prstGeom>
              <a:blipFill>
                <a:blip r:embed="rId3"/>
                <a:stretch>
                  <a:fillRect l="-17308" r="-17308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왼쪽 중괄호 13"/>
          <p:cNvSpPr/>
          <p:nvPr/>
        </p:nvSpPr>
        <p:spPr>
          <a:xfrm rot="5400000">
            <a:off x="2754874" y="-1356394"/>
            <a:ext cx="332510" cy="5053031"/>
          </a:xfrm>
          <a:prstGeom prst="leftBrace">
            <a:avLst>
              <a:gd name="adj1" fmla="val 89346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353794" y="443178"/>
                <a:ext cx="154035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𝑝𝑖𝑥𝑒𝑙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794" y="443178"/>
                <a:ext cx="1540357" cy="298415"/>
              </a:xfrm>
              <a:prstGeom prst="rect">
                <a:avLst/>
              </a:prstGeom>
              <a:blipFill>
                <a:blip r:embed="rId4"/>
                <a:stretch>
                  <a:fillRect l="-3162" r="-2767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801751" y="1408971"/>
                <a:ext cx="1339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751" y="1408971"/>
                <a:ext cx="133946" cy="276999"/>
              </a:xfrm>
              <a:prstGeom prst="rect">
                <a:avLst/>
              </a:prstGeom>
              <a:blipFill>
                <a:blip r:embed="rId5"/>
                <a:stretch>
                  <a:fillRect l="-45455" r="-36364"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/>
          <p:cNvCxnSpPr/>
          <p:nvPr/>
        </p:nvCxnSpPr>
        <p:spPr>
          <a:xfrm>
            <a:off x="376461" y="1685970"/>
            <a:ext cx="34636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4791491" y="2425350"/>
            <a:ext cx="3600000" cy="1467686"/>
            <a:chOff x="954044" y="2817055"/>
            <a:chExt cx="3600000" cy="1467686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155"/>
            <a:stretch/>
          </p:blipFill>
          <p:spPr>
            <a:xfrm>
              <a:off x="954044" y="2833950"/>
              <a:ext cx="3600000" cy="1450791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877839" y="2817055"/>
              <a:ext cx="17524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/>
                <a:t>ARLA_R</a:t>
              </a:r>
              <a:r>
                <a:rPr lang="en-US" altLang="ko-KR" sz="1600" b="1" baseline="-25000" dirty="0" err="1" smtClean="0"/>
                <a:t>in</a:t>
              </a:r>
              <a:r>
                <a:rPr lang="en-US" altLang="ko-KR" sz="1600" b="1" dirty="0" smtClean="0"/>
                <a:t>*(1-R</a:t>
              </a:r>
              <a:r>
                <a:rPr lang="en-US" altLang="ko-KR" sz="1600" b="1" baseline="-25000" dirty="0" smtClean="0"/>
                <a:t>out</a:t>
              </a:r>
              <a:r>
                <a:rPr lang="en-US" altLang="ko-KR" sz="1600" b="1" dirty="0" smtClean="0"/>
                <a:t>)</a:t>
              </a:r>
              <a:endParaRPr lang="ko-KR" altLang="en-US" sz="1600" b="1" dirty="0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5503061" y="601619"/>
            <a:ext cx="3600000" cy="1491529"/>
            <a:chOff x="4554044" y="2793214"/>
            <a:chExt cx="3600000" cy="1491529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155"/>
            <a:stretch/>
          </p:blipFill>
          <p:spPr>
            <a:xfrm>
              <a:off x="4554044" y="2833950"/>
              <a:ext cx="3600000" cy="145079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951639" y="2793214"/>
              <a:ext cx="8048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Theory</a:t>
              </a:r>
              <a:endParaRPr lang="ko-KR" altLang="en-US" sz="1600" b="1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998870" y="2434902"/>
            <a:ext cx="3600000" cy="1440439"/>
            <a:chOff x="628650" y="2826823"/>
            <a:chExt cx="3600000" cy="1440439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6857"/>
            <a:stretch/>
          </p:blipFill>
          <p:spPr>
            <a:xfrm>
              <a:off x="628650" y="2835373"/>
              <a:ext cx="3600000" cy="1431889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1849280" y="2826823"/>
              <a:ext cx="14381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err="1" smtClean="0"/>
                <a:t>ARLA_R</a:t>
              </a:r>
              <a:r>
                <a:rPr lang="en-US" altLang="ko-KR" sz="1600" b="1" baseline="-25000" dirty="0" err="1" smtClean="0"/>
                <a:t>in</a:t>
              </a:r>
              <a:r>
                <a:rPr lang="en-US" altLang="ko-KR" sz="1600" b="1" dirty="0" smtClean="0"/>
                <a:t> / R</a:t>
              </a:r>
              <a:r>
                <a:rPr lang="en-US" altLang="ko-KR" sz="1600" b="1" baseline="-25000" dirty="0" smtClean="0"/>
                <a:t>out</a:t>
              </a:r>
              <a:endParaRPr lang="ko-KR" altLang="en-US" sz="1600" b="1" baseline="-25000" dirty="0"/>
            </a:p>
          </p:txBody>
        </p:sp>
      </p:grp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798955" y="3999928"/>
          <a:ext cx="7716395" cy="220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921">
                  <a:extLst>
                    <a:ext uri="{9D8B030D-6E8A-4147-A177-3AD203B41FA5}">
                      <a16:colId xmlns:a16="http://schemas.microsoft.com/office/drawing/2014/main" val="96534994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862272409"/>
                    </a:ext>
                  </a:extLst>
                </a:gridCol>
                <a:gridCol w="831273">
                  <a:extLst>
                    <a:ext uri="{9D8B030D-6E8A-4147-A177-3AD203B41FA5}">
                      <a16:colId xmlns:a16="http://schemas.microsoft.com/office/drawing/2014/main" val="2454517626"/>
                    </a:ext>
                  </a:extLst>
                </a:gridCol>
                <a:gridCol w="4616681">
                  <a:extLst>
                    <a:ext uri="{9D8B030D-6E8A-4147-A177-3AD203B41FA5}">
                      <a16:colId xmlns:a16="http://schemas.microsoft.com/office/drawing/2014/main" val="2757224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FWHM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Thickness (nm)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653298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Theory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[</a:t>
                      </a:r>
                      <a:r>
                        <a:rPr lang="en-US" altLang="ko-KR" sz="1200" dirty="0" err="1" smtClean="0"/>
                        <a:t>R</a:t>
                      </a:r>
                      <a:r>
                        <a:rPr lang="en-US" altLang="ko-KR" sz="1200" baseline="-25000" dirty="0" err="1" smtClean="0"/>
                        <a:t>in</a:t>
                      </a:r>
                      <a:r>
                        <a:rPr lang="en-US" altLang="ko-KR" sz="1200" baseline="0" dirty="0" smtClean="0"/>
                        <a:t> / R</a:t>
                      </a:r>
                      <a:r>
                        <a:rPr lang="en-US" altLang="ko-KR" sz="1200" baseline="-25000" dirty="0" smtClean="0"/>
                        <a:t>out</a:t>
                      </a:r>
                      <a:r>
                        <a:rPr lang="en-US" altLang="ko-KR" sz="1200" baseline="0" dirty="0" smtClean="0"/>
                        <a:t>]</a:t>
                      </a:r>
                      <a:endParaRPr lang="ko-KR" altLang="en-US" sz="1200" dirty="0" smtClean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2.167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195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37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68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37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68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37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68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37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68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37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68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dirty="0" smtClean="0"/>
                        <a:t>37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77301"/>
                  </a:ext>
                </a:extLst>
              </a:tr>
              <a:tr h="2920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Theory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[</a:t>
                      </a:r>
                      <a:r>
                        <a:rPr lang="en-US" altLang="ko-KR" sz="1200" dirty="0" err="1" smtClean="0"/>
                        <a:t>R</a:t>
                      </a:r>
                      <a:r>
                        <a:rPr lang="en-US" altLang="ko-KR" sz="1200" baseline="-25000" dirty="0" err="1" smtClean="0"/>
                        <a:t>in</a:t>
                      </a:r>
                      <a:r>
                        <a:rPr lang="en-US" altLang="ko-KR" sz="1200" dirty="0" smtClean="0"/>
                        <a:t>*(1-R</a:t>
                      </a:r>
                      <a:r>
                        <a:rPr lang="en-US" altLang="ko-KR" sz="1200" baseline="-25000" dirty="0" smtClean="0"/>
                        <a:t>out</a:t>
                      </a:r>
                      <a:r>
                        <a:rPr lang="en-US" altLang="ko-KR" sz="1200" dirty="0" smtClean="0"/>
                        <a:t>)]</a:t>
                      </a:r>
                      <a:endParaRPr lang="ko-KR" altLang="en-US" sz="12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0.538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dirty="0" smtClean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60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in</a:t>
                      </a:r>
                      <a:r>
                        <a:rPr lang="en-US" altLang="ko-KR" baseline="0" dirty="0" smtClean="0"/>
                        <a:t> / R</a:t>
                      </a:r>
                      <a:r>
                        <a:rPr lang="en-US" altLang="ko-KR" baseline="-25000" dirty="0" smtClean="0"/>
                        <a:t>out</a:t>
                      </a:r>
                      <a:endParaRPr lang="ko-KR" altLang="en-US" baseline="-25000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2.280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5, 45, 50, 40, 45, 40, 50, 40, 45, 40, 50, 45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43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R</a:t>
                      </a:r>
                      <a:r>
                        <a:rPr lang="en-US" altLang="ko-KR" baseline="-25000" dirty="0" err="1" smtClean="0"/>
                        <a:t>in</a:t>
                      </a:r>
                      <a:r>
                        <a:rPr lang="en-US" altLang="ko-KR" dirty="0" smtClean="0"/>
                        <a:t>*(1-R</a:t>
                      </a:r>
                      <a:r>
                        <a:rPr lang="en-US" altLang="ko-KR" baseline="-25000" dirty="0" smtClean="0"/>
                        <a:t>out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0.546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10, 40, 45, 45, 45, 40, 50, 40, 45, 45, 45, 40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4407783"/>
                  </a:ext>
                </a:extLst>
              </a:tr>
            </a:tbl>
          </a:graphicData>
        </a:graphic>
      </p:graphicFrame>
      <p:cxnSp>
        <p:nvCxnSpPr>
          <p:cNvPr id="34" name="직선 연결선 33"/>
          <p:cNvCxnSpPr/>
          <p:nvPr/>
        </p:nvCxnSpPr>
        <p:spPr>
          <a:xfrm>
            <a:off x="6782739" y="940173"/>
            <a:ext cx="0" cy="11061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101845" y="940173"/>
            <a:ext cx="0" cy="1106104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830585" y="1906300"/>
            <a:ext cx="225968" cy="160196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6782739" y="1123950"/>
            <a:ext cx="31910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30930" y="1146884"/>
            <a:ext cx="46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R</a:t>
            </a:r>
            <a:r>
              <a:rPr lang="en-US" altLang="ko-KR" sz="1400" baseline="-25000" dirty="0" err="1" smtClean="0"/>
              <a:t>in</a:t>
            </a:r>
            <a:endParaRPr lang="ko-KR" altLang="en-US" sz="14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7641243" y="1146884"/>
            <a:ext cx="46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</a:t>
            </a:r>
            <a:r>
              <a:rPr lang="en-US" altLang="ko-KR" sz="1400" baseline="-25000" dirty="0" smtClean="0"/>
              <a:t>out</a:t>
            </a:r>
            <a:endParaRPr lang="ko-KR" altLang="en-US" sz="14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063215" y="1146884"/>
            <a:ext cx="461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</a:t>
            </a:r>
            <a:r>
              <a:rPr lang="en-US" altLang="ko-KR" sz="1400" baseline="-25000" dirty="0" smtClean="0"/>
              <a:t>out</a:t>
            </a:r>
            <a:endParaRPr lang="ko-KR" altLang="en-US" sz="1400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6652138" y="2086057"/>
            <a:ext cx="130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Wavelength [nm]</a:t>
            </a:r>
            <a:endParaRPr lang="ko-KR" altLang="en-US" sz="1200" baseline="-25000" dirty="0"/>
          </a:p>
        </p:txBody>
      </p:sp>
      <p:sp>
        <p:nvSpPr>
          <p:cNvPr id="44" name="TextBox 43"/>
          <p:cNvSpPr txBox="1"/>
          <p:nvPr/>
        </p:nvSpPr>
        <p:spPr>
          <a:xfrm rot="16200000">
            <a:off x="5208555" y="1323183"/>
            <a:ext cx="91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Reflectivity</a:t>
            </a:r>
            <a:endParaRPr lang="ko-KR" altLang="en-US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42501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6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2D Power Splitter(ARLA) – Result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1" t="10314" r="19333" b="5051"/>
          <a:stretch/>
        </p:blipFill>
        <p:spPr>
          <a:xfrm>
            <a:off x="422240" y="1581203"/>
            <a:ext cx="1800000" cy="176826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50" y="1793376"/>
            <a:ext cx="2160000" cy="134391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325" y="1889557"/>
            <a:ext cx="2160000" cy="13439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90751" y="1888921"/>
            <a:ext cx="842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1 </a:t>
            </a:r>
            <a:r>
              <a:rPr lang="en-US" altLang="ko-KR" b="1" dirty="0" smtClean="0"/>
              <a:t>~0.5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486650" y="1934890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2 </a:t>
            </a:r>
            <a:r>
              <a:rPr lang="en-US" altLang="ko-KR" b="1" dirty="0" smtClean="0"/>
              <a:t>~ 0.3</a:t>
            </a:r>
            <a:endParaRPr lang="ko-KR" altLang="en-US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73" y="257990"/>
            <a:ext cx="2438052" cy="151691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/>
          <a:srcRect l="39262" t="34025" r="39306" b="34490"/>
          <a:stretch/>
        </p:blipFill>
        <p:spPr>
          <a:xfrm>
            <a:off x="7065170" y="257990"/>
            <a:ext cx="652691" cy="663848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2469757" y="1434536"/>
            <a:ext cx="1800000" cy="2061596"/>
            <a:chOff x="4769489" y="262306"/>
            <a:chExt cx="1800000" cy="2061596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7"/>
            <a:srcRect l="39132" t="33880" r="39319" b="33785"/>
            <a:stretch/>
          </p:blipFill>
          <p:spPr>
            <a:xfrm>
              <a:off x="4769489" y="454671"/>
              <a:ext cx="1800000" cy="1869231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061082" y="262306"/>
              <a:ext cx="43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</a:t>
              </a:r>
              <a:r>
                <a:rPr lang="en-US" altLang="ko-KR" b="1" baseline="-25000" dirty="0" smtClean="0"/>
                <a:t>1</a:t>
              </a:r>
              <a:endParaRPr lang="ko-KR" altLang="en-US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887128" y="262306"/>
              <a:ext cx="43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</a:t>
              </a:r>
              <a:r>
                <a:rPr lang="en-US" altLang="ko-KR" b="1" baseline="-25000" dirty="0" smtClean="0"/>
                <a:t>2</a:t>
              </a:r>
              <a:endParaRPr lang="ko-KR" altLang="en-US" b="1" baseline="-25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9882" y="1144400"/>
            <a:ext cx="93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random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19882" y="3853740"/>
            <a:ext cx="114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3333FF"/>
                </a:solidFill>
              </a:rPr>
              <a:t>symmetry</a:t>
            </a:r>
            <a:endParaRPr lang="ko-KR" altLang="en-US" b="1" dirty="0">
              <a:solidFill>
                <a:srgbClr val="3333FF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368097" y="4291792"/>
            <a:ext cx="1797443" cy="1727367"/>
            <a:chOff x="2507760" y="4308475"/>
            <a:chExt cx="1797443" cy="1727367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95" t="12324" r="34300" b="5966"/>
            <a:stretch/>
          </p:blipFill>
          <p:spPr>
            <a:xfrm>
              <a:off x="2507760" y="4314825"/>
              <a:ext cx="994266" cy="1721017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64" t="11980" r="34536" b="10798"/>
            <a:stretch/>
          </p:blipFill>
          <p:spPr>
            <a:xfrm flipH="1">
              <a:off x="3502026" y="4308475"/>
              <a:ext cx="803177" cy="1626507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2601906" y="4146999"/>
            <a:ext cx="1800000" cy="2016953"/>
            <a:chOff x="4769489" y="3828384"/>
            <a:chExt cx="1800000" cy="2016953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69489" y="4013050"/>
              <a:ext cx="1800000" cy="1832287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061082" y="3828384"/>
              <a:ext cx="43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</a:t>
              </a:r>
              <a:r>
                <a:rPr lang="en-US" altLang="ko-KR" b="1" baseline="-25000" dirty="0" smtClean="0"/>
                <a:t>1</a:t>
              </a:r>
              <a:endParaRPr lang="ko-KR" altLang="en-US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87128" y="3828384"/>
              <a:ext cx="4374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T</a:t>
              </a:r>
              <a:r>
                <a:rPr lang="en-US" altLang="ko-KR" b="1" baseline="-25000" dirty="0" smtClean="0"/>
                <a:t>2</a:t>
              </a:r>
              <a:endParaRPr lang="ko-KR" altLang="en-US" b="1" baseline="-25000" dirty="0"/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49" y="4483517"/>
            <a:ext cx="2160000" cy="134391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992" y="4483517"/>
            <a:ext cx="2160000" cy="134391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5250284" y="4266714"/>
            <a:ext cx="103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1 </a:t>
            </a:r>
            <a:r>
              <a:rPr lang="en-US" altLang="ko-KR" b="1" dirty="0" smtClean="0"/>
              <a:t>~0.41</a:t>
            </a:r>
            <a:endParaRPr lang="ko-KR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486650" y="4291792"/>
            <a:ext cx="1085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</a:t>
            </a:r>
            <a:r>
              <a:rPr lang="en-US" altLang="ko-KR" b="1" baseline="-25000" dirty="0" smtClean="0"/>
              <a:t>2 </a:t>
            </a:r>
            <a:r>
              <a:rPr lang="en-US" altLang="ko-KR" b="1" dirty="0" smtClean="0"/>
              <a:t>~0.41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23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7152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3333FF"/>
                </a:solidFill>
              </a:rPr>
              <a:t>Algorithm with Neural Network,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Supervised </a:t>
            </a:r>
            <a:r>
              <a:rPr lang="en-US" altLang="ko-KR" sz="2000" b="1" dirty="0">
                <a:solidFill>
                  <a:srgbClr val="3333FF"/>
                </a:solidFill>
              </a:rPr>
              <a:t>Learning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Regression</a:t>
            </a:r>
            <a:endParaRPr lang="en-US" altLang="ko-KR" sz="2000" b="1" dirty="0">
              <a:solidFill>
                <a:srgbClr val="3333FF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647978" y="1888498"/>
            <a:ext cx="3848044" cy="405922"/>
            <a:chOff x="2547083" y="2302968"/>
            <a:chExt cx="3848044" cy="405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직사각형 5"/>
                <p:cNvSpPr/>
                <p:nvPr/>
              </p:nvSpPr>
              <p:spPr>
                <a:xfrm>
                  <a:off x="4177319" y="2339558"/>
                  <a:ext cx="69294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6" name="직사각형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7319" y="2339558"/>
                  <a:ext cx="692946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/>
            <p:cNvSpPr txBox="1"/>
            <p:nvPr/>
          </p:nvSpPr>
          <p:spPr>
            <a:xfrm>
              <a:off x="2547083" y="2302968"/>
              <a:ext cx="1095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structure</a:t>
              </a:r>
              <a:endParaRPr lang="ko-KR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99923" y="2302968"/>
              <a:ext cx="10952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spectrum</a:t>
              </a:r>
              <a:endParaRPr lang="ko-KR" altLang="en-US" dirty="0"/>
            </a:p>
          </p:txBody>
        </p:sp>
        <p:sp>
          <p:nvSpPr>
            <p:cNvPr id="48" name="오른쪽 화살표 47"/>
            <p:cNvSpPr/>
            <p:nvPr/>
          </p:nvSpPr>
          <p:spPr>
            <a:xfrm>
              <a:off x="3661736" y="2334049"/>
              <a:ext cx="532194" cy="3693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오른쪽 화살표 48"/>
            <p:cNvSpPr/>
            <p:nvPr/>
          </p:nvSpPr>
          <p:spPr>
            <a:xfrm>
              <a:off x="4767729" y="2339558"/>
              <a:ext cx="532194" cy="369332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264234" y="2288911"/>
            <a:ext cx="1978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Ex. T-matrix, FDTD</a:t>
            </a:r>
            <a:endParaRPr lang="ko-KR" altLang="en-US" sz="1600" dirty="0"/>
          </a:p>
        </p:txBody>
      </p:sp>
      <p:sp>
        <p:nvSpPr>
          <p:cNvPr id="30" name="오른쪽 화살표 29"/>
          <p:cNvSpPr/>
          <p:nvPr/>
        </p:nvSpPr>
        <p:spPr>
          <a:xfrm rot="10800000">
            <a:off x="3388606" y="1698627"/>
            <a:ext cx="2366788" cy="239811"/>
          </a:xfrm>
          <a:prstGeom prst="rightArrow">
            <a:avLst>
              <a:gd name="adj1" fmla="val 50000"/>
              <a:gd name="adj2" fmla="val 91596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793698" y="1187081"/>
            <a:ext cx="15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Inverse design</a:t>
            </a:r>
            <a:endParaRPr lang="ko-KR" altLang="en-US" dirty="0"/>
          </a:p>
        </p:txBody>
      </p:sp>
      <p:sp>
        <p:nvSpPr>
          <p:cNvPr id="39" name="직사각형 38"/>
          <p:cNvSpPr/>
          <p:nvPr/>
        </p:nvSpPr>
        <p:spPr>
          <a:xfrm>
            <a:off x="537521" y="592493"/>
            <a:ext cx="1581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Inverse design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421" y="4080330"/>
            <a:ext cx="4553159" cy="153105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0" y="5797148"/>
            <a:ext cx="9072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ref. </a:t>
            </a:r>
            <a:r>
              <a:rPr lang="en-US" altLang="ko-KR" sz="1600" dirty="0"/>
              <a:t>: A. </a:t>
            </a:r>
            <a:r>
              <a:rPr lang="en-US" altLang="ko-KR" sz="1600" dirty="0" smtClean="0"/>
              <a:t>Piggott, J. Lu, </a:t>
            </a:r>
            <a:r>
              <a:rPr lang="en-US" altLang="ko-KR" sz="1600" dirty="0" err="1" smtClean="0"/>
              <a:t>Lagoudakis</a:t>
            </a:r>
            <a:r>
              <a:rPr lang="en-US" altLang="ko-KR" sz="1600" dirty="0" smtClean="0"/>
              <a:t> et al. “Inverse design and demonstration of a compact and broadband on-chip wavelength </a:t>
            </a:r>
            <a:r>
              <a:rPr lang="en-US" altLang="ko-KR" sz="1600" dirty="0" err="1" smtClean="0"/>
              <a:t>demultiplexer</a:t>
            </a:r>
            <a:r>
              <a:rPr lang="en-US" altLang="ko-KR" sz="1600" dirty="0" smtClean="0"/>
              <a:t>," </a:t>
            </a:r>
            <a:r>
              <a:rPr lang="en-US" altLang="ko-KR" sz="1600" b="1" i="1" dirty="0" smtClean="0"/>
              <a:t>Nature Photonics</a:t>
            </a:r>
            <a:r>
              <a:rPr lang="en-US" altLang="ko-KR" sz="1600" dirty="0" smtClean="0"/>
              <a:t>, 2015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1795549" y="2812743"/>
                <a:ext cx="5552902" cy="9995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ko-KR" dirty="0"/>
                  <a:t>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×−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549" y="2812743"/>
                <a:ext cx="5552902" cy="999504"/>
              </a:xfrm>
              <a:prstGeom prst="rect">
                <a:avLst/>
              </a:prstGeom>
              <a:blipFill>
                <a:blip r:embed="rId4"/>
                <a:stretch>
                  <a:fillRect t="-33537" b="-16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25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537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Algorithm with Neural Network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37521" y="434611"/>
            <a:ext cx="5835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With Neural Network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FCDNN (Fully Connected Deep Neural Network)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ResNet</a:t>
            </a:r>
            <a:r>
              <a:rPr lang="en-US" altLang="ko-KR" dirty="0"/>
              <a:t> (Residual Network)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DenseNet</a:t>
            </a:r>
            <a:r>
              <a:rPr lang="en-US" altLang="ko-KR" dirty="0"/>
              <a:t> (Dense Network)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547083" y="1922193"/>
            <a:ext cx="137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FDTD</a:t>
            </a:r>
          </a:p>
          <a:p>
            <a:pPr algn="ctr"/>
            <a:r>
              <a:rPr lang="en-US" altLang="ko-KR" dirty="0" smtClean="0"/>
              <a:t>Simulation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959528" y="1922193"/>
            <a:ext cx="1372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Neural</a:t>
            </a:r>
          </a:p>
          <a:p>
            <a:pPr algn="ctr"/>
            <a:r>
              <a:rPr lang="en-US" altLang="ko-KR" dirty="0" smtClean="0"/>
              <a:t>Network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371973" y="1953431"/>
            <a:ext cx="954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error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565891" y="1613904"/>
                <a:ext cx="20122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891" y="1613904"/>
                <a:ext cx="2012218" cy="276999"/>
              </a:xfrm>
              <a:prstGeom prst="rect">
                <a:avLst/>
              </a:prstGeom>
              <a:blipFill>
                <a:blip r:embed="rId2"/>
                <a:stretch>
                  <a:fillRect l="-3636" t="-4444" r="-3939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38642" y="3437044"/>
            <a:ext cx="1095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Initial</a:t>
            </a:r>
          </a:p>
          <a:p>
            <a:pPr algn="ctr"/>
            <a:r>
              <a:rPr lang="en-US" altLang="ko-KR" dirty="0" smtClean="0"/>
              <a:t>structure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120503" y="3437044"/>
            <a:ext cx="115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Result</a:t>
            </a:r>
          </a:p>
          <a:p>
            <a:pPr algn="ctr"/>
            <a:r>
              <a:rPr lang="en-US" altLang="ko-KR" dirty="0" smtClean="0"/>
              <a:t>Structure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402594" y="3297112"/>
            <a:ext cx="1346662" cy="926195"/>
            <a:chOff x="2948345" y="5224825"/>
            <a:chExt cx="1346662" cy="926195"/>
          </a:xfrm>
        </p:grpSpPr>
        <p:sp>
          <p:nvSpPr>
            <p:cNvPr id="27" name="직사각형 26"/>
            <p:cNvSpPr/>
            <p:nvPr/>
          </p:nvSpPr>
          <p:spPr>
            <a:xfrm>
              <a:off x="2948345" y="5224825"/>
              <a:ext cx="1346662" cy="92619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43941" y="5364757"/>
              <a:ext cx="11554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Neural</a:t>
              </a:r>
            </a:p>
            <a:p>
              <a:pPr algn="ctr"/>
              <a:r>
                <a:rPr lang="en-US" altLang="ko-KR" dirty="0" smtClean="0"/>
                <a:t>Network</a:t>
              </a:r>
              <a:endParaRPr lang="ko-KR" altLang="en-US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4761548" y="3297112"/>
            <a:ext cx="1346662" cy="926195"/>
            <a:chOff x="5034424" y="5193971"/>
            <a:chExt cx="1346662" cy="926195"/>
          </a:xfrm>
        </p:grpSpPr>
        <p:sp>
          <p:nvSpPr>
            <p:cNvPr id="31" name="직사각형 30"/>
            <p:cNvSpPr/>
            <p:nvPr/>
          </p:nvSpPr>
          <p:spPr>
            <a:xfrm>
              <a:off x="5034424" y="5193971"/>
              <a:ext cx="1346662" cy="92619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130020" y="5472402"/>
              <a:ext cx="1155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Optimizer</a:t>
              </a:r>
              <a:endParaRPr lang="ko-KR" altLang="en-US" dirty="0"/>
            </a:p>
          </p:txBody>
        </p:sp>
      </p:grpSp>
      <p:sp>
        <p:nvSpPr>
          <p:cNvPr id="40" name="오른쪽 화살표 39"/>
          <p:cNvSpPr/>
          <p:nvPr/>
        </p:nvSpPr>
        <p:spPr>
          <a:xfrm>
            <a:off x="1629442" y="3561658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3988396" y="3586683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6492713" y="3588244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꺾인 연결선 43"/>
          <p:cNvCxnSpPr>
            <a:stCxn id="31" idx="3"/>
            <a:endCxn id="31" idx="1"/>
          </p:cNvCxnSpPr>
          <p:nvPr/>
        </p:nvCxnSpPr>
        <p:spPr>
          <a:xfrm flipH="1">
            <a:off x="4761548" y="3760210"/>
            <a:ext cx="1346662" cy="12700"/>
          </a:xfrm>
          <a:prstGeom prst="bentConnector5">
            <a:avLst>
              <a:gd name="adj1" fmla="val -16975"/>
              <a:gd name="adj2" fmla="val 5446441"/>
              <a:gd name="adj3" fmla="val 116975"/>
            </a:avLst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816945" y="4501738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Iteration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0" y="4838513"/>
            <a:ext cx="9072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FCDNN ref.1 </a:t>
            </a:r>
            <a:r>
              <a:rPr lang="en-US" altLang="ko-KR" sz="1600" dirty="0"/>
              <a:t>: A. da Silva </a:t>
            </a:r>
            <a:r>
              <a:rPr lang="en-US" altLang="ko-KR" sz="1600" dirty="0" smtClean="0"/>
              <a:t>Ferreira et al. </a:t>
            </a:r>
            <a:r>
              <a:rPr lang="en-US" altLang="ko-KR" sz="1600" dirty="0"/>
              <a:t>"Computing Optical Properties of Photonic Crystals by Using Multilayer Perceptron and Extreme Learning Machine," </a:t>
            </a:r>
            <a:r>
              <a:rPr lang="en-US" altLang="ko-KR" sz="1600" b="1" i="1" dirty="0" smtClean="0"/>
              <a:t>Journal </a:t>
            </a:r>
            <a:r>
              <a:rPr lang="en-US" altLang="ko-KR" sz="1600" b="1" i="1" dirty="0"/>
              <a:t>of </a:t>
            </a:r>
            <a:r>
              <a:rPr lang="en-US" altLang="ko-KR" sz="1600" b="1" i="1" dirty="0" err="1"/>
              <a:t>Lightwave</a:t>
            </a:r>
            <a:r>
              <a:rPr lang="en-US" altLang="ko-KR" sz="1600" b="1" i="1" dirty="0"/>
              <a:t> </a:t>
            </a:r>
            <a:r>
              <a:rPr lang="en-US" altLang="ko-KR" sz="1600" b="1" i="1" dirty="0" smtClean="0"/>
              <a:t>Technology</a:t>
            </a:r>
            <a:r>
              <a:rPr lang="en-US" altLang="ko-KR" sz="1600" dirty="0" smtClean="0"/>
              <a:t>, 2018</a:t>
            </a:r>
          </a:p>
          <a:p>
            <a:r>
              <a:rPr lang="en-US" altLang="ko-KR" sz="1600" dirty="0"/>
              <a:t>FCDNN </a:t>
            </a:r>
            <a:r>
              <a:rPr lang="en-US" altLang="ko-KR" sz="1600" dirty="0" smtClean="0"/>
              <a:t>ref.2 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Dianjing</a:t>
            </a:r>
            <a:r>
              <a:rPr lang="en-US" altLang="ko-KR" sz="1600" dirty="0" smtClean="0"/>
              <a:t> Liu </a:t>
            </a:r>
            <a:r>
              <a:rPr lang="en-US" altLang="ko-KR" sz="1600" dirty="0"/>
              <a:t>et al. </a:t>
            </a:r>
            <a:r>
              <a:rPr lang="en-US" altLang="ko-KR" sz="1600" dirty="0" smtClean="0"/>
              <a:t>“Training Deep Neural Networks for the Inverse Design of </a:t>
            </a:r>
            <a:r>
              <a:rPr lang="en-US" altLang="ko-KR" sz="1600" dirty="0" err="1" smtClean="0"/>
              <a:t>Nanophotonics</a:t>
            </a:r>
            <a:r>
              <a:rPr lang="en-US" altLang="ko-KR" sz="1600" dirty="0" smtClean="0"/>
              <a:t> Structures," </a:t>
            </a:r>
            <a:r>
              <a:rPr lang="en-US" altLang="ko-KR" sz="1600" b="1" i="1" dirty="0" smtClean="0"/>
              <a:t>ACS Photonics</a:t>
            </a:r>
            <a:r>
              <a:rPr lang="en-US" altLang="ko-KR" sz="1600" dirty="0" smtClean="0"/>
              <a:t>, 2018</a:t>
            </a:r>
          </a:p>
          <a:p>
            <a:r>
              <a:rPr lang="en-US" altLang="ko-KR" sz="1600" dirty="0" err="1" smtClean="0"/>
              <a:t>ResNet</a:t>
            </a:r>
            <a:r>
              <a:rPr lang="en-US" altLang="ko-KR" sz="1600" dirty="0" smtClean="0"/>
              <a:t> ref. : </a:t>
            </a:r>
            <a:r>
              <a:rPr lang="en-US" altLang="ko-KR" sz="1600" dirty="0" err="1" smtClean="0"/>
              <a:t>Mohammd</a:t>
            </a:r>
            <a:r>
              <a:rPr lang="en-US" altLang="ko-KR" sz="1600" dirty="0" smtClean="0"/>
              <a:t> H. </a:t>
            </a:r>
            <a:r>
              <a:rPr lang="en-US" altLang="ko-KR" sz="1600" dirty="0" err="1" smtClean="0"/>
              <a:t>Tahersima</a:t>
            </a:r>
            <a:r>
              <a:rPr lang="en-US" altLang="ko-KR" sz="1600" dirty="0" smtClean="0"/>
              <a:t> et al. “Deep Neural Network Inverse Design of Integrated Photonic Power Splitters,” </a:t>
            </a:r>
            <a:r>
              <a:rPr lang="en-US" altLang="ko-KR" sz="1600" b="1" i="1" dirty="0" smtClean="0"/>
              <a:t>Scientific Reports</a:t>
            </a:r>
            <a:r>
              <a:rPr lang="en-US" altLang="ko-KR" sz="1600" dirty="0" smtClean="0"/>
              <a:t>, 2019</a:t>
            </a:r>
            <a:endParaRPr lang="en-US" altLang="ko-KR" sz="16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15" y="261236"/>
            <a:ext cx="2973181" cy="1822810"/>
          </a:xfrm>
          <a:prstGeom prst="rect">
            <a:avLst/>
          </a:prstGeom>
        </p:spPr>
      </p:pic>
      <p:sp>
        <p:nvSpPr>
          <p:cNvPr id="38" name="오른쪽 화살표 37"/>
          <p:cNvSpPr/>
          <p:nvPr/>
        </p:nvSpPr>
        <p:spPr>
          <a:xfrm>
            <a:off x="1166649" y="2941412"/>
            <a:ext cx="3189219" cy="239811"/>
          </a:xfrm>
          <a:prstGeom prst="rightArrow">
            <a:avLst>
              <a:gd name="adj1" fmla="val 50000"/>
              <a:gd name="adj2" fmla="val 91596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708265" y="2613951"/>
            <a:ext cx="170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Forward design</a:t>
            </a:r>
            <a:endParaRPr lang="ko-KR" altLang="en-US" dirty="0"/>
          </a:p>
        </p:txBody>
      </p:sp>
      <p:sp>
        <p:nvSpPr>
          <p:cNvPr id="51" name="오른쪽 화살표 50"/>
          <p:cNvSpPr/>
          <p:nvPr/>
        </p:nvSpPr>
        <p:spPr>
          <a:xfrm>
            <a:off x="4455622" y="2941412"/>
            <a:ext cx="3452825" cy="239811"/>
          </a:xfrm>
          <a:prstGeom prst="rightArrow">
            <a:avLst>
              <a:gd name="adj1" fmla="val 50000"/>
              <a:gd name="adj2" fmla="val 91596"/>
            </a:avLst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329908" y="2579645"/>
            <a:ext cx="1556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Inverse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313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18782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Neural </a:t>
            </a:r>
            <a:r>
              <a:rPr lang="en-US" altLang="ko-KR" sz="2000" b="1" dirty="0" err="1" smtClean="0">
                <a:solidFill>
                  <a:srgbClr val="3333FF"/>
                </a:solidFill>
              </a:rPr>
              <a:t>Netowrk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70951" y="430340"/>
            <a:ext cx="4784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smtClean="0"/>
              <a:t>FCDNN (Fully Connected Deep Neural Network)</a:t>
            </a:r>
            <a:endParaRPr lang="ko-KR" altLang="en-US" b="1" dirty="0"/>
          </a:p>
        </p:txBody>
      </p:sp>
      <p:sp>
        <p:nvSpPr>
          <p:cNvPr id="27" name="직사각형 26"/>
          <p:cNvSpPr/>
          <p:nvPr/>
        </p:nvSpPr>
        <p:spPr>
          <a:xfrm>
            <a:off x="1530579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30579" y="1511557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573" y="838609"/>
            <a:ext cx="2439398" cy="1715228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-45976" y="2362589"/>
            <a:ext cx="273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err="1" smtClean="0"/>
              <a:t>ResNet</a:t>
            </a:r>
            <a:r>
              <a:rPr lang="en-US" altLang="ko-KR" b="1" dirty="0" smtClean="0"/>
              <a:t> (Residual Network)</a:t>
            </a:r>
            <a:endParaRPr lang="ko-KR" alt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6441063" y="1511557"/>
            <a:ext cx="115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95016" y="3193917"/>
            <a:ext cx="7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51" name="직사각형 50"/>
          <p:cNvSpPr/>
          <p:nvPr/>
        </p:nvSpPr>
        <p:spPr>
          <a:xfrm>
            <a:off x="2657249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06725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533396" y="2900856"/>
            <a:ext cx="714567" cy="95856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Layer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312451" y="3193917"/>
            <a:ext cx="86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0" name="직선 화살표 연결선 9"/>
          <p:cNvCxnSpPr>
            <a:stCxn id="27" idx="3"/>
            <a:endCxn id="51" idx="1"/>
          </p:cNvCxnSpPr>
          <p:nvPr/>
        </p:nvCxnSpPr>
        <p:spPr>
          <a:xfrm>
            <a:off x="2245146" y="3380139"/>
            <a:ext cx="4121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52" idx="3"/>
            <a:endCxn id="53" idx="1"/>
          </p:cNvCxnSpPr>
          <p:nvPr/>
        </p:nvCxnSpPr>
        <p:spPr>
          <a:xfrm>
            <a:off x="5121292" y="3380139"/>
            <a:ext cx="41210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47" idx="3"/>
            <a:endCxn id="27" idx="1"/>
          </p:cNvCxnSpPr>
          <p:nvPr/>
        </p:nvCxnSpPr>
        <p:spPr>
          <a:xfrm>
            <a:off x="1173296" y="3378583"/>
            <a:ext cx="35728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53" idx="3"/>
            <a:endCxn id="100" idx="2"/>
          </p:cNvCxnSpPr>
          <p:nvPr/>
        </p:nvCxnSpPr>
        <p:spPr>
          <a:xfrm flipV="1">
            <a:off x="6247963" y="3378582"/>
            <a:ext cx="244750" cy="15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27" idx="1"/>
            <a:endCxn id="82" idx="4"/>
          </p:cNvCxnSpPr>
          <p:nvPr/>
        </p:nvCxnSpPr>
        <p:spPr>
          <a:xfrm rot="10800000" flipH="1" flipV="1">
            <a:off x="1530578" y="3380138"/>
            <a:ext cx="2306139" cy="209119"/>
          </a:xfrm>
          <a:prstGeom prst="bentConnector4">
            <a:avLst>
              <a:gd name="adj1" fmla="val -9913"/>
              <a:gd name="adj2" fmla="val 3385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stCxn id="52" idx="1"/>
            <a:endCxn id="100" idx="4"/>
          </p:cNvCxnSpPr>
          <p:nvPr/>
        </p:nvCxnSpPr>
        <p:spPr>
          <a:xfrm rot="10800000" flipH="1" flipV="1">
            <a:off x="4406724" y="3380139"/>
            <a:ext cx="2296663" cy="209118"/>
          </a:xfrm>
          <a:prstGeom prst="bentConnector4">
            <a:avLst>
              <a:gd name="adj1" fmla="val -9954"/>
              <a:gd name="adj2" fmla="val 33850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>
            <a:off x="3626043" y="3167908"/>
            <a:ext cx="421350" cy="421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+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86" name="직선 화살표 연결선 85"/>
          <p:cNvCxnSpPr>
            <a:stCxn id="51" idx="3"/>
            <a:endCxn id="82" idx="2"/>
          </p:cNvCxnSpPr>
          <p:nvPr/>
        </p:nvCxnSpPr>
        <p:spPr>
          <a:xfrm flipV="1">
            <a:off x="3371816" y="3378583"/>
            <a:ext cx="254227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82" idx="6"/>
            <a:endCxn id="52" idx="1"/>
          </p:cNvCxnSpPr>
          <p:nvPr/>
        </p:nvCxnSpPr>
        <p:spPr>
          <a:xfrm>
            <a:off x="4047393" y="3378583"/>
            <a:ext cx="35933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6492713" y="3167907"/>
            <a:ext cx="421350" cy="421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+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05" name="직선 화살표 연결선 104"/>
          <p:cNvCxnSpPr>
            <a:stCxn id="100" idx="6"/>
            <a:endCxn id="54" idx="1"/>
          </p:cNvCxnSpPr>
          <p:nvPr/>
        </p:nvCxnSpPr>
        <p:spPr>
          <a:xfrm>
            <a:off x="6914063" y="3378582"/>
            <a:ext cx="39838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-60905" y="4066016"/>
            <a:ext cx="113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 err="1" smtClean="0"/>
              <a:t>DenseNet</a:t>
            </a:r>
            <a:endParaRPr lang="ko-KR" altLang="en-US" b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278638" y="5102712"/>
            <a:ext cx="77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Input</a:t>
            </a:r>
            <a:endParaRPr lang="ko-KR" alt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8081986" y="5102712"/>
            <a:ext cx="86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Output</a:t>
            </a:r>
            <a:endParaRPr lang="ko-KR" altLang="en-US" dirty="0"/>
          </a:p>
        </p:txBody>
      </p:sp>
      <p:cxnSp>
        <p:nvCxnSpPr>
          <p:cNvPr id="136" name="직선 화살표 연결선 135"/>
          <p:cNvCxnSpPr>
            <a:stCxn id="129" idx="3"/>
            <a:endCxn id="127" idx="1"/>
          </p:cNvCxnSpPr>
          <p:nvPr/>
        </p:nvCxnSpPr>
        <p:spPr>
          <a:xfrm>
            <a:off x="1056918" y="5287378"/>
            <a:ext cx="35728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8" name="그룹 157"/>
          <p:cNvGrpSpPr/>
          <p:nvPr/>
        </p:nvGrpSpPr>
        <p:grpSpPr>
          <a:xfrm>
            <a:off x="1414200" y="4809651"/>
            <a:ext cx="1318725" cy="958566"/>
            <a:chOff x="1530578" y="5039807"/>
            <a:chExt cx="1318725" cy="958566"/>
          </a:xfrm>
        </p:grpSpPr>
        <p:sp>
          <p:nvSpPr>
            <p:cNvPr id="127" name="직사각형 126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8" name="꺾인 연결선 137"/>
            <p:cNvCxnSpPr>
              <a:stCxn id="127" idx="1"/>
              <a:endCxn id="140" idx="4"/>
            </p:cNvCxnSpPr>
            <p:nvPr/>
          </p:nvCxnSpPr>
          <p:spPr>
            <a:xfrm rot="10800000" flipH="1" flipV="1">
              <a:off x="1530578" y="5519089"/>
              <a:ext cx="1108049" cy="209119"/>
            </a:xfrm>
            <a:prstGeom prst="bentConnector4">
              <a:avLst>
                <a:gd name="adj1" fmla="val -20631"/>
                <a:gd name="adj2" fmla="val 282855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타원 139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/>
                  </a:solidFill>
                </a:rPr>
                <a:t>[+]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6" name="직선 화살표 연결선 145"/>
            <p:cNvCxnSpPr>
              <a:stCxn id="127" idx="3"/>
              <a:endCxn id="140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9" name="그룹 158"/>
          <p:cNvGrpSpPr/>
          <p:nvPr/>
        </p:nvGrpSpPr>
        <p:grpSpPr>
          <a:xfrm>
            <a:off x="3119516" y="4809651"/>
            <a:ext cx="1318725" cy="958566"/>
            <a:chOff x="1530578" y="5039807"/>
            <a:chExt cx="1318725" cy="958566"/>
          </a:xfrm>
        </p:grpSpPr>
        <p:sp>
          <p:nvSpPr>
            <p:cNvPr id="160" name="직사각형 159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1" name="꺾인 연결선 160"/>
            <p:cNvCxnSpPr>
              <a:stCxn id="160" idx="1"/>
              <a:endCxn id="162" idx="0"/>
            </p:cNvCxnSpPr>
            <p:nvPr/>
          </p:nvCxnSpPr>
          <p:spPr>
            <a:xfrm rot="10800000" flipH="1">
              <a:off x="1530578" y="5306860"/>
              <a:ext cx="1108049" cy="212231"/>
            </a:xfrm>
            <a:prstGeom prst="bentConnector4">
              <a:avLst>
                <a:gd name="adj1" fmla="val -20631"/>
                <a:gd name="adj2" fmla="val 263041"/>
              </a:avLst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타원 161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</a:rPr>
                <a:t>[+]</a:t>
              </a:r>
            </a:p>
          </p:txBody>
        </p:sp>
        <p:cxnSp>
          <p:nvCxnSpPr>
            <p:cNvPr id="163" name="직선 화살표 연결선 162"/>
            <p:cNvCxnSpPr>
              <a:stCxn id="160" idx="3"/>
              <a:endCxn id="162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4" name="그룹 163"/>
          <p:cNvGrpSpPr/>
          <p:nvPr/>
        </p:nvGrpSpPr>
        <p:grpSpPr>
          <a:xfrm>
            <a:off x="4824832" y="4809651"/>
            <a:ext cx="1318725" cy="958566"/>
            <a:chOff x="1530578" y="5039807"/>
            <a:chExt cx="1318725" cy="958566"/>
          </a:xfrm>
        </p:grpSpPr>
        <p:sp>
          <p:nvSpPr>
            <p:cNvPr id="165" name="직사각형 164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6" name="꺾인 연결선 165"/>
            <p:cNvCxnSpPr>
              <a:stCxn id="165" idx="1"/>
              <a:endCxn id="167" idx="4"/>
            </p:cNvCxnSpPr>
            <p:nvPr/>
          </p:nvCxnSpPr>
          <p:spPr>
            <a:xfrm rot="10800000" flipH="1" flipV="1">
              <a:off x="1530578" y="5519089"/>
              <a:ext cx="1108049" cy="209119"/>
            </a:xfrm>
            <a:prstGeom prst="bentConnector4">
              <a:avLst>
                <a:gd name="adj1" fmla="val -20631"/>
                <a:gd name="adj2" fmla="val 441859"/>
              </a:avLst>
            </a:prstGeom>
            <a:ln w="190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타원 166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000" b="1" dirty="0">
                  <a:solidFill>
                    <a:prstClr val="black"/>
                  </a:solidFill>
                </a:rPr>
                <a:t>[+]</a:t>
              </a:r>
              <a:endParaRPr lang="ko-KR" altLang="en-US" sz="10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68" name="직선 화살표 연결선 167"/>
            <p:cNvCxnSpPr>
              <a:stCxn id="165" idx="3"/>
              <a:endCxn id="167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그룹 168"/>
          <p:cNvGrpSpPr/>
          <p:nvPr/>
        </p:nvGrpSpPr>
        <p:grpSpPr>
          <a:xfrm>
            <a:off x="6530149" y="4809651"/>
            <a:ext cx="1318725" cy="958566"/>
            <a:chOff x="1530578" y="5039807"/>
            <a:chExt cx="1318725" cy="958566"/>
          </a:xfrm>
        </p:grpSpPr>
        <p:sp>
          <p:nvSpPr>
            <p:cNvPr id="170" name="직사각형 169"/>
            <p:cNvSpPr/>
            <p:nvPr/>
          </p:nvSpPr>
          <p:spPr>
            <a:xfrm>
              <a:off x="1530579" y="5039807"/>
              <a:ext cx="714567" cy="958566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Layer</a:t>
              </a: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1" name="꺾인 연결선 170"/>
            <p:cNvCxnSpPr>
              <a:stCxn id="170" idx="1"/>
              <a:endCxn id="172" idx="4"/>
            </p:cNvCxnSpPr>
            <p:nvPr/>
          </p:nvCxnSpPr>
          <p:spPr>
            <a:xfrm rot="10800000" flipH="1" flipV="1">
              <a:off x="1530578" y="5519089"/>
              <a:ext cx="1108049" cy="209119"/>
            </a:xfrm>
            <a:prstGeom prst="bentConnector4">
              <a:avLst>
                <a:gd name="adj1" fmla="val -20631"/>
                <a:gd name="adj2" fmla="val 449810"/>
              </a:avLst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427953" y="5306859"/>
              <a:ext cx="421350" cy="4213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altLang="ko-KR" sz="1000" b="1" dirty="0">
                  <a:solidFill>
                    <a:prstClr val="black"/>
                  </a:solidFill>
                </a:rPr>
                <a:t>[+]</a:t>
              </a:r>
              <a:endParaRPr lang="ko-KR" altLang="en-US" sz="1000" b="1" dirty="0">
                <a:solidFill>
                  <a:prstClr val="black"/>
                </a:solidFill>
              </a:endParaRPr>
            </a:p>
          </p:txBody>
        </p:sp>
        <p:cxnSp>
          <p:nvCxnSpPr>
            <p:cNvPr id="173" name="직선 화살표 연결선 172"/>
            <p:cNvCxnSpPr>
              <a:stCxn id="170" idx="3"/>
              <a:endCxn id="172" idx="2"/>
            </p:cNvCxnSpPr>
            <p:nvPr/>
          </p:nvCxnSpPr>
          <p:spPr>
            <a:xfrm flipV="1">
              <a:off x="2245146" y="5517534"/>
              <a:ext cx="182807" cy="155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4" name="직선 화살표 연결선 173"/>
          <p:cNvCxnSpPr>
            <a:stCxn id="140" idx="6"/>
            <a:endCxn id="160" idx="1"/>
          </p:cNvCxnSpPr>
          <p:nvPr/>
        </p:nvCxnSpPr>
        <p:spPr>
          <a:xfrm>
            <a:off x="2732925" y="5287378"/>
            <a:ext cx="38659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직선 화살표 연결선 176"/>
          <p:cNvCxnSpPr>
            <a:stCxn id="162" idx="6"/>
            <a:endCxn id="165" idx="1"/>
          </p:cNvCxnSpPr>
          <p:nvPr/>
        </p:nvCxnSpPr>
        <p:spPr>
          <a:xfrm>
            <a:off x="4438241" y="5287378"/>
            <a:ext cx="386592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직선 화살표 연결선 179"/>
          <p:cNvCxnSpPr>
            <a:stCxn id="167" idx="6"/>
            <a:endCxn id="170" idx="1"/>
          </p:cNvCxnSpPr>
          <p:nvPr/>
        </p:nvCxnSpPr>
        <p:spPr>
          <a:xfrm>
            <a:off x="6143557" y="5287378"/>
            <a:ext cx="386593" cy="15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직선 화살표 연결선 182"/>
          <p:cNvCxnSpPr>
            <a:stCxn id="172" idx="6"/>
            <a:endCxn id="133" idx="1"/>
          </p:cNvCxnSpPr>
          <p:nvPr/>
        </p:nvCxnSpPr>
        <p:spPr>
          <a:xfrm>
            <a:off x="7848874" y="5287378"/>
            <a:ext cx="2331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꺾인 연결선 186"/>
          <p:cNvCxnSpPr>
            <a:stCxn id="127" idx="1"/>
            <a:endCxn id="162" idx="4"/>
          </p:cNvCxnSpPr>
          <p:nvPr/>
        </p:nvCxnSpPr>
        <p:spPr>
          <a:xfrm rot="10800000" flipH="1" flipV="1">
            <a:off x="1414200" y="5288933"/>
            <a:ext cx="2813365" cy="209119"/>
          </a:xfrm>
          <a:prstGeom prst="bentConnector4">
            <a:avLst>
              <a:gd name="adj1" fmla="val -8126"/>
              <a:gd name="adj2" fmla="val 3226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꺾인 연결선 192"/>
          <p:cNvCxnSpPr>
            <a:stCxn id="127" idx="1"/>
            <a:endCxn id="167" idx="3"/>
          </p:cNvCxnSpPr>
          <p:nvPr/>
        </p:nvCxnSpPr>
        <p:spPr>
          <a:xfrm rot="10800000" flipH="1" flipV="1">
            <a:off x="1414200" y="5288934"/>
            <a:ext cx="4369711" cy="147414"/>
          </a:xfrm>
          <a:prstGeom prst="bentConnector4">
            <a:avLst>
              <a:gd name="adj1" fmla="val -5231"/>
              <a:gd name="adj2" fmla="val 48020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꺾인 연결선 196"/>
          <p:cNvCxnSpPr>
            <a:stCxn id="127" idx="1"/>
            <a:endCxn id="172" idx="5"/>
          </p:cNvCxnSpPr>
          <p:nvPr/>
        </p:nvCxnSpPr>
        <p:spPr>
          <a:xfrm rot="10800000" flipH="1" flipV="1">
            <a:off x="1414201" y="5288934"/>
            <a:ext cx="6372968" cy="147414"/>
          </a:xfrm>
          <a:prstGeom prst="bentConnector4">
            <a:avLst>
              <a:gd name="adj1" fmla="val -3587"/>
              <a:gd name="adj2" fmla="val 542231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꺾인 연결선 200"/>
          <p:cNvCxnSpPr>
            <a:stCxn id="160" idx="1"/>
            <a:endCxn id="167" idx="0"/>
          </p:cNvCxnSpPr>
          <p:nvPr/>
        </p:nvCxnSpPr>
        <p:spPr>
          <a:xfrm rot="10800000" flipH="1">
            <a:off x="3119516" y="5076704"/>
            <a:ext cx="2813365" cy="212231"/>
          </a:xfrm>
          <a:prstGeom prst="bentConnector4">
            <a:avLst>
              <a:gd name="adj1" fmla="val -8126"/>
              <a:gd name="adj2" fmla="val 294375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꺾인 연결선 204"/>
          <p:cNvCxnSpPr>
            <a:stCxn id="160" idx="1"/>
            <a:endCxn id="172" idx="0"/>
          </p:cNvCxnSpPr>
          <p:nvPr/>
        </p:nvCxnSpPr>
        <p:spPr>
          <a:xfrm rot="10800000" flipH="1">
            <a:off x="3119517" y="5076704"/>
            <a:ext cx="4518682" cy="212231"/>
          </a:xfrm>
          <a:prstGeom prst="bentConnector4">
            <a:avLst>
              <a:gd name="adj1" fmla="val -5059"/>
              <a:gd name="adj2" fmla="val 333544"/>
            </a:avLst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 229"/>
          <p:cNvCxnSpPr>
            <a:stCxn id="165" idx="1"/>
            <a:endCxn id="172" idx="3"/>
          </p:cNvCxnSpPr>
          <p:nvPr/>
        </p:nvCxnSpPr>
        <p:spPr>
          <a:xfrm rot="10800000" flipH="1" flipV="1">
            <a:off x="4824833" y="5288934"/>
            <a:ext cx="2664396" cy="147414"/>
          </a:xfrm>
          <a:prstGeom prst="bentConnector4">
            <a:avLst>
              <a:gd name="adj1" fmla="val -8580"/>
              <a:gd name="adj2" fmla="val 480201"/>
            </a:avLst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직사각형 236"/>
          <p:cNvSpPr/>
          <p:nvPr/>
        </p:nvSpPr>
        <p:spPr>
          <a:xfrm>
            <a:off x="1010657" y="4504775"/>
            <a:ext cx="6911372" cy="17879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8" name="직선 화살표 연결선 237"/>
          <p:cNvCxnSpPr>
            <a:stCxn id="34" idx="3"/>
            <a:endCxn id="6" idx="1"/>
          </p:cNvCxnSpPr>
          <p:nvPr/>
        </p:nvCxnSpPr>
        <p:spPr>
          <a:xfrm>
            <a:off x="2686049" y="1696223"/>
            <a:ext cx="66852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직선 화살표 연결선 240"/>
          <p:cNvCxnSpPr>
            <a:stCxn id="6" idx="3"/>
            <a:endCxn id="46" idx="1"/>
          </p:cNvCxnSpPr>
          <p:nvPr/>
        </p:nvCxnSpPr>
        <p:spPr>
          <a:xfrm>
            <a:off x="5793971" y="1696223"/>
            <a:ext cx="64709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TextBox 243"/>
          <p:cNvSpPr txBox="1"/>
          <p:nvPr/>
        </p:nvSpPr>
        <p:spPr>
          <a:xfrm>
            <a:off x="7153665" y="4144275"/>
            <a:ext cx="1361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 smtClean="0">
                <a:solidFill>
                  <a:srgbClr val="3333FF"/>
                </a:solidFill>
              </a:rPr>
              <a:t>Dense Block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857298" y="802327"/>
            <a:ext cx="288733" cy="1787791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289881" y="468499"/>
            <a:ext cx="88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Layer</a:t>
            </a:r>
            <a:endParaRPr lang="ko-KR" altLang="en-US" dirty="0"/>
          </a:p>
        </p:txBody>
      </p:sp>
      <p:cxnSp>
        <p:nvCxnSpPr>
          <p:cNvPr id="69" name="직선 화살표 연결선 68"/>
          <p:cNvCxnSpPr>
            <a:stCxn id="68" idx="1"/>
            <a:endCxn id="66" idx="0"/>
          </p:cNvCxnSpPr>
          <p:nvPr/>
        </p:nvCxnSpPr>
        <p:spPr>
          <a:xfrm flipH="1">
            <a:off x="4001665" y="653165"/>
            <a:ext cx="1288216" cy="14916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l="56657" t="54029" r="763" b="8078"/>
          <a:stretch/>
        </p:blipFill>
        <p:spPr>
          <a:xfrm>
            <a:off x="6354351" y="94993"/>
            <a:ext cx="2535720" cy="1390556"/>
          </a:xfrm>
          <a:prstGeom prst="rect">
            <a:avLst/>
          </a:prstGeom>
        </p:spPr>
      </p:pic>
      <p:cxnSp>
        <p:nvCxnSpPr>
          <p:cNvPr id="75" name="직선 화살표 연결선 74"/>
          <p:cNvCxnSpPr>
            <a:stCxn id="13" idx="1"/>
          </p:cNvCxnSpPr>
          <p:nvPr/>
        </p:nvCxnSpPr>
        <p:spPr>
          <a:xfrm flipH="1">
            <a:off x="4600684" y="790271"/>
            <a:ext cx="1753667" cy="15423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7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537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Algorithm with Neural Network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7521" y="434611"/>
            <a:ext cx="58355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With Neural Network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FCDNN (Fully Connected Deep Neural Network)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ResNet</a:t>
            </a:r>
            <a:r>
              <a:rPr lang="en-US" altLang="ko-KR" dirty="0"/>
              <a:t> (Residual Network)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DenseNet</a:t>
            </a:r>
            <a:r>
              <a:rPr lang="en-US" altLang="ko-KR" dirty="0"/>
              <a:t> (Dense Network)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950" y="1766682"/>
            <a:ext cx="4800000" cy="360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2" y="1766682"/>
            <a:ext cx="3733954" cy="360000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0" y="5771576"/>
            <a:ext cx="9115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 smtClean="0"/>
              <a:t>Mohammd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H. </a:t>
            </a:r>
            <a:r>
              <a:rPr lang="en-US" altLang="ko-KR" sz="1600" dirty="0" err="1"/>
              <a:t>Tahersima</a:t>
            </a:r>
            <a:r>
              <a:rPr lang="en-US" altLang="ko-KR" sz="1600" dirty="0"/>
              <a:t> et al. “Deep Neural Network Inverse Design of Integrated Photonic Power Splitters,” </a:t>
            </a:r>
            <a:r>
              <a:rPr lang="en-US" altLang="ko-KR" sz="1600" b="1" i="1" dirty="0"/>
              <a:t>Scientific Reports</a:t>
            </a:r>
            <a:r>
              <a:rPr lang="en-US" altLang="ko-KR" sz="1600" dirty="0"/>
              <a:t>, 2019</a:t>
            </a:r>
            <a:endParaRPr lang="en-US" altLang="ko-KR" sz="1600" dirty="0"/>
          </a:p>
        </p:txBody>
      </p:sp>
      <p:sp>
        <p:nvSpPr>
          <p:cNvPr id="10" name="직사각형 9"/>
          <p:cNvSpPr/>
          <p:nvPr/>
        </p:nvSpPr>
        <p:spPr>
          <a:xfrm>
            <a:off x="5589270" y="5159870"/>
            <a:ext cx="17373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Total Transmission</a:t>
            </a:r>
            <a:endParaRPr lang="en-US" altLang="ko-KR" sz="1600" dirty="0"/>
          </a:p>
        </p:txBody>
      </p:sp>
      <p:sp>
        <p:nvSpPr>
          <p:cNvPr id="11" name="직사각형 10"/>
          <p:cNvSpPr/>
          <p:nvPr/>
        </p:nvSpPr>
        <p:spPr>
          <a:xfrm rot="16200000">
            <a:off x="3577590" y="3397405"/>
            <a:ext cx="11107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Frequency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6514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l="34253" r="34607"/>
          <a:stretch/>
        </p:blipFill>
        <p:spPr>
          <a:xfrm>
            <a:off x="2538420" y="571899"/>
            <a:ext cx="1619250" cy="360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34766" r="34529"/>
          <a:stretch/>
        </p:blipFill>
        <p:spPr>
          <a:xfrm>
            <a:off x="581482" y="571899"/>
            <a:ext cx="1600200" cy="3600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638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2D Power Splitter – FDTD Setting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929" y="4493175"/>
            <a:ext cx="39984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/>
              <a:t>Simulation region: 250 ~ 350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Waveguide thickness: 100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Square: 500 um x 500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Taper connection: 250 um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Holes: 20x20 with a radius of 9 um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90" y="418350"/>
            <a:ext cx="3600000" cy="223986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90" y="2658212"/>
            <a:ext cx="3600000" cy="223986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2330" y="517206"/>
            <a:ext cx="62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(a)-1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38420" y="517206"/>
            <a:ext cx="62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(a)-2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62404" y="373895"/>
            <a:ext cx="695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(b)-1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62405" y="2689329"/>
            <a:ext cx="69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(b)-2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129990" y="202567"/>
            <a:ext cx="1296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Output 1&amp;2</a:t>
            </a:r>
            <a:endParaRPr lang="ko-KR" altLang="en-US" dirty="0"/>
          </a:p>
        </p:txBody>
      </p:sp>
      <p:sp>
        <p:nvSpPr>
          <p:cNvPr id="16" name="위쪽 화살표 15"/>
          <p:cNvSpPr/>
          <p:nvPr/>
        </p:nvSpPr>
        <p:spPr>
          <a:xfrm>
            <a:off x="2216325" y="645279"/>
            <a:ext cx="285630" cy="3383813"/>
          </a:xfrm>
          <a:prstGeom prst="upArrow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277147" y="1213636"/>
            <a:ext cx="75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~ 0.4</a:t>
            </a:r>
            <a:endParaRPr lang="ko-KR" altLang="en-US" dirty="0">
              <a:solidFill>
                <a:srgbClr val="3333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77147" y="3669281"/>
            <a:ext cx="75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3333FF"/>
                </a:solidFill>
              </a:rPr>
              <a:t>~ 0.2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56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228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Cross Power Splitter – Result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954" y="810634"/>
            <a:ext cx="3960000" cy="2282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77" y="744133"/>
            <a:ext cx="1800000" cy="21734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38113" y="2879954"/>
            <a:ext cx="7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135653" y="1442711"/>
            <a:ext cx="46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277355" y="374801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579169" y="1185016"/>
            <a:ext cx="46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25611" y="2065736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42836" y="441303"/>
            <a:ext cx="114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FOM = T</a:t>
            </a:r>
            <a:r>
              <a:rPr lang="en-US" altLang="ko-KR" b="1" baseline="-25000" dirty="0" smtClean="0"/>
              <a:t>1</a:t>
            </a:r>
            <a:endParaRPr lang="ko-KR" altLang="en-US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42835" y="3398827"/>
            <a:ext cx="278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FOM = norm(T</a:t>
            </a:r>
            <a:r>
              <a:rPr lang="en-US" altLang="ko-KR" b="1" baseline="-25000" dirty="0" smtClean="0"/>
              <a:t>1</a:t>
            </a:r>
            <a:r>
              <a:rPr lang="en-US" altLang="ko-KR" b="1" dirty="0" smtClean="0"/>
              <a:t>)</a:t>
            </a:r>
            <a:r>
              <a:rPr lang="en-US" altLang="ko-KR" b="1" baseline="-25000" dirty="0" smtClean="0"/>
              <a:t> </a:t>
            </a:r>
            <a:r>
              <a:rPr lang="en-US" altLang="ko-KR" b="1" dirty="0" smtClean="0"/>
              <a:t>+norm( T</a:t>
            </a:r>
            <a:r>
              <a:rPr lang="en-US" altLang="ko-KR" b="1" baseline="-25000" dirty="0" smtClean="0"/>
              <a:t>2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697" y="4033682"/>
            <a:ext cx="1800000" cy="203801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51912" y="6144937"/>
            <a:ext cx="7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135653" y="4699599"/>
            <a:ext cx="46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2277355" y="3692558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981" y="3874168"/>
            <a:ext cx="3960000" cy="227076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25611" y="3849016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6579169" y="5003777"/>
            <a:ext cx="46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7124692" y="97802"/>
            <a:ext cx="1936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max = 0.3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r>
              <a:rPr lang="en-US" altLang="ko-KR" dirty="0" smtClean="0"/>
              <a:t> max = 0.5</a:t>
            </a:r>
          </a:p>
        </p:txBody>
      </p:sp>
    </p:spTree>
    <p:extLst>
      <p:ext uri="{BB962C8B-B14F-4D97-AF65-F5344CB8AC3E}">
        <p14:creationId xmlns:p14="http://schemas.microsoft.com/office/powerpoint/2010/main" val="38958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07" y="1627666"/>
            <a:ext cx="5457825" cy="309562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56" y="1713392"/>
            <a:ext cx="2333625" cy="2924175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801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3333FF"/>
                </a:solidFill>
              </a:rPr>
              <a:t>1-Input 3-Output </a:t>
            </a:r>
            <a:r>
              <a:rPr lang="en-US" altLang="ko-KR" sz="2000" b="1" dirty="0" smtClean="0">
                <a:solidFill>
                  <a:srgbClr val="3333FF"/>
                </a:solidFill>
              </a:rPr>
              <a:t>Splitter – Result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39205" y="4634445"/>
            <a:ext cx="723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Input</a:t>
            </a:r>
            <a:endParaRPr lang="ko-KR" alt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082313" y="1767218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 smtClean="0">
                <a:solidFill>
                  <a:schemeClr val="bg1"/>
                </a:solidFill>
              </a:rPr>
              <a:t>1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2835" y="892682"/>
            <a:ext cx="213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FOM = T</a:t>
            </a:r>
            <a:r>
              <a:rPr lang="en-US" altLang="ko-KR" b="1" baseline="-25000" dirty="0" smtClean="0"/>
              <a:t>1</a:t>
            </a:r>
            <a:r>
              <a:rPr lang="en-US" altLang="ko-KR" b="1" dirty="0" smtClean="0"/>
              <a:t>+T</a:t>
            </a:r>
            <a:r>
              <a:rPr lang="en-US" altLang="ko-KR" b="1" baseline="-25000" dirty="0" smtClean="0"/>
              <a:t>2</a:t>
            </a:r>
            <a:r>
              <a:rPr lang="en-US" altLang="ko-KR" b="1" dirty="0" smtClean="0"/>
              <a:t>+T</a:t>
            </a:r>
            <a:r>
              <a:rPr lang="en-US" altLang="ko-KR" b="1" baseline="-25000" dirty="0" smtClean="0"/>
              <a:t>3</a:t>
            </a:r>
            <a:endParaRPr lang="ko-KR" altLang="en-US" b="1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4684391" y="3845537"/>
            <a:ext cx="44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4437949" y="1767218"/>
            <a:ext cx="54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</a:t>
            </a:r>
            <a:r>
              <a:rPr lang="en-US" altLang="ko-KR" baseline="-25000" dirty="0" smtClean="0"/>
              <a:t>1,3</a:t>
            </a:r>
            <a:endParaRPr lang="ko-KR" alt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1679272" y="1767218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2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2463" y="1767218"/>
            <a:ext cx="403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T</a:t>
            </a:r>
            <a:r>
              <a:rPr lang="en-US" altLang="ko-KR" baseline="-25000" dirty="0">
                <a:solidFill>
                  <a:schemeClr val="bg1"/>
                </a:solidFill>
              </a:rPr>
              <a:t>3</a:t>
            </a:r>
            <a:endParaRPr lang="ko-KR" altLang="en-US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9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1248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Algorithm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11680" y="648901"/>
            <a:ext cx="211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</a:t>
            </a:r>
            <a:r>
              <a:rPr lang="en-US" altLang="ko-KR" dirty="0" smtClean="0"/>
              <a:t>rtificial </a:t>
            </a:r>
            <a:r>
              <a:rPr lang="en-US" altLang="ko-KR" b="1" dirty="0" smtClean="0"/>
              <a:t>I</a:t>
            </a:r>
            <a:r>
              <a:rPr lang="en-US" altLang="ko-KR" dirty="0" smtClean="0"/>
              <a:t>ntelligence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537521" y="3211369"/>
            <a:ext cx="8207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Machine Learning</a:t>
            </a:r>
            <a:r>
              <a:rPr lang="en-US" altLang="ko-KR" dirty="0" smtClean="0"/>
              <a:t>:</a:t>
            </a:r>
          </a:p>
          <a:p>
            <a:r>
              <a:rPr lang="en-US" altLang="ko-KR" dirty="0" smtClean="0"/>
              <a:t>A computer program is said to learn from experience E with respect to some class of tasks T and performance measure P if its performance at tasks in T , as measured by P, improves with experience E.</a:t>
            </a:r>
            <a:endParaRPr lang="en-US" altLang="ko-KR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2011680" y="648901"/>
            <a:ext cx="4540107" cy="231618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49493" y="1086415"/>
            <a:ext cx="3251802" cy="16589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48544" y="1472399"/>
            <a:ext cx="2087853" cy="10651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7521" y="4657977"/>
            <a:ext cx="8207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Deep Learning:</a:t>
            </a:r>
          </a:p>
          <a:p>
            <a:r>
              <a:rPr lang="en-US" altLang="ko-KR" dirty="0" smtClean="0"/>
              <a:t>Deep learning is a particular kind of machine learning that achieves great power and flexibility by learning to represent the world as </a:t>
            </a:r>
            <a:r>
              <a:rPr lang="en-US" altLang="ko-KR" i="1" u="sng" dirty="0" smtClean="0"/>
              <a:t>nested hierarchy of concepts</a:t>
            </a:r>
            <a:r>
              <a:rPr lang="en-US" altLang="ko-KR" dirty="0" smtClean="0"/>
              <a:t>, with each concept defined in relation to </a:t>
            </a:r>
            <a:r>
              <a:rPr lang="en-US" altLang="ko-KR" i="1" u="sng" dirty="0" smtClean="0"/>
              <a:t>simpler concepts</a:t>
            </a:r>
            <a:r>
              <a:rPr lang="en-US" altLang="ko-KR" dirty="0" smtClean="0"/>
              <a:t>, and more abstract representations computed in terms of less abstract ones</a:t>
            </a:r>
            <a:endParaRPr lang="en-US" altLang="ko-KR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2949493" y="1078611"/>
            <a:ext cx="186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M</a:t>
            </a:r>
            <a:r>
              <a:rPr lang="en-US" altLang="ko-KR" dirty="0" smtClean="0"/>
              <a:t>achine </a:t>
            </a:r>
            <a:r>
              <a:rPr lang="en-US" altLang="ko-KR" b="1" dirty="0" smtClean="0"/>
              <a:t>L</a:t>
            </a:r>
            <a:r>
              <a:rPr lang="en-US" altLang="ko-KR" dirty="0" smtClean="0"/>
              <a:t>earning</a:t>
            </a:r>
            <a:endParaRPr lang="en-US" altLang="ko-KR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948544" y="1509556"/>
            <a:ext cx="1863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</a:t>
            </a:r>
            <a:r>
              <a:rPr lang="en-US" altLang="ko-KR" dirty="0" smtClean="0"/>
              <a:t>eep </a:t>
            </a:r>
            <a:r>
              <a:rPr lang="en-US" altLang="ko-KR" b="1" dirty="0" smtClean="0"/>
              <a:t>L</a:t>
            </a:r>
            <a:r>
              <a:rPr lang="en-US" altLang="ko-KR" dirty="0" smtClean="0"/>
              <a:t>earning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445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1248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Algorithm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928553" y="787790"/>
            <a:ext cx="2186247" cy="218624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062451" y="787790"/>
            <a:ext cx="2269374" cy="226937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7882" y="3982862"/>
            <a:ext cx="82074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Features: </a:t>
            </a:r>
            <a:r>
              <a:rPr lang="en-US" altLang="ko-KR" dirty="0"/>
              <a:t>4 corners, 4 lines and closed or not</a:t>
            </a:r>
            <a:endParaRPr lang="en-US" altLang="ko-KR" b="1" dirty="0" smtClean="0"/>
          </a:p>
          <a:p>
            <a:r>
              <a:rPr lang="en-US" altLang="ko-KR" b="1" dirty="0" smtClean="0"/>
              <a:t>Machine Learning</a:t>
            </a:r>
            <a:r>
              <a:rPr lang="en-US" altLang="ko-KR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Need features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b="1" dirty="0" smtClean="0"/>
              <a:t>Deep </a:t>
            </a:r>
            <a:r>
              <a:rPr lang="en-US" altLang="ko-KR" b="1" dirty="0"/>
              <a:t>Learning</a:t>
            </a:r>
            <a:r>
              <a:rPr lang="en-US" altLang="ko-KR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Find features itself</a:t>
            </a:r>
            <a:endParaRPr lang="en-US" altLang="ko-KR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3344" y="3676327"/>
            <a:ext cx="3284936" cy="23673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23206" y="250858"/>
            <a:ext cx="1440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Find Square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4693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93E7F-B437-40E5-8ACB-B79696783EFA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830484" y="565264"/>
            <a:ext cx="3483033" cy="931026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Deep </a:t>
            </a:r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sp>
        <p:nvSpPr>
          <p:cNvPr id="8" name="직사각형 7"/>
          <p:cNvSpPr/>
          <p:nvPr/>
        </p:nvSpPr>
        <p:spPr>
          <a:xfrm>
            <a:off x="249383" y="2909453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Supervised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sp>
        <p:nvSpPr>
          <p:cNvPr id="12" name="직사각형 11"/>
          <p:cNvSpPr/>
          <p:nvPr/>
        </p:nvSpPr>
        <p:spPr>
          <a:xfrm>
            <a:off x="3182587" y="2909453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Unsupervised Learning</a:t>
            </a:r>
            <a:endParaRPr lang="ko-KR" altLang="en-US" sz="3200" dirty="0"/>
          </a:p>
        </p:txBody>
      </p:sp>
      <p:sp>
        <p:nvSpPr>
          <p:cNvPr id="13" name="직사각형 12"/>
          <p:cNvSpPr/>
          <p:nvPr/>
        </p:nvSpPr>
        <p:spPr>
          <a:xfrm>
            <a:off x="6115791" y="2909453"/>
            <a:ext cx="2778827" cy="1197034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Reinforcement</a:t>
            </a:r>
          </a:p>
          <a:p>
            <a:pPr algn="ctr"/>
            <a:r>
              <a:rPr lang="en-US" altLang="ko-KR" sz="3200" dirty="0" smtClean="0"/>
              <a:t>Learning</a:t>
            </a:r>
            <a:endParaRPr lang="ko-KR" altLang="en-US" sz="3200" dirty="0"/>
          </a:p>
        </p:txBody>
      </p:sp>
      <p:cxnSp>
        <p:nvCxnSpPr>
          <p:cNvPr id="17" name="직선 화살표 연결선 16"/>
          <p:cNvCxnSpPr>
            <a:stCxn id="7" idx="2"/>
            <a:endCxn id="8" idx="0"/>
          </p:cNvCxnSpPr>
          <p:nvPr/>
        </p:nvCxnSpPr>
        <p:spPr>
          <a:xfrm flipH="1">
            <a:off x="1638797" y="1496290"/>
            <a:ext cx="2933204" cy="1413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7" idx="2"/>
            <a:endCxn id="12" idx="0"/>
          </p:cNvCxnSpPr>
          <p:nvPr/>
        </p:nvCxnSpPr>
        <p:spPr>
          <a:xfrm>
            <a:off x="4572001" y="1496290"/>
            <a:ext cx="0" cy="1413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7" idx="2"/>
          </p:cNvCxnSpPr>
          <p:nvPr/>
        </p:nvCxnSpPr>
        <p:spPr>
          <a:xfrm>
            <a:off x="4572001" y="1496290"/>
            <a:ext cx="2944486" cy="14131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9382" y="4206720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Classification, Regression</a:t>
            </a:r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82586" y="4206720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Clustering, recommendation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5791" y="4206720"/>
            <a:ext cx="2778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Reward(FOM)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maximization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2512"/>
            <a:ext cx="1248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Algorithm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681" y="4514497"/>
            <a:ext cx="2591046" cy="1869827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6" t="21691" r="4684" b="8591"/>
          <a:stretch/>
        </p:blipFill>
        <p:spPr>
          <a:xfrm>
            <a:off x="3158108" y="4616225"/>
            <a:ext cx="2827781" cy="166637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15" y="4662144"/>
            <a:ext cx="3016560" cy="150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354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2D Power Splitter – Algorithm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521" y="1253486"/>
            <a:ext cx="6367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Without </a:t>
            </a:r>
            <a:r>
              <a:rPr lang="en-US" altLang="ko-KR" b="1" dirty="0" err="1" smtClean="0"/>
              <a:t>Nerual</a:t>
            </a:r>
            <a:r>
              <a:rPr lang="en-US" altLang="ko-KR" b="1" dirty="0" smtClean="0"/>
              <a:t> </a:t>
            </a:r>
            <a:r>
              <a:rPr lang="en-US" altLang="ko-KR" b="1" dirty="0" smtClean="0"/>
              <a:t>Network, Reinforcement Learning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ARLA </a:t>
            </a:r>
            <a:r>
              <a:rPr lang="en-US" altLang="ko-KR" dirty="0"/>
              <a:t>(Additive Reinforcement Learning Algorithm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현재 사용 중인 알고리즘</a:t>
            </a:r>
            <a:endParaRPr lang="en-US" altLang="ko-KR" dirty="0" smtClean="0"/>
          </a:p>
        </p:txBody>
      </p:sp>
      <p:sp>
        <p:nvSpPr>
          <p:cNvPr id="2" name="직사각형 1"/>
          <p:cNvSpPr/>
          <p:nvPr/>
        </p:nvSpPr>
        <p:spPr>
          <a:xfrm>
            <a:off x="537521" y="2621166"/>
            <a:ext cx="58355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With Neural </a:t>
            </a:r>
            <a:r>
              <a:rPr lang="en-US" altLang="ko-KR" b="1" dirty="0" smtClean="0"/>
              <a:t>Network, Supervised Learning Regression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FCDNN (Fully Connected Deep Neural Network)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ResNet</a:t>
            </a:r>
            <a:r>
              <a:rPr lang="en-US" altLang="ko-KR" dirty="0"/>
              <a:t> (Residual Network)</a:t>
            </a:r>
          </a:p>
          <a:p>
            <a:pPr marL="285750" indent="-285750">
              <a:buFontTx/>
              <a:buChar char="-"/>
            </a:pPr>
            <a:r>
              <a:rPr lang="en-US" altLang="ko-KR" dirty="0" err="1"/>
              <a:t>DenseNet</a:t>
            </a:r>
            <a:r>
              <a:rPr lang="en-US" altLang="ko-KR" dirty="0"/>
              <a:t> (Dense Network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=&gt; </a:t>
            </a:r>
            <a:r>
              <a:rPr lang="ko-KR" altLang="en-US" dirty="0" smtClean="0"/>
              <a:t>구현 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5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B7D2E-B202-4D7A-9519-0C490A04EB9C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2512"/>
            <a:ext cx="39012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Algorithm without Neural Network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7521" y="563529"/>
            <a:ext cx="6367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Without </a:t>
            </a:r>
            <a:r>
              <a:rPr lang="en-US" altLang="ko-KR" b="1" dirty="0" err="1"/>
              <a:t>Nerual</a:t>
            </a:r>
            <a:r>
              <a:rPr lang="en-US" altLang="ko-KR" b="1" dirty="0"/>
              <a:t> Network, Reinforcement Learning</a:t>
            </a:r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ARLA </a:t>
            </a:r>
            <a:r>
              <a:rPr lang="en-US" altLang="ko-KR" dirty="0"/>
              <a:t>(Additive Reinforcement Learning Algorithm</a:t>
            </a:r>
            <a:r>
              <a:rPr lang="en-US" altLang="ko-KR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69689" y="1586868"/>
            <a:ext cx="115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Training</a:t>
            </a:r>
          </a:p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849368" y="1586868"/>
            <a:ext cx="115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Result</a:t>
            </a:r>
          </a:p>
          <a:p>
            <a:pPr algn="ctr"/>
            <a:r>
              <a:rPr lang="en-US" altLang="ko-KR" dirty="0" smtClean="0"/>
              <a:t>Structure</a:t>
            </a:r>
            <a:endParaRPr lang="ko-KR" altLang="en-US" dirty="0"/>
          </a:p>
        </p:txBody>
      </p:sp>
      <p:grpSp>
        <p:nvGrpSpPr>
          <p:cNvPr id="33" name="그룹 32"/>
          <p:cNvGrpSpPr/>
          <p:nvPr/>
        </p:nvGrpSpPr>
        <p:grpSpPr>
          <a:xfrm>
            <a:off x="3863932" y="1446936"/>
            <a:ext cx="1346662" cy="926195"/>
            <a:chOff x="2948345" y="1497616"/>
            <a:chExt cx="1346662" cy="926195"/>
          </a:xfrm>
        </p:grpSpPr>
        <p:sp>
          <p:nvSpPr>
            <p:cNvPr id="8" name="직사각형 7"/>
            <p:cNvSpPr/>
            <p:nvPr/>
          </p:nvSpPr>
          <p:spPr>
            <a:xfrm>
              <a:off x="2948345" y="1497616"/>
              <a:ext cx="1346662" cy="926195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43941" y="1776047"/>
              <a:ext cx="1155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Algorithm</a:t>
              </a:r>
              <a:endParaRPr lang="ko-KR" altLang="en-US" dirty="0"/>
            </a:p>
          </p:txBody>
        </p:sp>
      </p:grpSp>
      <p:sp>
        <p:nvSpPr>
          <p:cNvPr id="38" name="오른쪽 화살표 37"/>
          <p:cNvSpPr/>
          <p:nvPr/>
        </p:nvSpPr>
        <p:spPr>
          <a:xfrm>
            <a:off x="3163818" y="1725367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5378514" y="1725367"/>
            <a:ext cx="532194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0" y="5429398"/>
            <a:ext cx="9072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Algorithm ref. 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Çağrı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Latifoğlu</a:t>
            </a:r>
            <a:r>
              <a:rPr lang="en-US" altLang="ko-KR" sz="1600" dirty="0" smtClean="0"/>
              <a:t>, “Binary Matrix Guessing Problem,” </a:t>
            </a:r>
            <a:r>
              <a:rPr lang="en-US" altLang="ko-KR" sz="1600" b="1" i="1" dirty="0" smtClean="0"/>
              <a:t>arXiv</a:t>
            </a:r>
            <a:r>
              <a:rPr lang="en-US" altLang="ko-KR" sz="1600" dirty="0" smtClean="0"/>
              <a:t>:1701.06167 </a:t>
            </a:r>
            <a:r>
              <a:rPr lang="en-US" altLang="ko-KR" sz="1600" dirty="0"/>
              <a:t>[cs.AI</a:t>
            </a:r>
            <a:r>
              <a:rPr lang="en-US" altLang="ko-KR" sz="1600" dirty="0" smtClean="0"/>
              <a:t>], 2018</a:t>
            </a:r>
          </a:p>
          <a:p>
            <a:r>
              <a:rPr lang="en-US" altLang="ko-KR" sz="1600" dirty="0"/>
              <a:t>Application ref. : </a:t>
            </a:r>
            <a:r>
              <a:rPr lang="en-US" altLang="ko-KR" sz="1600" dirty="0" err="1" smtClean="0"/>
              <a:t>Mirbek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Turduev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et al. “</a:t>
            </a:r>
            <a:r>
              <a:rPr lang="en-US" altLang="ko-KR" sz="1600" dirty="0" err="1" smtClean="0"/>
              <a:t>Ultracompact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Photonic Structure Design for Strong Light Confinement and Coupling Into </a:t>
            </a:r>
            <a:r>
              <a:rPr lang="en-US" altLang="ko-KR" sz="1600" dirty="0" err="1" smtClean="0"/>
              <a:t>Nanowaveguide</a:t>
            </a:r>
            <a:r>
              <a:rPr lang="en-US" altLang="ko-KR" sz="1600" dirty="0" smtClean="0"/>
              <a:t>,” </a:t>
            </a:r>
            <a:r>
              <a:rPr lang="en-US" altLang="ko-KR" sz="1600" b="1" i="1" dirty="0"/>
              <a:t>Journal of </a:t>
            </a:r>
            <a:r>
              <a:rPr lang="en-US" altLang="ko-KR" sz="1600" b="1" i="1" dirty="0" err="1"/>
              <a:t>Lightwave</a:t>
            </a:r>
            <a:r>
              <a:rPr lang="en-US" altLang="ko-KR" sz="1600" b="1" i="1" dirty="0"/>
              <a:t> </a:t>
            </a:r>
            <a:r>
              <a:rPr lang="en-US" altLang="ko-KR" sz="1600" b="1" i="1" dirty="0" smtClean="0"/>
              <a:t>Technology</a:t>
            </a:r>
            <a:r>
              <a:rPr lang="en-US" altLang="ko-KR" sz="1600" dirty="0" smtClean="0"/>
              <a:t>, 2018</a:t>
            </a:r>
            <a:endParaRPr lang="en-US" altLang="ko-KR" sz="16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2"/>
          <a:srcRect t="7047"/>
          <a:stretch/>
        </p:blipFill>
        <p:spPr>
          <a:xfrm>
            <a:off x="74237" y="3163555"/>
            <a:ext cx="5876549" cy="1987411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6212959" y="452078"/>
            <a:ext cx="1583758" cy="869232"/>
            <a:chOff x="6427103" y="147182"/>
            <a:chExt cx="2535720" cy="1391708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3"/>
            <a:srcRect l="56657" t="54029" r="763" b="8078"/>
            <a:stretch/>
          </p:blipFill>
          <p:spPr>
            <a:xfrm>
              <a:off x="6427103" y="148334"/>
              <a:ext cx="2535720" cy="1390556"/>
            </a:xfrm>
            <a:prstGeom prst="rect">
              <a:avLst/>
            </a:prstGeom>
          </p:spPr>
        </p:pic>
        <p:sp>
          <p:nvSpPr>
            <p:cNvPr id="2" name="직사각형 1"/>
            <p:cNvSpPr/>
            <p:nvPr/>
          </p:nvSpPr>
          <p:spPr>
            <a:xfrm>
              <a:off x="6427103" y="147182"/>
              <a:ext cx="264642" cy="1099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" name="직선 화살표 연결선 18"/>
          <p:cNvCxnSpPr>
            <a:stCxn id="16" idx="1"/>
            <a:endCxn id="32" idx="0"/>
          </p:cNvCxnSpPr>
          <p:nvPr/>
        </p:nvCxnSpPr>
        <p:spPr>
          <a:xfrm flipH="1">
            <a:off x="4537263" y="887054"/>
            <a:ext cx="1675696" cy="838313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3489-23FC-4021-B9AB-958EFB3C0FE7}" type="datetime1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5F8EB-1186-4395-8E70-F957669279DD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26578"/>
            <a:ext cx="6548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3333FF"/>
                </a:solidFill>
              </a:rPr>
              <a:t>Additive Reinforcement Learning Algorithm (ARLA) Example</a:t>
            </a:r>
            <a:endParaRPr lang="ko-KR" altLang="en-US" sz="2000" b="1" dirty="0">
              <a:solidFill>
                <a:srgbClr val="3333FF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393471" y="1155931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4861"/>
              </p:ext>
            </p:extLst>
          </p:nvPr>
        </p:nvGraphicFramePr>
        <p:xfrm>
          <a:off x="393471" y="1644962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/>
          </p:nvPr>
        </p:nvGraphicFramePr>
        <p:xfrm>
          <a:off x="393471" y="2133993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/>
          </p:nvPr>
        </p:nvGraphicFramePr>
        <p:xfrm>
          <a:off x="393471" y="2623023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56878" y="1155931"/>
            <a:ext cx="7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5-2=3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456877" y="1644962"/>
            <a:ext cx="7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5-3=2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453296" y="2135501"/>
            <a:ext cx="7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5-2=3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453296" y="2623023"/>
            <a:ext cx="75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5-1=4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342111" y="75626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scores</a:t>
            </a:r>
            <a:endParaRPr lang="ko-KR" alt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59328" y="756260"/>
            <a:ext cx="12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Sequences</a:t>
            </a:r>
            <a:endParaRPr lang="ko-KR" altLang="en-US" b="1" dirty="0"/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95988"/>
              </p:ext>
            </p:extLst>
          </p:nvPr>
        </p:nvGraphicFramePr>
        <p:xfrm>
          <a:off x="5586081" y="1155931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954775"/>
              </p:ext>
            </p:extLst>
          </p:nvPr>
        </p:nvGraphicFramePr>
        <p:xfrm>
          <a:off x="5586081" y="1644962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999401"/>
              </p:ext>
            </p:extLst>
          </p:nvPr>
        </p:nvGraphicFramePr>
        <p:xfrm>
          <a:off x="5586081" y="2133993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797803"/>
              </p:ext>
            </p:extLst>
          </p:nvPr>
        </p:nvGraphicFramePr>
        <p:xfrm>
          <a:off x="5586081" y="2623023"/>
          <a:ext cx="202553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07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05107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5652927" y="742769"/>
            <a:ext cx="2042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Sequences * scores</a:t>
            </a:r>
            <a:endParaRPr lang="ko-KR" altLang="en-US" b="1" dirty="0"/>
          </a:p>
        </p:txBody>
      </p:sp>
      <p:sp>
        <p:nvSpPr>
          <p:cNvPr id="24" name="오른쪽 화살표 23"/>
          <p:cNvSpPr/>
          <p:nvPr/>
        </p:nvSpPr>
        <p:spPr>
          <a:xfrm>
            <a:off x="3291840" y="1837113"/>
            <a:ext cx="1978429" cy="296880"/>
          </a:xfrm>
          <a:prstGeom prst="rightArrow">
            <a:avLst/>
          </a:prstGeom>
          <a:solidFill>
            <a:srgbClr val="3333FF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3329712" y="1525263"/>
            <a:ext cx="1786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3333FF"/>
                </a:solidFill>
              </a:rPr>
              <a:t>Sequence * score</a:t>
            </a:r>
            <a:endParaRPr lang="ko-KR" altLang="en-US" sz="1600" b="1" dirty="0">
              <a:solidFill>
                <a:srgbClr val="3333FF"/>
              </a:solidFill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72842"/>
              </p:ext>
            </p:extLst>
          </p:nvPr>
        </p:nvGraphicFramePr>
        <p:xfrm>
          <a:off x="330357" y="3997539"/>
          <a:ext cx="23027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540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78" name="오른쪽 화살표 77"/>
          <p:cNvSpPr/>
          <p:nvPr/>
        </p:nvSpPr>
        <p:spPr>
          <a:xfrm rot="5400000">
            <a:off x="6984452" y="1970099"/>
            <a:ext cx="1955294" cy="239302"/>
          </a:xfrm>
          <a:prstGeom prst="rightArrow">
            <a:avLst>
              <a:gd name="adj1" fmla="val 50000"/>
              <a:gd name="adj2" fmla="val 154212"/>
            </a:avLst>
          </a:prstGeom>
          <a:solidFill>
            <a:srgbClr val="3333FF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8116040" y="1920473"/>
            <a:ext cx="561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3333FF"/>
                </a:solidFill>
              </a:rPr>
              <a:t>Sum</a:t>
            </a:r>
          </a:p>
        </p:txBody>
      </p:sp>
      <p:cxnSp>
        <p:nvCxnSpPr>
          <p:cNvPr id="80" name="꺾인 연결선 79"/>
          <p:cNvCxnSpPr>
            <a:stCxn id="69" idx="2"/>
            <a:endCxn id="77" idx="0"/>
          </p:cNvCxnSpPr>
          <p:nvPr/>
        </p:nvCxnSpPr>
        <p:spPr>
          <a:xfrm rot="5400000">
            <a:off x="3538440" y="937131"/>
            <a:ext cx="1003676" cy="5117141"/>
          </a:xfrm>
          <a:prstGeom prst="bentConnector3">
            <a:avLst>
              <a:gd name="adj1" fmla="val 50000"/>
            </a:avLst>
          </a:prstGeom>
          <a:ln w="76200">
            <a:solidFill>
              <a:srgbClr val="3333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오른쪽 화살표 81"/>
          <p:cNvSpPr/>
          <p:nvPr/>
        </p:nvSpPr>
        <p:spPr>
          <a:xfrm>
            <a:off x="3013328" y="4003559"/>
            <a:ext cx="1978429" cy="296880"/>
          </a:xfrm>
          <a:prstGeom prst="rightArrow">
            <a:avLst/>
          </a:prstGeom>
          <a:solidFill>
            <a:srgbClr val="3333FF"/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3119351" y="3736209"/>
            <a:ext cx="1785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3333FF"/>
                </a:solidFill>
              </a:rPr>
              <a:t>Substract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 min.(=3)</a:t>
            </a:r>
            <a:endParaRPr lang="ko-KR" altLang="en-US" sz="1600" b="1" dirty="0">
              <a:solidFill>
                <a:srgbClr val="3333FF"/>
              </a:solidFill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05239"/>
              </p:ext>
            </p:extLst>
          </p:nvPr>
        </p:nvGraphicFramePr>
        <p:xfrm>
          <a:off x="5337083" y="3994713"/>
          <a:ext cx="23027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540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7695783" y="4010856"/>
            <a:ext cx="13461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Average = 3.4</a:t>
            </a:r>
            <a:endParaRPr lang="ko-KR" altLang="en-US" sz="1600" b="1" dirty="0"/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70849"/>
              </p:ext>
            </p:extLst>
          </p:nvPr>
        </p:nvGraphicFramePr>
        <p:xfrm>
          <a:off x="3119351" y="5705863"/>
          <a:ext cx="23027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540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88" name="TextBox 87"/>
          <p:cNvSpPr txBox="1"/>
          <p:nvPr/>
        </p:nvSpPr>
        <p:spPr>
          <a:xfrm>
            <a:off x="2921954" y="4611079"/>
            <a:ext cx="1346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 smtClean="0">
                <a:solidFill>
                  <a:srgbClr val="3333FF"/>
                </a:solidFill>
              </a:rPr>
              <a:t>e</a:t>
            </a:r>
            <a:r>
              <a:rPr lang="en-US" altLang="ko-KR" sz="1600" b="1" baseline="-25000" dirty="0" err="1" smtClean="0">
                <a:solidFill>
                  <a:srgbClr val="3333FF"/>
                </a:solidFill>
              </a:rPr>
              <a:t>i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&gt; average: 1</a:t>
            </a:r>
          </a:p>
          <a:p>
            <a:r>
              <a:rPr lang="en-US" altLang="ko-KR" sz="1600" b="1" dirty="0" err="1" smtClean="0">
                <a:solidFill>
                  <a:srgbClr val="3333FF"/>
                </a:solidFill>
              </a:rPr>
              <a:t>e</a:t>
            </a:r>
            <a:r>
              <a:rPr lang="en-US" altLang="ko-KR" sz="1600" b="1" baseline="-25000" dirty="0" err="1" smtClean="0">
                <a:solidFill>
                  <a:srgbClr val="3333FF"/>
                </a:solidFill>
              </a:rPr>
              <a:t>i</a:t>
            </a:r>
            <a:r>
              <a:rPr lang="en-US" altLang="ko-KR" sz="1600" b="1" dirty="0" smtClean="0">
                <a:solidFill>
                  <a:srgbClr val="3333FF"/>
                </a:solidFill>
              </a:rPr>
              <a:t>&lt; average: 0</a:t>
            </a:r>
            <a:endParaRPr lang="ko-KR" altLang="en-US" sz="1600" b="1" dirty="0">
              <a:solidFill>
                <a:srgbClr val="3333FF"/>
              </a:solidFill>
            </a:endParaRPr>
          </a:p>
        </p:txBody>
      </p:sp>
      <p:cxnSp>
        <p:nvCxnSpPr>
          <p:cNvPr id="89" name="꺾인 연결선 88"/>
          <p:cNvCxnSpPr>
            <a:stCxn id="85" idx="2"/>
            <a:endCxn id="87" idx="0"/>
          </p:cNvCxnSpPr>
          <p:nvPr/>
        </p:nvCxnSpPr>
        <p:spPr>
          <a:xfrm rot="5400000">
            <a:off x="4709412" y="3926842"/>
            <a:ext cx="1340310" cy="2217732"/>
          </a:xfrm>
          <a:prstGeom prst="bentConnector3">
            <a:avLst>
              <a:gd name="adj1" fmla="val 50000"/>
            </a:avLst>
          </a:prstGeom>
          <a:ln w="76200">
            <a:solidFill>
              <a:srgbClr val="3333FF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549312" y="5318143"/>
            <a:ext cx="1575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Result sequence</a:t>
            </a:r>
            <a:endParaRPr lang="ko-KR" altLang="en-US" sz="1600" b="1"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69127"/>
              </p:ext>
            </p:extLst>
          </p:nvPr>
        </p:nvGraphicFramePr>
        <p:xfrm>
          <a:off x="3129704" y="438405"/>
          <a:ext cx="23027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0540">
                  <a:extLst>
                    <a:ext uri="{9D8B030D-6E8A-4147-A177-3AD203B41FA5}">
                      <a16:colId xmlns:a16="http://schemas.microsoft.com/office/drawing/2014/main" val="4041246900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779665895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966974273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2430362018"/>
                    </a:ext>
                  </a:extLst>
                </a:gridCol>
                <a:gridCol w="460540">
                  <a:extLst>
                    <a:ext uri="{9D8B030D-6E8A-4147-A177-3AD203B41FA5}">
                      <a16:colId xmlns:a16="http://schemas.microsoft.com/office/drawing/2014/main" val="121392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670370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038370" y="5289920"/>
            <a:ext cx="77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score</a:t>
            </a:r>
            <a:endParaRPr lang="ko-KR" alt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038370" y="5691809"/>
            <a:ext cx="78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5-1=4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63" y="4449426"/>
            <a:ext cx="2529387" cy="197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7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70326</TotalTime>
  <Words>972</Words>
  <Application>Microsoft Office PowerPoint</Application>
  <PresentationFormat>화면 슬라이드 쇼(4:3)</PresentationFormat>
  <Paragraphs>319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이종건(전자전기공학과)</dc:creator>
  <cp:lastModifiedBy>이종건(전자전기공학과)</cp:lastModifiedBy>
  <cp:revision>1898</cp:revision>
  <dcterms:created xsi:type="dcterms:W3CDTF">2018-02-18T11:37:55Z</dcterms:created>
  <dcterms:modified xsi:type="dcterms:W3CDTF">2019-07-22T08:28:44Z</dcterms:modified>
</cp:coreProperties>
</file>