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322" r:id="rId2"/>
    <p:sldId id="337" r:id="rId3"/>
    <p:sldId id="331" r:id="rId4"/>
    <p:sldId id="329" r:id="rId5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3333FF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3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90" y="4086890"/>
            <a:ext cx="2880000" cy="216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90" y="1690537"/>
            <a:ext cx="2880000" cy="2160000"/>
          </a:xfrm>
          <a:prstGeom prst="rect">
            <a:avLst/>
          </a:prstGeom>
        </p:spPr>
      </p:pic>
      <p:sp>
        <p:nvSpPr>
          <p:cNvPr id="13" name="아래쪽 화살표 12"/>
          <p:cNvSpPr/>
          <p:nvPr/>
        </p:nvSpPr>
        <p:spPr>
          <a:xfrm>
            <a:off x="2204873" y="3766537"/>
            <a:ext cx="282633" cy="45339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79" y="508008"/>
            <a:ext cx="127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Last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7761" y="935183"/>
            <a:ext cx="357759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MSTA 2019 </a:t>
            </a:r>
            <a:r>
              <a:rPr lang="ko-KR" altLang="en-US" dirty="0" smtClean="0"/>
              <a:t>포스터 </a:t>
            </a:r>
            <a:r>
              <a:rPr lang="en-US" altLang="ko-KR" dirty="0" smtClean="0"/>
              <a:t>(7/31)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삼성산학과제 </a:t>
            </a:r>
            <a:r>
              <a:rPr lang="ko-KR" altLang="en-US" dirty="0" smtClean="0"/>
              <a:t>보고서</a:t>
            </a:r>
            <a:r>
              <a:rPr lang="en-US" altLang="ko-KR" dirty="0" smtClean="0"/>
              <a:t> (8/1)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Neural Network Model Training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7760" y="508008"/>
            <a:ext cx="127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2704" y="935183"/>
            <a:ext cx="3826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Deep Learning Neural Network Training Data Preparation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4325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53880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7521" y="2087811"/>
            <a:ext cx="58355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With Neural </a:t>
            </a:r>
            <a:r>
              <a:rPr lang="en-US" altLang="ko-KR" b="1" dirty="0" smtClean="0"/>
              <a:t>Network, Supervised Learning Regression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FCDNN (Fully Connected Deep Neural </a:t>
            </a:r>
            <a:r>
              <a:rPr lang="en-US" altLang="ko-KR" dirty="0" smtClean="0"/>
              <a:t>Network)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ResNet</a:t>
            </a:r>
            <a:r>
              <a:rPr lang="en-US" altLang="ko-KR" dirty="0" smtClean="0"/>
              <a:t> (Residual Network)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DenseNet</a:t>
            </a:r>
            <a:r>
              <a:rPr lang="en-US" altLang="ko-KR" dirty="0" smtClean="0"/>
              <a:t> </a:t>
            </a:r>
            <a:r>
              <a:rPr lang="en-US" altLang="ko-KR" dirty="0"/>
              <a:t>(Dense Network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 smtClean="0"/>
              <a:t>구현 중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dirty="0" err="1" smtClean="0"/>
              <a:t>DenseNet</a:t>
            </a:r>
            <a:r>
              <a:rPr lang="ko-KR" altLang="en-US" dirty="0" smtClean="0"/>
              <a:t>을 이용한 논문은 없음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801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Paper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521" y="402622"/>
            <a:ext cx="6367162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Without </a:t>
            </a:r>
            <a:r>
              <a:rPr lang="en-US" altLang="ko-KR" b="1" dirty="0" err="1" smtClean="0"/>
              <a:t>Nerual</a:t>
            </a:r>
            <a:r>
              <a:rPr lang="en-US" altLang="ko-KR" b="1" dirty="0" smtClean="0"/>
              <a:t> Network, Reinforcement Learning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ARLA </a:t>
            </a:r>
            <a:r>
              <a:rPr lang="en-US" altLang="ko-KR" dirty="0"/>
              <a:t>(Additive Reinforcement Learning Algorithm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 smtClean="0"/>
              <a:t>현재 사용 중인 알고리즘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 smtClean="0"/>
              <a:t>결과물</a:t>
            </a:r>
            <a:r>
              <a:rPr lang="en-US" altLang="ko-KR" dirty="0" smtClean="0"/>
              <a:t>: 1D DBR, 2D Splitter (symmetry)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4867852"/>
            <a:ext cx="9072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FCDNN ref.1 </a:t>
            </a:r>
            <a:r>
              <a:rPr lang="en-US" altLang="ko-KR" sz="1600" dirty="0"/>
              <a:t>: A. da Silva </a:t>
            </a:r>
            <a:r>
              <a:rPr lang="en-US" altLang="ko-KR" sz="1600" dirty="0" smtClean="0"/>
              <a:t>Ferreira et al. </a:t>
            </a:r>
            <a:r>
              <a:rPr lang="en-US" altLang="ko-KR" sz="1600" dirty="0"/>
              <a:t>"Computing Optical Properties of Photonic Crystals by Using Multilayer Perceptron and Extreme Learning Machine," </a:t>
            </a:r>
            <a:r>
              <a:rPr lang="en-US" altLang="ko-KR" sz="1600" b="1" i="1" dirty="0" smtClean="0"/>
              <a:t>Journal </a:t>
            </a:r>
            <a:r>
              <a:rPr lang="en-US" altLang="ko-KR" sz="1600" b="1" i="1" dirty="0"/>
              <a:t>of </a:t>
            </a:r>
            <a:r>
              <a:rPr lang="en-US" altLang="ko-KR" sz="1600" b="1" i="1" dirty="0" err="1"/>
              <a:t>Lightwave</a:t>
            </a:r>
            <a:r>
              <a:rPr lang="en-US" altLang="ko-KR" sz="1600" b="1" i="1" dirty="0"/>
              <a:t> </a:t>
            </a:r>
            <a:r>
              <a:rPr lang="en-US" altLang="ko-KR" sz="1600" b="1" i="1" dirty="0" smtClean="0"/>
              <a:t>Technology</a:t>
            </a:r>
            <a:r>
              <a:rPr lang="en-US" altLang="ko-KR" sz="1600" dirty="0" smtClean="0"/>
              <a:t>, 2018</a:t>
            </a:r>
          </a:p>
          <a:p>
            <a:r>
              <a:rPr lang="en-US" altLang="ko-KR" sz="1600" dirty="0"/>
              <a:t>FCDNN </a:t>
            </a:r>
            <a:r>
              <a:rPr lang="en-US" altLang="ko-KR" sz="1600" dirty="0" smtClean="0"/>
              <a:t>ref.2 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Dianjing</a:t>
            </a:r>
            <a:r>
              <a:rPr lang="en-US" altLang="ko-KR" sz="1600" dirty="0" smtClean="0"/>
              <a:t> Liu </a:t>
            </a:r>
            <a:r>
              <a:rPr lang="en-US" altLang="ko-KR" sz="1600" dirty="0"/>
              <a:t>et al. </a:t>
            </a:r>
            <a:r>
              <a:rPr lang="en-US" altLang="ko-KR" sz="1600" dirty="0" smtClean="0"/>
              <a:t>“Training Deep Neural Networks for the Inverse Design of </a:t>
            </a:r>
            <a:r>
              <a:rPr lang="en-US" altLang="ko-KR" sz="1600" dirty="0" err="1" smtClean="0"/>
              <a:t>Nanophotonics</a:t>
            </a:r>
            <a:r>
              <a:rPr lang="en-US" altLang="ko-KR" sz="1600" dirty="0" smtClean="0"/>
              <a:t> Structures," </a:t>
            </a:r>
            <a:r>
              <a:rPr lang="en-US" altLang="ko-KR" sz="1600" b="1" i="1" dirty="0" smtClean="0"/>
              <a:t>ACS Photonics</a:t>
            </a:r>
            <a:r>
              <a:rPr lang="en-US" altLang="ko-KR" sz="1600" dirty="0" smtClean="0"/>
              <a:t>, 2018</a:t>
            </a:r>
          </a:p>
          <a:p>
            <a:r>
              <a:rPr lang="en-US" altLang="ko-KR" sz="1600" dirty="0" err="1" smtClean="0"/>
              <a:t>ResNet</a:t>
            </a:r>
            <a:r>
              <a:rPr lang="en-US" altLang="ko-KR" sz="1600" dirty="0" smtClean="0"/>
              <a:t> ref. : </a:t>
            </a:r>
            <a:r>
              <a:rPr lang="en-US" altLang="ko-KR" sz="1600" dirty="0" err="1" smtClean="0"/>
              <a:t>Mohammd</a:t>
            </a:r>
            <a:r>
              <a:rPr lang="en-US" altLang="ko-KR" sz="1600" dirty="0" smtClean="0"/>
              <a:t> H. </a:t>
            </a:r>
            <a:r>
              <a:rPr lang="en-US" altLang="ko-KR" sz="1600" dirty="0" err="1" smtClean="0"/>
              <a:t>Tahersima</a:t>
            </a:r>
            <a:r>
              <a:rPr lang="en-US" altLang="ko-KR" sz="1600" dirty="0" smtClean="0"/>
              <a:t> et al. “Deep Neural Network Inverse Design of Integrated Photonic Power Splitters,” </a:t>
            </a:r>
            <a:r>
              <a:rPr lang="en-US" altLang="ko-KR" sz="1600" b="1" i="1" dirty="0" smtClean="0"/>
              <a:t>Scientific Reports</a:t>
            </a:r>
            <a:r>
              <a:rPr lang="en-US" altLang="ko-KR" sz="1600" dirty="0" smtClean="0"/>
              <a:t>, 2019</a:t>
            </a:r>
            <a:endParaRPr lang="en-US" altLang="ko-KR" sz="16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618" y="219222"/>
            <a:ext cx="3203171" cy="180178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123" y="3045758"/>
            <a:ext cx="3175053" cy="155577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565030" y="2813331"/>
            <a:ext cx="18432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Classification Performance Test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4038683" y="3045758"/>
            <a:ext cx="1801935" cy="1675572"/>
            <a:chOff x="4038683" y="3823646"/>
            <a:chExt cx="1801935" cy="167557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8683" y="3823646"/>
              <a:ext cx="1801935" cy="1675572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4038683" y="3827711"/>
              <a:ext cx="158667" cy="203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45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1878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Neural </a:t>
            </a:r>
            <a:r>
              <a:rPr lang="en-US" altLang="ko-KR" sz="2000" b="1" dirty="0" err="1" smtClean="0">
                <a:solidFill>
                  <a:srgbClr val="3333FF"/>
                </a:solidFill>
              </a:rPr>
              <a:t>Netowrk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70951" y="430340"/>
            <a:ext cx="47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/>
              <a:t>FCDNN (Fully Connected Deep Neural Network)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1530579" y="2900856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30579" y="1511557"/>
            <a:ext cx="11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73" y="838609"/>
            <a:ext cx="2439398" cy="171522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-45976" y="2362589"/>
            <a:ext cx="273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err="1" smtClean="0"/>
              <a:t>ResNet</a:t>
            </a:r>
            <a:r>
              <a:rPr lang="en-US" altLang="ko-KR" b="1" dirty="0" smtClean="0"/>
              <a:t> (Residual Network)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441063" y="1511557"/>
            <a:ext cx="11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5016" y="3193917"/>
            <a:ext cx="7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657249" y="2900856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406725" y="2900856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33396" y="2900856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12451" y="3193917"/>
            <a:ext cx="86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27" idx="3"/>
            <a:endCxn id="51" idx="1"/>
          </p:cNvCxnSpPr>
          <p:nvPr/>
        </p:nvCxnSpPr>
        <p:spPr>
          <a:xfrm>
            <a:off x="2245146" y="3380139"/>
            <a:ext cx="4121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2" idx="3"/>
            <a:endCxn id="53" idx="1"/>
          </p:cNvCxnSpPr>
          <p:nvPr/>
        </p:nvCxnSpPr>
        <p:spPr>
          <a:xfrm>
            <a:off x="5121292" y="3380139"/>
            <a:ext cx="41210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7" idx="3"/>
            <a:endCxn id="27" idx="1"/>
          </p:cNvCxnSpPr>
          <p:nvPr/>
        </p:nvCxnSpPr>
        <p:spPr>
          <a:xfrm>
            <a:off x="1173296" y="3378583"/>
            <a:ext cx="357283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3" idx="3"/>
            <a:endCxn id="100" idx="2"/>
          </p:cNvCxnSpPr>
          <p:nvPr/>
        </p:nvCxnSpPr>
        <p:spPr>
          <a:xfrm flipV="1">
            <a:off x="6247963" y="3378582"/>
            <a:ext cx="244750" cy="15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27" idx="1"/>
            <a:endCxn id="82" idx="4"/>
          </p:cNvCxnSpPr>
          <p:nvPr/>
        </p:nvCxnSpPr>
        <p:spPr>
          <a:xfrm rot="10800000" flipH="1" flipV="1">
            <a:off x="1530578" y="3380138"/>
            <a:ext cx="2306139" cy="209119"/>
          </a:xfrm>
          <a:prstGeom prst="bentConnector4">
            <a:avLst>
              <a:gd name="adj1" fmla="val -9913"/>
              <a:gd name="adj2" fmla="val 3385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52" idx="1"/>
            <a:endCxn id="100" idx="4"/>
          </p:cNvCxnSpPr>
          <p:nvPr/>
        </p:nvCxnSpPr>
        <p:spPr>
          <a:xfrm rot="10800000" flipH="1" flipV="1">
            <a:off x="4406724" y="3380139"/>
            <a:ext cx="2296663" cy="209118"/>
          </a:xfrm>
          <a:prstGeom prst="bentConnector4">
            <a:avLst>
              <a:gd name="adj1" fmla="val -9954"/>
              <a:gd name="adj2" fmla="val 33850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3626043" y="3167908"/>
            <a:ext cx="421350" cy="421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+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>
            <a:stCxn id="51" idx="3"/>
            <a:endCxn id="82" idx="2"/>
          </p:cNvCxnSpPr>
          <p:nvPr/>
        </p:nvCxnSpPr>
        <p:spPr>
          <a:xfrm flipV="1">
            <a:off x="3371816" y="3378583"/>
            <a:ext cx="254227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2" idx="6"/>
            <a:endCxn id="52" idx="1"/>
          </p:cNvCxnSpPr>
          <p:nvPr/>
        </p:nvCxnSpPr>
        <p:spPr>
          <a:xfrm>
            <a:off x="4047393" y="3378583"/>
            <a:ext cx="359332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6492713" y="3167907"/>
            <a:ext cx="421350" cy="421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+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>
            <a:stCxn id="100" idx="6"/>
            <a:endCxn id="54" idx="1"/>
          </p:cNvCxnSpPr>
          <p:nvPr/>
        </p:nvCxnSpPr>
        <p:spPr>
          <a:xfrm>
            <a:off x="6914063" y="3378582"/>
            <a:ext cx="39838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-60905" y="4066016"/>
            <a:ext cx="113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err="1" smtClean="0"/>
              <a:t>DenseNet</a:t>
            </a:r>
            <a:endParaRPr lang="ko-KR" alt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78638" y="5102712"/>
            <a:ext cx="7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8081986" y="5102712"/>
            <a:ext cx="86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36" name="직선 화살표 연결선 135"/>
          <p:cNvCxnSpPr>
            <a:stCxn id="129" idx="3"/>
            <a:endCxn id="127" idx="1"/>
          </p:cNvCxnSpPr>
          <p:nvPr/>
        </p:nvCxnSpPr>
        <p:spPr>
          <a:xfrm>
            <a:off x="1056918" y="5287378"/>
            <a:ext cx="357283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8" name="그룹 157"/>
          <p:cNvGrpSpPr/>
          <p:nvPr/>
        </p:nvGrpSpPr>
        <p:grpSpPr>
          <a:xfrm>
            <a:off x="1414200" y="4809651"/>
            <a:ext cx="1318725" cy="958566"/>
            <a:chOff x="1530578" y="5039807"/>
            <a:chExt cx="1318725" cy="958566"/>
          </a:xfrm>
        </p:grpSpPr>
        <p:sp>
          <p:nvSpPr>
            <p:cNvPr id="127" name="직사각형 126"/>
            <p:cNvSpPr/>
            <p:nvPr/>
          </p:nvSpPr>
          <p:spPr>
            <a:xfrm>
              <a:off x="1530579" y="5039807"/>
              <a:ext cx="714567" cy="958566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꺾인 연결선 137"/>
            <p:cNvCxnSpPr>
              <a:stCxn id="127" idx="1"/>
              <a:endCxn id="140" idx="4"/>
            </p:cNvCxnSpPr>
            <p:nvPr/>
          </p:nvCxnSpPr>
          <p:spPr>
            <a:xfrm rot="10800000" flipH="1" flipV="1">
              <a:off x="1530578" y="5519089"/>
              <a:ext cx="1108049" cy="209119"/>
            </a:xfrm>
            <a:prstGeom prst="bentConnector4">
              <a:avLst>
                <a:gd name="adj1" fmla="val -20631"/>
                <a:gd name="adj2" fmla="val 282855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타원 139"/>
            <p:cNvSpPr/>
            <p:nvPr/>
          </p:nvSpPr>
          <p:spPr>
            <a:xfrm>
              <a:off x="2427953" y="5306859"/>
              <a:ext cx="421350" cy="421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[+]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6" name="직선 화살표 연결선 145"/>
            <p:cNvCxnSpPr>
              <a:stCxn id="127" idx="3"/>
              <a:endCxn id="140" idx="2"/>
            </p:cNvCxnSpPr>
            <p:nvPr/>
          </p:nvCxnSpPr>
          <p:spPr>
            <a:xfrm flipV="1">
              <a:off x="2245146" y="5517534"/>
              <a:ext cx="182807" cy="15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9" name="그룹 158"/>
          <p:cNvGrpSpPr/>
          <p:nvPr/>
        </p:nvGrpSpPr>
        <p:grpSpPr>
          <a:xfrm>
            <a:off x="3119516" y="4809651"/>
            <a:ext cx="1318725" cy="958566"/>
            <a:chOff x="1530578" y="5039807"/>
            <a:chExt cx="1318725" cy="958566"/>
          </a:xfrm>
        </p:grpSpPr>
        <p:sp>
          <p:nvSpPr>
            <p:cNvPr id="160" name="직사각형 159"/>
            <p:cNvSpPr/>
            <p:nvPr/>
          </p:nvSpPr>
          <p:spPr>
            <a:xfrm>
              <a:off x="1530579" y="5039807"/>
              <a:ext cx="714567" cy="958566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1" name="꺾인 연결선 160"/>
            <p:cNvCxnSpPr>
              <a:stCxn id="160" idx="1"/>
              <a:endCxn id="162" idx="0"/>
            </p:cNvCxnSpPr>
            <p:nvPr/>
          </p:nvCxnSpPr>
          <p:spPr>
            <a:xfrm rot="10800000" flipH="1">
              <a:off x="1530578" y="5306860"/>
              <a:ext cx="1108049" cy="212231"/>
            </a:xfrm>
            <a:prstGeom prst="bentConnector4">
              <a:avLst>
                <a:gd name="adj1" fmla="val -20631"/>
                <a:gd name="adj2" fmla="val 263041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타원 161"/>
            <p:cNvSpPr/>
            <p:nvPr/>
          </p:nvSpPr>
          <p:spPr>
            <a:xfrm>
              <a:off x="2427953" y="5306859"/>
              <a:ext cx="421350" cy="421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[+]</a:t>
              </a:r>
            </a:p>
          </p:txBody>
        </p:sp>
        <p:cxnSp>
          <p:nvCxnSpPr>
            <p:cNvPr id="163" name="직선 화살표 연결선 162"/>
            <p:cNvCxnSpPr>
              <a:stCxn id="160" idx="3"/>
              <a:endCxn id="162" idx="2"/>
            </p:cNvCxnSpPr>
            <p:nvPr/>
          </p:nvCxnSpPr>
          <p:spPr>
            <a:xfrm flipV="1">
              <a:off x="2245146" y="5517534"/>
              <a:ext cx="182807" cy="15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그룹 163"/>
          <p:cNvGrpSpPr/>
          <p:nvPr/>
        </p:nvGrpSpPr>
        <p:grpSpPr>
          <a:xfrm>
            <a:off x="4824832" y="4809651"/>
            <a:ext cx="1318725" cy="958566"/>
            <a:chOff x="1530578" y="5039807"/>
            <a:chExt cx="1318725" cy="958566"/>
          </a:xfrm>
        </p:grpSpPr>
        <p:sp>
          <p:nvSpPr>
            <p:cNvPr id="165" name="직사각형 164"/>
            <p:cNvSpPr/>
            <p:nvPr/>
          </p:nvSpPr>
          <p:spPr>
            <a:xfrm>
              <a:off x="1530579" y="5039807"/>
              <a:ext cx="714567" cy="958566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6" name="꺾인 연결선 165"/>
            <p:cNvCxnSpPr>
              <a:stCxn id="165" idx="1"/>
              <a:endCxn id="167" idx="4"/>
            </p:cNvCxnSpPr>
            <p:nvPr/>
          </p:nvCxnSpPr>
          <p:spPr>
            <a:xfrm rot="10800000" flipH="1" flipV="1">
              <a:off x="1530578" y="5519089"/>
              <a:ext cx="1108049" cy="209119"/>
            </a:xfrm>
            <a:prstGeom prst="bentConnector4">
              <a:avLst>
                <a:gd name="adj1" fmla="val -20631"/>
                <a:gd name="adj2" fmla="val 441859"/>
              </a:avLst>
            </a:prstGeom>
            <a:ln w="190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타원 166"/>
            <p:cNvSpPr/>
            <p:nvPr/>
          </p:nvSpPr>
          <p:spPr>
            <a:xfrm>
              <a:off x="2427953" y="5306859"/>
              <a:ext cx="421350" cy="421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000" b="1" dirty="0">
                  <a:solidFill>
                    <a:prstClr val="black"/>
                  </a:solidFill>
                </a:rPr>
                <a:t>[+]</a:t>
              </a:r>
              <a:endParaRPr lang="ko-KR" altLang="en-US" sz="10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68" name="직선 화살표 연결선 167"/>
            <p:cNvCxnSpPr>
              <a:stCxn id="165" idx="3"/>
              <a:endCxn id="167" idx="2"/>
            </p:cNvCxnSpPr>
            <p:nvPr/>
          </p:nvCxnSpPr>
          <p:spPr>
            <a:xfrm flipV="1">
              <a:off x="2245146" y="5517534"/>
              <a:ext cx="182807" cy="15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9" name="그룹 168"/>
          <p:cNvGrpSpPr/>
          <p:nvPr/>
        </p:nvGrpSpPr>
        <p:grpSpPr>
          <a:xfrm>
            <a:off x="6530149" y="4809651"/>
            <a:ext cx="1318725" cy="958566"/>
            <a:chOff x="1530578" y="5039807"/>
            <a:chExt cx="1318725" cy="958566"/>
          </a:xfrm>
        </p:grpSpPr>
        <p:sp>
          <p:nvSpPr>
            <p:cNvPr id="170" name="직사각형 169"/>
            <p:cNvSpPr/>
            <p:nvPr/>
          </p:nvSpPr>
          <p:spPr>
            <a:xfrm>
              <a:off x="1530579" y="5039807"/>
              <a:ext cx="714567" cy="958566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1" name="꺾인 연결선 170"/>
            <p:cNvCxnSpPr>
              <a:stCxn id="170" idx="1"/>
              <a:endCxn id="172" idx="4"/>
            </p:cNvCxnSpPr>
            <p:nvPr/>
          </p:nvCxnSpPr>
          <p:spPr>
            <a:xfrm rot="10800000" flipH="1" flipV="1">
              <a:off x="1530578" y="5519089"/>
              <a:ext cx="1108049" cy="209119"/>
            </a:xfrm>
            <a:prstGeom prst="bentConnector4">
              <a:avLst>
                <a:gd name="adj1" fmla="val -20631"/>
                <a:gd name="adj2" fmla="val 449810"/>
              </a:avLst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2427953" y="5306859"/>
              <a:ext cx="421350" cy="421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000" b="1" dirty="0">
                  <a:solidFill>
                    <a:prstClr val="black"/>
                  </a:solidFill>
                </a:rPr>
                <a:t>[+]</a:t>
              </a:r>
              <a:endParaRPr lang="ko-KR" altLang="en-US" sz="10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73" name="직선 화살표 연결선 172"/>
            <p:cNvCxnSpPr>
              <a:stCxn id="170" idx="3"/>
              <a:endCxn id="172" idx="2"/>
            </p:cNvCxnSpPr>
            <p:nvPr/>
          </p:nvCxnSpPr>
          <p:spPr>
            <a:xfrm flipV="1">
              <a:off x="2245146" y="5517534"/>
              <a:ext cx="182807" cy="15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4" name="직선 화살표 연결선 173"/>
          <p:cNvCxnSpPr>
            <a:stCxn id="140" idx="6"/>
            <a:endCxn id="160" idx="1"/>
          </p:cNvCxnSpPr>
          <p:nvPr/>
        </p:nvCxnSpPr>
        <p:spPr>
          <a:xfrm>
            <a:off x="2732925" y="5287378"/>
            <a:ext cx="386592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62" idx="6"/>
            <a:endCxn id="165" idx="1"/>
          </p:cNvCxnSpPr>
          <p:nvPr/>
        </p:nvCxnSpPr>
        <p:spPr>
          <a:xfrm>
            <a:off x="4438241" y="5287378"/>
            <a:ext cx="386592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67" idx="6"/>
            <a:endCxn id="170" idx="1"/>
          </p:cNvCxnSpPr>
          <p:nvPr/>
        </p:nvCxnSpPr>
        <p:spPr>
          <a:xfrm>
            <a:off x="6143557" y="5287378"/>
            <a:ext cx="386593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72" idx="6"/>
            <a:endCxn id="133" idx="1"/>
          </p:cNvCxnSpPr>
          <p:nvPr/>
        </p:nvCxnSpPr>
        <p:spPr>
          <a:xfrm>
            <a:off x="7848874" y="5287378"/>
            <a:ext cx="2331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꺾인 연결선 186"/>
          <p:cNvCxnSpPr>
            <a:stCxn id="127" idx="1"/>
            <a:endCxn id="162" idx="4"/>
          </p:cNvCxnSpPr>
          <p:nvPr/>
        </p:nvCxnSpPr>
        <p:spPr>
          <a:xfrm rot="10800000" flipH="1" flipV="1">
            <a:off x="1414200" y="5288933"/>
            <a:ext cx="2813365" cy="209119"/>
          </a:xfrm>
          <a:prstGeom prst="bentConnector4">
            <a:avLst>
              <a:gd name="adj1" fmla="val -8126"/>
              <a:gd name="adj2" fmla="val 3226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꺾인 연결선 192"/>
          <p:cNvCxnSpPr>
            <a:stCxn id="127" idx="1"/>
            <a:endCxn id="167" idx="3"/>
          </p:cNvCxnSpPr>
          <p:nvPr/>
        </p:nvCxnSpPr>
        <p:spPr>
          <a:xfrm rot="10800000" flipH="1" flipV="1">
            <a:off x="1414200" y="5288934"/>
            <a:ext cx="4369711" cy="147414"/>
          </a:xfrm>
          <a:prstGeom prst="bentConnector4">
            <a:avLst>
              <a:gd name="adj1" fmla="val -5231"/>
              <a:gd name="adj2" fmla="val 48020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꺾인 연결선 196"/>
          <p:cNvCxnSpPr>
            <a:stCxn id="127" idx="1"/>
            <a:endCxn id="172" idx="5"/>
          </p:cNvCxnSpPr>
          <p:nvPr/>
        </p:nvCxnSpPr>
        <p:spPr>
          <a:xfrm rot="10800000" flipH="1" flipV="1">
            <a:off x="1414201" y="5288934"/>
            <a:ext cx="6372968" cy="147414"/>
          </a:xfrm>
          <a:prstGeom prst="bentConnector4">
            <a:avLst>
              <a:gd name="adj1" fmla="val -3587"/>
              <a:gd name="adj2" fmla="val 54223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꺾인 연결선 200"/>
          <p:cNvCxnSpPr>
            <a:stCxn id="160" idx="1"/>
            <a:endCxn id="167" idx="0"/>
          </p:cNvCxnSpPr>
          <p:nvPr/>
        </p:nvCxnSpPr>
        <p:spPr>
          <a:xfrm rot="10800000" flipH="1">
            <a:off x="3119516" y="5076704"/>
            <a:ext cx="2813365" cy="212231"/>
          </a:xfrm>
          <a:prstGeom prst="bentConnector4">
            <a:avLst>
              <a:gd name="adj1" fmla="val -8126"/>
              <a:gd name="adj2" fmla="val 294375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꺾인 연결선 204"/>
          <p:cNvCxnSpPr>
            <a:stCxn id="160" idx="1"/>
            <a:endCxn id="172" idx="0"/>
          </p:cNvCxnSpPr>
          <p:nvPr/>
        </p:nvCxnSpPr>
        <p:spPr>
          <a:xfrm rot="10800000" flipH="1">
            <a:off x="3119517" y="5076704"/>
            <a:ext cx="4518682" cy="212231"/>
          </a:xfrm>
          <a:prstGeom prst="bentConnector4">
            <a:avLst>
              <a:gd name="adj1" fmla="val -5059"/>
              <a:gd name="adj2" fmla="val 333544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 229"/>
          <p:cNvCxnSpPr>
            <a:stCxn id="165" idx="1"/>
            <a:endCxn id="172" idx="3"/>
          </p:cNvCxnSpPr>
          <p:nvPr/>
        </p:nvCxnSpPr>
        <p:spPr>
          <a:xfrm rot="10800000" flipH="1" flipV="1">
            <a:off x="4824833" y="5288934"/>
            <a:ext cx="2664396" cy="147414"/>
          </a:xfrm>
          <a:prstGeom prst="bentConnector4">
            <a:avLst>
              <a:gd name="adj1" fmla="val -8580"/>
              <a:gd name="adj2" fmla="val 480201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직사각형 236"/>
          <p:cNvSpPr/>
          <p:nvPr/>
        </p:nvSpPr>
        <p:spPr>
          <a:xfrm>
            <a:off x="1010657" y="4504775"/>
            <a:ext cx="6911372" cy="178796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화살표 연결선 237"/>
          <p:cNvCxnSpPr>
            <a:stCxn id="34" idx="3"/>
            <a:endCxn id="6" idx="1"/>
          </p:cNvCxnSpPr>
          <p:nvPr/>
        </p:nvCxnSpPr>
        <p:spPr>
          <a:xfrm>
            <a:off x="2686049" y="1696223"/>
            <a:ext cx="66852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stCxn id="6" idx="3"/>
            <a:endCxn id="46" idx="1"/>
          </p:cNvCxnSpPr>
          <p:nvPr/>
        </p:nvCxnSpPr>
        <p:spPr>
          <a:xfrm>
            <a:off x="5793971" y="1696223"/>
            <a:ext cx="6470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7153665" y="4144275"/>
            <a:ext cx="136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solidFill>
                  <a:srgbClr val="3333FF"/>
                </a:solidFill>
              </a:rPr>
              <a:t>Dense Block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57298" y="802327"/>
            <a:ext cx="288733" cy="178779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89881" y="468499"/>
            <a:ext cx="88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Layer</a:t>
            </a:r>
            <a:endParaRPr lang="ko-KR" altLang="en-US" dirty="0"/>
          </a:p>
        </p:txBody>
      </p:sp>
      <p:cxnSp>
        <p:nvCxnSpPr>
          <p:cNvPr id="69" name="직선 화살표 연결선 68"/>
          <p:cNvCxnSpPr>
            <a:stCxn id="68" idx="1"/>
            <a:endCxn id="66" idx="0"/>
          </p:cNvCxnSpPr>
          <p:nvPr/>
        </p:nvCxnSpPr>
        <p:spPr>
          <a:xfrm flipH="1">
            <a:off x="4001665" y="653165"/>
            <a:ext cx="1288216" cy="14916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56657" t="54029" r="763" b="8078"/>
          <a:stretch/>
        </p:blipFill>
        <p:spPr>
          <a:xfrm>
            <a:off x="6354351" y="94993"/>
            <a:ext cx="2535720" cy="1390556"/>
          </a:xfrm>
          <a:prstGeom prst="rect">
            <a:avLst/>
          </a:prstGeom>
        </p:spPr>
      </p:pic>
      <p:cxnSp>
        <p:nvCxnSpPr>
          <p:cNvPr id="75" name="직선 화살표 연결선 74"/>
          <p:cNvCxnSpPr>
            <a:stCxn id="13" idx="1"/>
          </p:cNvCxnSpPr>
          <p:nvPr/>
        </p:nvCxnSpPr>
        <p:spPr>
          <a:xfrm flipH="1">
            <a:off x="4600684" y="790271"/>
            <a:ext cx="1753667" cy="154231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7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l="34253" r="34607"/>
          <a:stretch/>
        </p:blipFill>
        <p:spPr>
          <a:xfrm>
            <a:off x="2538420" y="571899"/>
            <a:ext cx="1619250" cy="360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34766" r="34529"/>
          <a:stretch/>
        </p:blipFill>
        <p:spPr>
          <a:xfrm>
            <a:off x="581482" y="571899"/>
            <a:ext cx="1600200" cy="3600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638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2D Power Splitter – FDTD Setting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929" y="4493175"/>
            <a:ext cx="3998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Simulation region: 250 ~ 350 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Waveguide thickness: 100 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Square: 500 um x 500 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Taper connection: 250 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Holes: 20x20 with a radius of 9 um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90" y="418350"/>
            <a:ext cx="3600000" cy="22398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90" y="2658212"/>
            <a:ext cx="3600000" cy="22398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2330" y="517206"/>
            <a:ext cx="62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(a)-1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38420" y="517206"/>
            <a:ext cx="62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(a)-2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62404" y="373895"/>
            <a:ext cx="69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(b)-1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62405" y="2689329"/>
            <a:ext cx="69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(b)-2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29990" y="202567"/>
            <a:ext cx="129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Output 1&amp;2</a:t>
            </a:r>
            <a:endParaRPr lang="ko-KR" altLang="en-US" dirty="0"/>
          </a:p>
        </p:txBody>
      </p:sp>
      <p:sp>
        <p:nvSpPr>
          <p:cNvPr id="16" name="위쪽 화살표 15"/>
          <p:cNvSpPr/>
          <p:nvPr/>
        </p:nvSpPr>
        <p:spPr>
          <a:xfrm>
            <a:off x="2216325" y="645279"/>
            <a:ext cx="285630" cy="3383813"/>
          </a:xfrm>
          <a:prstGeom prst="upArrow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77147" y="1213636"/>
            <a:ext cx="75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~ 0.4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77147" y="3669281"/>
            <a:ext cx="75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~ 0.2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70406</TotalTime>
  <Words>291</Words>
  <Application>Microsoft Office PowerPoint</Application>
  <PresentationFormat>화면 슬라이드 쇼(4:3)</PresentationFormat>
  <Paragraphs>77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1915</cp:revision>
  <dcterms:created xsi:type="dcterms:W3CDTF">2018-02-18T11:37:55Z</dcterms:created>
  <dcterms:modified xsi:type="dcterms:W3CDTF">2019-07-29T10:25:51Z</dcterms:modified>
</cp:coreProperties>
</file>