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322" r:id="rId2"/>
    <p:sldId id="339" r:id="rId3"/>
    <p:sldId id="341" r:id="rId4"/>
    <p:sldId id="340" r:id="rId5"/>
    <p:sldId id="338" r:id="rId6"/>
    <p:sldId id="337" r:id="rId7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3333FF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23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079" y="508008"/>
            <a:ext cx="127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Last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7761" y="935183"/>
            <a:ext cx="357759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MSTA 2019 </a:t>
            </a:r>
            <a:r>
              <a:rPr lang="ko-KR" altLang="en-US" dirty="0" smtClean="0"/>
              <a:t>포스터 </a:t>
            </a:r>
            <a:r>
              <a:rPr lang="en-US" altLang="ko-KR" dirty="0" smtClean="0"/>
              <a:t>(7/31)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삼성산학과제 </a:t>
            </a:r>
            <a:r>
              <a:rPr lang="ko-KR" altLang="en-US" dirty="0" smtClean="0"/>
              <a:t>보고서</a:t>
            </a:r>
            <a:r>
              <a:rPr lang="en-US" altLang="ko-KR" dirty="0" smtClean="0"/>
              <a:t> (8/1)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Neural Network Model Training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7760" y="508008"/>
            <a:ext cx="127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2704" y="935183"/>
            <a:ext cx="382697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Lumerical FDTD </a:t>
            </a:r>
            <a:r>
              <a:rPr lang="ko-KR" altLang="en-US" dirty="0" smtClean="0"/>
              <a:t>추가 구매 견적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CPU Workstation </a:t>
            </a:r>
            <a:r>
              <a:rPr lang="ko-KR" altLang="en-US" dirty="0" smtClean="0"/>
              <a:t>구매 사양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14325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53880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4635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Lumerical FDTD 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라이선스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 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추가 구매 견적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884" y="402622"/>
            <a:ext cx="827641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3</a:t>
            </a:r>
            <a:r>
              <a:rPr lang="ko-KR" altLang="en-US" b="1" dirty="0" smtClean="0"/>
              <a:t>가지 구매 방법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기존 라이선스 기간에 맞춰서 구매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갱신 날짜</a:t>
            </a:r>
            <a:r>
              <a:rPr lang="en-US" altLang="ko-KR" sz="1600" dirty="0" smtClean="0"/>
              <a:t>(10/31)</a:t>
            </a:r>
            <a:r>
              <a:rPr lang="ko-KR" altLang="en-US" sz="1600" dirty="0" smtClean="0"/>
              <a:t>까지 임대 사용 후</a:t>
            </a:r>
            <a:r>
              <a:rPr lang="en-US" altLang="ko-KR" sz="1600" dirty="0" smtClean="0"/>
              <a:t>,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개의 라이선스를 동시에 갱신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임대 비용 </a:t>
            </a:r>
            <a:r>
              <a:rPr lang="en-US" altLang="ko-KR" sz="1600" dirty="0" smtClean="0"/>
              <a:t>(90</a:t>
            </a:r>
            <a:r>
              <a:rPr lang="ko-KR" altLang="en-US" sz="1600" dirty="0" smtClean="0"/>
              <a:t>일</a:t>
            </a:r>
            <a:r>
              <a:rPr lang="en-US" altLang="ko-KR" sz="1600" dirty="0" smtClean="0"/>
              <a:t>): 868,000 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비용</a:t>
            </a:r>
            <a:r>
              <a:rPr lang="en-US" altLang="ko-KR" sz="1600" dirty="0" smtClean="0"/>
              <a:t>: 3,520,000 </a:t>
            </a:r>
            <a:r>
              <a:rPr lang="en-US" altLang="ko-KR" sz="1600" dirty="0" smtClean="0"/>
              <a:t>* 2* 0.9(10% </a:t>
            </a:r>
            <a:r>
              <a:rPr lang="ko-KR" altLang="en-US" sz="1600" dirty="0" smtClean="0"/>
              <a:t>할인</a:t>
            </a:r>
            <a:r>
              <a:rPr lang="en-US" altLang="ko-KR" sz="1600" dirty="0" smtClean="0"/>
              <a:t>) = 6,336,000 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기존 라이선스와 별도로 구매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기존 라이선스 비용</a:t>
            </a:r>
            <a:r>
              <a:rPr lang="en-US" altLang="ko-KR" sz="1600" dirty="0" smtClean="0"/>
              <a:t>: 3,520,000 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신규 </a:t>
            </a:r>
            <a:r>
              <a:rPr lang="ko-KR" altLang="en-US" sz="1600" dirty="0" smtClean="0"/>
              <a:t>구매 비용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3,520,000 </a:t>
            </a:r>
            <a:r>
              <a:rPr lang="ko-KR" altLang="en-US" sz="1600" dirty="0" smtClean="0"/>
              <a:t>원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기존과 동일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총 비용</a:t>
            </a:r>
            <a:r>
              <a:rPr lang="en-US" altLang="ko-KR" sz="1600" dirty="0" smtClean="0"/>
              <a:t>: 7,040,000 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93733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4635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Lumerical FDTD 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라이선스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 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추가 구매 견적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884" y="814119"/>
            <a:ext cx="827641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Lab Suite</a:t>
            </a:r>
            <a:r>
              <a:rPr lang="ko-KR" altLang="en-US" dirty="0" smtClean="0"/>
              <a:t>로 업그레이드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Lab Suite: FDTD</a:t>
            </a:r>
            <a:r>
              <a:rPr lang="ko-KR" altLang="en-US" sz="1600" dirty="0" smtClean="0"/>
              <a:t>를 포함해서 </a:t>
            </a:r>
            <a:r>
              <a:rPr lang="en-US" altLang="ko-KR" sz="1600" dirty="0" smtClean="0"/>
              <a:t>Lumerical </a:t>
            </a:r>
            <a:r>
              <a:rPr lang="ko-KR" altLang="en-US" sz="1600" dirty="0" smtClean="0"/>
              <a:t>제품이 모두 포함된 번들 라이선스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FDTD(3), MODE(1), DGTD(1), CHARGE(1), HEAT(1), FEEM(1), INTERCONNECT(1)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라이선스 비용</a:t>
            </a:r>
            <a:r>
              <a:rPr lang="en-US" altLang="ko-KR" sz="1600" dirty="0" smtClean="0"/>
              <a:t>: 7,040,000 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</p:txBody>
      </p:sp>
      <p:grpSp>
        <p:nvGrpSpPr>
          <p:cNvPr id="10" name="그룹 9"/>
          <p:cNvGrpSpPr/>
          <p:nvPr/>
        </p:nvGrpSpPr>
        <p:grpSpPr>
          <a:xfrm>
            <a:off x="4738254" y="2503045"/>
            <a:ext cx="3960000" cy="2803899"/>
            <a:chOff x="3074098" y="3750313"/>
            <a:chExt cx="3960000" cy="280389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098" y="3750313"/>
              <a:ext cx="3960000" cy="203077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1929"/>
            <a:stretch/>
          </p:blipFill>
          <p:spPr>
            <a:xfrm>
              <a:off x="3074098" y="5781083"/>
              <a:ext cx="3960000" cy="773129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43884" y="2933713"/>
            <a:ext cx="4148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DGTD: </a:t>
            </a:r>
            <a:r>
              <a:rPr lang="en-US" altLang="ko-KR" sz="1600" b="1" dirty="0" smtClean="0"/>
              <a:t>D</a:t>
            </a:r>
            <a:r>
              <a:rPr lang="en-US" altLang="ko-KR" sz="1600" dirty="0" smtClean="0"/>
              <a:t>iscontinuous </a:t>
            </a:r>
            <a:r>
              <a:rPr lang="en-US" altLang="ko-KR" sz="1600" b="1" dirty="0" err="1" smtClean="0"/>
              <a:t>G</a:t>
            </a:r>
            <a:r>
              <a:rPr lang="en-US" altLang="ko-KR" sz="1600" dirty="0" err="1" smtClean="0"/>
              <a:t>alerkin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T</a:t>
            </a:r>
            <a:r>
              <a:rPr lang="en-US" altLang="ko-KR" sz="1600" dirty="0" smtClean="0"/>
              <a:t>ime </a:t>
            </a:r>
            <a:r>
              <a:rPr lang="en-US" altLang="ko-KR" sz="1600" b="1" dirty="0" smtClean="0"/>
              <a:t>D</a:t>
            </a:r>
            <a:r>
              <a:rPr lang="en-US" altLang="ko-KR" sz="1600" dirty="0" smtClean="0"/>
              <a:t>omain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Higher order </a:t>
            </a:r>
            <a:r>
              <a:rPr lang="en-US" altLang="ko-KR" sz="1600" i="1" dirty="0"/>
              <a:t>mesh polynomials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for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accurate </a:t>
            </a:r>
            <a:r>
              <a:rPr lang="en-US" altLang="ko-KR" sz="1600" dirty="0"/>
              <a:t>performance control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FEEM: </a:t>
            </a:r>
            <a:r>
              <a:rPr lang="en-US" altLang="ko-KR" sz="1600" b="1" dirty="0" smtClean="0"/>
              <a:t>F</a:t>
            </a:r>
            <a:r>
              <a:rPr lang="en-US" altLang="ko-KR" sz="1600" dirty="0" smtClean="0"/>
              <a:t>inite </a:t>
            </a:r>
            <a:r>
              <a:rPr lang="en-US" altLang="ko-KR" sz="1600" b="1" dirty="0" smtClean="0"/>
              <a:t>E</a:t>
            </a:r>
            <a:r>
              <a:rPr lang="en-US" altLang="ko-KR" sz="1600" dirty="0" smtClean="0"/>
              <a:t>lement </a:t>
            </a:r>
            <a:r>
              <a:rPr lang="en-US" altLang="ko-KR" sz="1600" b="1" dirty="0" err="1" smtClean="0"/>
              <a:t>E</a:t>
            </a:r>
            <a:r>
              <a:rPr lang="en-US" altLang="ko-KR" sz="1600" dirty="0" err="1" smtClean="0"/>
              <a:t>igen</a:t>
            </a:r>
            <a:r>
              <a:rPr lang="en-US" altLang="ko-KR" sz="1600" b="1" dirty="0" err="1" smtClean="0"/>
              <a:t>m</a:t>
            </a:r>
            <a:r>
              <a:rPr lang="en-US" altLang="ko-KR" sz="1600" dirty="0" err="1" smtClean="0"/>
              <a:t>ode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Superior performance scaling thanks </a:t>
            </a:r>
            <a:r>
              <a:rPr lang="en-US" altLang="ko-KR" sz="1600" dirty="0" smtClean="0"/>
              <a:t>to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higher </a:t>
            </a:r>
            <a:r>
              <a:rPr lang="en-US" altLang="ko-KR" sz="1600" dirty="0"/>
              <a:t>order </a:t>
            </a:r>
            <a:r>
              <a:rPr lang="en-US" altLang="ko-KR" sz="1600" i="1" dirty="0"/>
              <a:t>mesh polynomials</a:t>
            </a:r>
            <a:endParaRPr lang="en-US" altLang="ko-KR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179401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131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CPU Workstation 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구매 사양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884" y="402622"/>
            <a:ext cx="8276414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기존 </a:t>
            </a:r>
            <a:r>
              <a:rPr lang="en-US" altLang="ko-KR" dirty="0" smtClean="0">
                <a:latin typeface="+mn-ea"/>
              </a:rPr>
              <a:t>GPU Workstation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GPU </a:t>
            </a:r>
            <a:r>
              <a:rPr lang="ko-KR" altLang="en-US" dirty="0" smtClean="0">
                <a:latin typeface="+mn-ea"/>
              </a:rPr>
              <a:t>활용을 위한 사양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CPU Workstation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CPU </a:t>
            </a:r>
            <a:r>
              <a:rPr lang="ko-KR" altLang="en-US" dirty="0" smtClean="0">
                <a:latin typeface="+mn-ea"/>
              </a:rPr>
              <a:t>활용에 집중 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754810"/>
              </p:ext>
            </p:extLst>
          </p:nvPr>
        </p:nvGraphicFramePr>
        <p:xfrm>
          <a:off x="354328" y="1449650"/>
          <a:ext cx="8265971" cy="473779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6016">
                  <a:extLst>
                    <a:ext uri="{9D8B030D-6E8A-4147-A177-3AD203B41FA5}">
                      <a16:colId xmlns:a16="http://schemas.microsoft.com/office/drawing/2014/main" val="789512337"/>
                    </a:ext>
                  </a:extLst>
                </a:gridCol>
                <a:gridCol w="720885">
                  <a:extLst>
                    <a:ext uri="{9D8B030D-6E8A-4147-A177-3AD203B41FA5}">
                      <a16:colId xmlns:a16="http://schemas.microsoft.com/office/drawing/2014/main" val="2081679223"/>
                    </a:ext>
                  </a:extLst>
                </a:gridCol>
                <a:gridCol w="3549535">
                  <a:extLst>
                    <a:ext uri="{9D8B030D-6E8A-4147-A177-3AD203B41FA5}">
                      <a16:colId xmlns:a16="http://schemas.microsoft.com/office/drawing/2014/main" val="3247108221"/>
                    </a:ext>
                  </a:extLst>
                </a:gridCol>
                <a:gridCol w="3549535">
                  <a:extLst>
                    <a:ext uri="{9D8B030D-6E8A-4147-A177-3AD203B41FA5}">
                      <a16:colId xmlns:a16="http://schemas.microsoft.com/office/drawing/2014/main" val="1529753557"/>
                    </a:ext>
                  </a:extLst>
                </a:gridCol>
              </a:tblGrid>
              <a:tr h="272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No.</a:t>
                      </a:r>
                      <a:endParaRPr lang="en-US" sz="1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품  명</a:t>
                      </a:r>
                      <a:endParaRPr lang="ko-KR" altLang="en-US" sz="1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사   양 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Specification)</a:t>
                      </a:r>
                      <a:endParaRPr lang="en-US" sz="1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26217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effectLst/>
                          <a:latin typeface="+mn-ea"/>
                          <a:ea typeface="+mn-ea"/>
                        </a:rPr>
                        <a:t>GPU</a:t>
                      </a:r>
                      <a:r>
                        <a:rPr lang="en-US" sz="1200" b="1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Workstation</a:t>
                      </a:r>
                      <a:endParaRPr lang="en-US" sz="1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effectLst/>
                          <a:latin typeface="+mn-ea"/>
                          <a:ea typeface="+mn-ea"/>
                        </a:rPr>
                        <a:t>CPU</a:t>
                      </a:r>
                      <a:r>
                        <a:rPr lang="en-US" altLang="ko-KR" sz="1200" b="1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Workstation</a:t>
                      </a:r>
                      <a:endParaRPr lang="en-US" altLang="ko-KR" sz="1200" b="1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3883079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CPU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INTEL </a:t>
                      </a:r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제온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스케일러블 실버 </a:t>
                      </a:r>
                      <a:r>
                        <a:rPr lang="en-US" altLang="ko-KR" sz="1200" u="none" strike="noStrike" dirty="0" smtClean="0">
                          <a:effectLst/>
                          <a:latin typeface="+mn-ea"/>
                          <a:ea typeface="+mn-ea"/>
                        </a:rPr>
                        <a:t>4114</a:t>
                      </a:r>
                    </a:p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10 core / 20 thread * 2</a:t>
                      </a:r>
                      <a:r>
                        <a:rPr lang="en-US" altLang="ko-KR" sz="12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= 20</a:t>
                      </a:r>
                      <a:r>
                        <a:rPr lang="en-US" altLang="ko-KR" sz="12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core / 40 thread, </a:t>
                      </a:r>
                      <a:r>
                        <a:rPr lang="en-US" altLang="ko-KR" sz="1200" u="none" strike="noStrike" dirty="0" smtClean="0">
                          <a:effectLst/>
                          <a:latin typeface="+mn-ea"/>
                          <a:ea typeface="+mn-ea"/>
                        </a:rPr>
                        <a:t>2.2GHz)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INTEL </a:t>
                      </a:r>
                      <a:r>
                        <a:rPr lang="ko-KR" alt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코어</a:t>
                      </a:r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X-</a:t>
                      </a:r>
                      <a:r>
                        <a:rPr lang="ko-KR" alt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시리즈 </a:t>
                      </a:r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i9-9980XE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(18 core / 36 thread, 3.0 GHz)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1245953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RAM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삼성 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DDR4 32GB </a:t>
                      </a:r>
                      <a:r>
                        <a:rPr lang="en-US" altLang="ko-KR" sz="1200" u="none" strike="noStrike" dirty="0" smtClean="0">
                          <a:effectLst/>
                          <a:latin typeface="+mn-ea"/>
                          <a:ea typeface="+mn-ea"/>
                        </a:rPr>
                        <a:t>RAM/2400MHz/ECC/REG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(32GB * 12 = 384GB)</a:t>
                      </a:r>
                      <a:endParaRPr lang="ko-KR" alt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G.SKILL DDR4 16GB RAM/3600MHz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(16GB</a:t>
                      </a:r>
                      <a:r>
                        <a:rPr lang="en-US" altLang="ko-KR" sz="12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* 8 = </a:t>
                      </a:r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128GB)</a:t>
                      </a:r>
                      <a:endParaRPr lang="ko-KR" alt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0857449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ea"/>
                          <a:ea typeface="+mn-ea"/>
                        </a:rPr>
                        <a:t>GPU</a:t>
                      </a:r>
                      <a:endParaRPr lang="en-US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+mn-ea"/>
                          <a:ea typeface="+mn-ea"/>
                        </a:rPr>
                        <a:t>2 * NVIDIA</a:t>
                      </a:r>
                      <a:r>
                        <a:rPr lang="en-US" altLang="ko-KR" sz="1200" u="none" strike="noStrike" baseline="0" dirty="0" smtClean="0">
                          <a:effectLst/>
                          <a:latin typeface="+mn-ea"/>
                          <a:ea typeface="+mn-ea"/>
                        </a:rPr>
                        <a:t> GeForce</a:t>
                      </a:r>
                      <a:r>
                        <a:rPr lang="ko-KR" alt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RTX 2070 </a:t>
                      </a:r>
                      <a:r>
                        <a:rPr lang="en-US" altLang="ko-KR" sz="1200" u="none" strike="noStrike" dirty="0" smtClean="0">
                          <a:effectLst/>
                          <a:latin typeface="+mn-ea"/>
                          <a:ea typeface="+mn-ea"/>
                        </a:rPr>
                        <a:t>8GB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+mn-ea"/>
                          <a:ea typeface="+mn-ea"/>
                        </a:rPr>
                        <a:t>NVIDIA</a:t>
                      </a:r>
                      <a:r>
                        <a:rPr lang="en-US" altLang="ko-KR" sz="1200" u="none" strike="noStrike" baseline="0" dirty="0" smtClean="0">
                          <a:effectLst/>
                          <a:latin typeface="+mn-ea"/>
                          <a:ea typeface="+mn-ea"/>
                        </a:rPr>
                        <a:t> GeForce</a:t>
                      </a:r>
                      <a:r>
                        <a:rPr lang="ko-KR" alt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u="none" strike="noStrike" dirty="0" smtClean="0">
                          <a:effectLst/>
                          <a:latin typeface="+mn-ea"/>
                          <a:ea typeface="+mn-ea"/>
                        </a:rPr>
                        <a:t>GTX 1660Ti 6GB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779555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ea"/>
                          <a:ea typeface="+mn-ea"/>
                        </a:rPr>
                        <a:t>SSD</a:t>
                      </a:r>
                      <a:endParaRPr lang="en-US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삼성 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860 </a:t>
                      </a:r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PRO </a:t>
                      </a:r>
                      <a:r>
                        <a:rPr 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Series 1TB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삼성 </a:t>
                      </a:r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970 EVO</a:t>
                      </a:r>
                      <a:r>
                        <a:rPr lang="en-US" altLang="ko-KR" sz="12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Plus M.2 1TB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5896444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POWER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80PLUS GOLD 1000W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80PLUS PLATINUM 1000W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052967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Price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1000</a:t>
                      </a:r>
                      <a:r>
                        <a:rPr lang="ko-KR" alt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만원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700</a:t>
                      </a:r>
                      <a:r>
                        <a:rPr lang="ko-KR" alt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만원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7971614"/>
                  </a:ext>
                </a:extLst>
              </a:tr>
              <a:tr h="558165">
                <a:tc gridSpan="2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1.6GT/s faster bus transfer rate</a:t>
                      </a:r>
                    </a:p>
                    <a:p>
                      <a:pPr algn="ctr" fontAlgn="ctr"/>
                      <a:r>
                        <a:rPr 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Larger maximum ram</a:t>
                      </a:r>
                      <a:r>
                        <a:rPr lang="en-US" sz="12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size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2.45x</a:t>
                      </a:r>
                      <a:r>
                        <a:rPr lang="en-US" sz="12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faster CPU speed</a:t>
                      </a:r>
                    </a:p>
                    <a:p>
                      <a:pPr algn="ctr" fontAlgn="ctr"/>
                      <a:r>
                        <a:rPr lang="en-US" sz="12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Higher ram speed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1259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34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90" y="4086890"/>
            <a:ext cx="2880000" cy="216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90" y="1690537"/>
            <a:ext cx="2880000" cy="2160000"/>
          </a:xfrm>
          <a:prstGeom prst="rect">
            <a:avLst/>
          </a:prstGeom>
        </p:spPr>
      </p:pic>
      <p:sp>
        <p:nvSpPr>
          <p:cNvPr id="13" name="아래쪽 화살표 12"/>
          <p:cNvSpPr/>
          <p:nvPr/>
        </p:nvSpPr>
        <p:spPr>
          <a:xfrm>
            <a:off x="2204873" y="3766537"/>
            <a:ext cx="282633" cy="45339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079" y="508008"/>
            <a:ext cx="127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Last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7761" y="935183"/>
            <a:ext cx="357759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MSTA 2019 </a:t>
            </a:r>
            <a:r>
              <a:rPr lang="ko-KR" altLang="en-US" dirty="0" smtClean="0"/>
              <a:t>포스터 </a:t>
            </a:r>
            <a:r>
              <a:rPr lang="en-US" altLang="ko-KR" dirty="0" smtClean="0"/>
              <a:t>(7/31)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삼성산학과제 </a:t>
            </a:r>
            <a:r>
              <a:rPr lang="ko-KR" altLang="en-US" dirty="0" smtClean="0"/>
              <a:t>보고서</a:t>
            </a:r>
            <a:r>
              <a:rPr lang="en-US" altLang="ko-KR" dirty="0" smtClean="0"/>
              <a:t> (8/1)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Neural Network Model Training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7760" y="508008"/>
            <a:ext cx="127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2704" y="935183"/>
            <a:ext cx="3826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Deep Learning Neural Network Training Data Preparation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4325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53880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01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7521" y="2087811"/>
            <a:ext cx="58355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With Neural </a:t>
            </a:r>
            <a:r>
              <a:rPr lang="en-US" altLang="ko-KR" b="1" dirty="0" smtClean="0"/>
              <a:t>Network, Supervised Learning Regression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FCDNN (Fully Connected Deep Neural </a:t>
            </a:r>
            <a:r>
              <a:rPr lang="en-US" altLang="ko-KR" dirty="0" smtClean="0"/>
              <a:t>Network)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ResNet</a:t>
            </a:r>
            <a:r>
              <a:rPr lang="en-US" altLang="ko-KR" dirty="0" smtClean="0"/>
              <a:t> (Residual Network)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DenseNet</a:t>
            </a:r>
            <a:r>
              <a:rPr lang="en-US" altLang="ko-KR" dirty="0" smtClean="0"/>
              <a:t> </a:t>
            </a:r>
            <a:r>
              <a:rPr lang="en-US" altLang="ko-KR" dirty="0"/>
              <a:t>(Dense Network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 smtClean="0"/>
              <a:t>구현 중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dirty="0" err="1" smtClean="0"/>
              <a:t>DenseNet</a:t>
            </a:r>
            <a:r>
              <a:rPr lang="ko-KR" altLang="en-US" dirty="0" smtClean="0"/>
              <a:t>을 이용한 논문은 없음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801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Paper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521" y="402622"/>
            <a:ext cx="6367162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Without </a:t>
            </a:r>
            <a:r>
              <a:rPr lang="en-US" altLang="ko-KR" b="1" dirty="0" err="1" smtClean="0"/>
              <a:t>Nerual</a:t>
            </a:r>
            <a:r>
              <a:rPr lang="en-US" altLang="ko-KR" b="1" dirty="0" smtClean="0"/>
              <a:t> Network, Reinforcement Learning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ARLA </a:t>
            </a:r>
            <a:r>
              <a:rPr lang="en-US" altLang="ko-KR" dirty="0"/>
              <a:t>(Additive Reinforcement Learning Algorithm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 smtClean="0"/>
              <a:t>현재 사용 중인 알고리즘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 smtClean="0"/>
              <a:t>결과물</a:t>
            </a:r>
            <a:r>
              <a:rPr lang="en-US" altLang="ko-KR" dirty="0" smtClean="0"/>
              <a:t>: 1D DBR, 2D Splitter (symmetry)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4867852"/>
            <a:ext cx="9072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FCDNN ref.1 </a:t>
            </a:r>
            <a:r>
              <a:rPr lang="en-US" altLang="ko-KR" sz="1600" dirty="0"/>
              <a:t>: A. da Silva </a:t>
            </a:r>
            <a:r>
              <a:rPr lang="en-US" altLang="ko-KR" sz="1600" dirty="0" smtClean="0"/>
              <a:t>Ferreira et al. </a:t>
            </a:r>
            <a:r>
              <a:rPr lang="en-US" altLang="ko-KR" sz="1600" dirty="0"/>
              <a:t>"Computing Optical Properties of Photonic Crystals by Using Multilayer Perceptron and Extreme Learning Machine," </a:t>
            </a:r>
            <a:r>
              <a:rPr lang="en-US" altLang="ko-KR" sz="1600" b="1" i="1" dirty="0" smtClean="0"/>
              <a:t>Journal </a:t>
            </a:r>
            <a:r>
              <a:rPr lang="en-US" altLang="ko-KR" sz="1600" b="1" i="1" dirty="0"/>
              <a:t>of </a:t>
            </a:r>
            <a:r>
              <a:rPr lang="en-US" altLang="ko-KR" sz="1600" b="1" i="1" dirty="0" err="1"/>
              <a:t>Lightwave</a:t>
            </a:r>
            <a:r>
              <a:rPr lang="en-US" altLang="ko-KR" sz="1600" b="1" i="1" dirty="0"/>
              <a:t> </a:t>
            </a:r>
            <a:r>
              <a:rPr lang="en-US" altLang="ko-KR" sz="1600" b="1" i="1" dirty="0" smtClean="0"/>
              <a:t>Technology</a:t>
            </a:r>
            <a:r>
              <a:rPr lang="en-US" altLang="ko-KR" sz="1600" dirty="0" smtClean="0"/>
              <a:t>, 2018</a:t>
            </a:r>
          </a:p>
          <a:p>
            <a:r>
              <a:rPr lang="en-US" altLang="ko-KR" sz="1600" dirty="0"/>
              <a:t>FCDNN </a:t>
            </a:r>
            <a:r>
              <a:rPr lang="en-US" altLang="ko-KR" sz="1600" dirty="0" smtClean="0"/>
              <a:t>ref.2 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Dianjing</a:t>
            </a:r>
            <a:r>
              <a:rPr lang="en-US" altLang="ko-KR" sz="1600" dirty="0" smtClean="0"/>
              <a:t> Liu </a:t>
            </a:r>
            <a:r>
              <a:rPr lang="en-US" altLang="ko-KR" sz="1600" dirty="0"/>
              <a:t>et al. </a:t>
            </a:r>
            <a:r>
              <a:rPr lang="en-US" altLang="ko-KR" sz="1600" dirty="0" smtClean="0"/>
              <a:t>“Training Deep Neural Networks for the Inverse Design of </a:t>
            </a:r>
            <a:r>
              <a:rPr lang="en-US" altLang="ko-KR" sz="1600" dirty="0" err="1" smtClean="0"/>
              <a:t>Nanophotonics</a:t>
            </a:r>
            <a:r>
              <a:rPr lang="en-US" altLang="ko-KR" sz="1600" dirty="0" smtClean="0"/>
              <a:t> Structures," </a:t>
            </a:r>
            <a:r>
              <a:rPr lang="en-US" altLang="ko-KR" sz="1600" b="1" i="1" dirty="0" smtClean="0"/>
              <a:t>ACS Photonics</a:t>
            </a:r>
            <a:r>
              <a:rPr lang="en-US" altLang="ko-KR" sz="1600" dirty="0" smtClean="0"/>
              <a:t>, 2018</a:t>
            </a:r>
          </a:p>
          <a:p>
            <a:r>
              <a:rPr lang="en-US" altLang="ko-KR" sz="1600" dirty="0" err="1" smtClean="0"/>
              <a:t>ResNet</a:t>
            </a:r>
            <a:r>
              <a:rPr lang="en-US" altLang="ko-KR" sz="1600" dirty="0" smtClean="0"/>
              <a:t> ref. : </a:t>
            </a:r>
            <a:r>
              <a:rPr lang="en-US" altLang="ko-KR" sz="1600" dirty="0" err="1" smtClean="0"/>
              <a:t>Mohammd</a:t>
            </a:r>
            <a:r>
              <a:rPr lang="en-US" altLang="ko-KR" sz="1600" dirty="0" smtClean="0"/>
              <a:t> H. </a:t>
            </a:r>
            <a:r>
              <a:rPr lang="en-US" altLang="ko-KR" sz="1600" dirty="0" err="1" smtClean="0"/>
              <a:t>Tahersima</a:t>
            </a:r>
            <a:r>
              <a:rPr lang="en-US" altLang="ko-KR" sz="1600" dirty="0" smtClean="0"/>
              <a:t> et al. “Deep Neural Network Inverse Design of Integrated Photonic Power Splitters,” </a:t>
            </a:r>
            <a:r>
              <a:rPr lang="en-US" altLang="ko-KR" sz="1600" b="1" i="1" dirty="0" smtClean="0"/>
              <a:t>Scientific Reports</a:t>
            </a:r>
            <a:r>
              <a:rPr lang="en-US" altLang="ko-KR" sz="1600" dirty="0" smtClean="0"/>
              <a:t>, 2019</a:t>
            </a:r>
            <a:endParaRPr lang="en-US" altLang="ko-KR" sz="16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618" y="219222"/>
            <a:ext cx="3203171" cy="180178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123" y="3045758"/>
            <a:ext cx="3175053" cy="155577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565030" y="2813331"/>
            <a:ext cx="18432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Classification Performance Test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4038683" y="3045758"/>
            <a:ext cx="1801935" cy="1675572"/>
            <a:chOff x="4038683" y="3823646"/>
            <a:chExt cx="1801935" cy="167557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8683" y="3823646"/>
              <a:ext cx="1801935" cy="1675572"/>
            </a:xfrm>
            <a:prstGeom prst="rect">
              <a:avLst/>
            </a:prstGeom>
          </p:spPr>
        </p:pic>
        <p:sp>
          <p:nvSpPr>
            <p:cNvPr id="30" name="직사각형 29"/>
            <p:cNvSpPr/>
            <p:nvPr/>
          </p:nvSpPr>
          <p:spPr>
            <a:xfrm>
              <a:off x="4038683" y="3827711"/>
              <a:ext cx="158667" cy="203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451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70482</TotalTime>
  <Words>512</Words>
  <Application>Microsoft Office PowerPoint</Application>
  <PresentationFormat>화면 슬라이드 쇼(4:3)</PresentationFormat>
  <Paragraphs>104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1948</cp:revision>
  <dcterms:created xsi:type="dcterms:W3CDTF">2018-02-18T11:37:55Z</dcterms:created>
  <dcterms:modified xsi:type="dcterms:W3CDTF">2019-08-01T07:21:16Z</dcterms:modified>
</cp:coreProperties>
</file>