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8" r:id="rId2"/>
    <p:sldId id="257" r:id="rId3"/>
    <p:sldId id="273" r:id="rId4"/>
    <p:sldId id="276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82" r:id="rId14"/>
    <p:sldId id="295" r:id="rId15"/>
    <p:sldId id="291" r:id="rId16"/>
    <p:sldId id="292" r:id="rId17"/>
    <p:sldId id="294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275" r:id="rId29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455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105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151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060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537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074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268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21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40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636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36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2174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2189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6658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6712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787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016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9496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7626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63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3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19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68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050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78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037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024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987623" y="1978401"/>
            <a:ext cx="316727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Ch.9</a:t>
            </a:r>
            <a: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  <a:t/>
            </a:r>
            <a:b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</a:br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Terahertz Optics</a:t>
            </a:r>
            <a:endParaRPr lang="en-US" altLang="ko-KR" sz="32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1.2 Inorganic Crystals for Terahertz Optics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0969" y="761547"/>
            <a:ext cx="440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Diamond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0969" y="1215632"/>
            <a:ext cx="77943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Diamond is an excellent terahertz optical material, however its use limited by its high cost and the difficulty of fabricating shapes other than thin wafers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phonon absorption: 60THz</a:t>
            </a:r>
            <a:endParaRPr lang="en-US" altLang="ko-KR" sz="2000" dirty="0" smtClean="0">
              <a:sym typeface="Wingdings" panose="05000000000000000000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0969" y="2446738"/>
            <a:ext cx="440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Silicon Carbide (</a:t>
            </a:r>
            <a:r>
              <a:rPr lang="en-US" altLang="ko-KR" sz="2000" dirty="0" err="1" smtClean="0">
                <a:solidFill>
                  <a:srgbClr val="3333FF"/>
                </a:solidFill>
              </a:rPr>
              <a:t>SiC</a:t>
            </a:r>
            <a:r>
              <a:rPr lang="en-US" altLang="ko-KR" sz="2000" dirty="0" smtClean="0">
                <a:solidFill>
                  <a:srgbClr val="3333FF"/>
                </a:solidFill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0969" y="2846848"/>
            <a:ext cx="799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SiC</a:t>
            </a:r>
            <a:r>
              <a:rPr lang="en-US" altLang="ko-KR" sz="2000" dirty="0" smtClean="0"/>
              <a:t> appears to be highly promising as a material for terahertz optics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err="1" smtClean="0">
                <a:sym typeface="Wingdings" panose="05000000000000000000" pitchFamily="2" charset="2"/>
              </a:rPr>
              <a:t>Reststrahlen</a:t>
            </a:r>
            <a:r>
              <a:rPr lang="en-US" altLang="ko-KR" sz="2000" dirty="0" smtClean="0">
                <a:sym typeface="Wingdings" panose="05000000000000000000" pitchFamily="2" charset="2"/>
              </a:rPr>
              <a:t> band: 20 ~ 30 THz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sym typeface="Wingdings" panose="05000000000000000000" pitchFamily="2" charset="2"/>
              </a:rPr>
              <a:t>Refractive index: ~ 3.1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494" y="3867948"/>
            <a:ext cx="4835769" cy="232992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09" y="3901430"/>
            <a:ext cx="3187103" cy="226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7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1.3 Polymers for Terahertz Optics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165" y="938070"/>
            <a:ext cx="6321669" cy="461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4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Metal </a:t>
            </a:r>
            <a:r>
              <a:rPr lang="en-US" altLang="ko-KR" sz="3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Reflectivities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20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 Metal </a:t>
            </a:r>
            <a:r>
              <a:rPr lang="en-US" altLang="ko-KR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Reflectivities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0969" y="9079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Metallic mirrors are arguably the most crucial components of any terahertz system.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0969" y="1743171"/>
            <a:ext cx="7794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power reflectivity of a good conductor: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79649" y="2270664"/>
                <a:ext cx="2184701" cy="6882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≈1−2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649" y="2270664"/>
                <a:ext cx="2184701" cy="688202"/>
              </a:xfrm>
              <a:prstGeom prst="rect">
                <a:avLst/>
              </a:prstGeom>
              <a:blipFill rotWithShape="0">
                <a:blip r:embed="rId3"/>
                <a:stretch>
                  <a:fillRect b="-8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20969" y="3086249"/>
                <a:ext cx="7794381" cy="405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ym typeface="Wingdings" panose="05000000000000000000" pitchFamily="2" charset="2"/>
                  </a:rPr>
                  <a:t> Reflectivity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∝</m:t>
                    </m:r>
                  </m:oMath>
                </a14:m>
                <a:r>
                  <a:rPr lang="en-US" altLang="ko-KR" sz="2000" dirty="0" smtClean="0"/>
                  <a:t> Conductivity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69" y="3086249"/>
                <a:ext cx="7794381" cy="405945"/>
              </a:xfrm>
              <a:prstGeom prst="rect">
                <a:avLst/>
              </a:prstGeom>
              <a:blipFill rotWithShape="0">
                <a:blip r:embed="rId4"/>
                <a:stretch>
                  <a:fillRect l="-782" t="-8955" b="-238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68165" y="6078224"/>
            <a:ext cx="860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Gatesman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J., R. H. Giles, and J. Waldman, “High-Precision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Reflectrometer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Submillimeter Wavelength,”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Opt. Soc. Am. B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12,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1995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7400" y="3569117"/>
            <a:ext cx="3529197" cy="237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1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 Metal </a:t>
            </a:r>
            <a:r>
              <a:rPr lang="en-US" altLang="ko-KR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Reflectivities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0969" y="907902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thickness of the metal coating on a mirror must be sufficiently large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 It must be capable of containing the currents induced by the </a:t>
            </a:r>
            <a:r>
              <a:rPr lang="en-US" altLang="ko-KR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interaction with the electromagnetic field</a:t>
            </a:r>
            <a:r>
              <a:rPr lang="en-US" altLang="ko-KR" sz="2000" dirty="0" smtClean="0">
                <a:sym typeface="Wingdings" panose="05000000000000000000" pitchFamily="2" charset="2"/>
              </a:rPr>
              <a:t>.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275357" y="1110542"/>
            <a:ext cx="2593289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22430" y="2090177"/>
                <a:ext cx="1295226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430" y="2090177"/>
                <a:ext cx="1295226" cy="8183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52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Gaussian Optics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65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3.1 Gaussian Beams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0969" y="9079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Radiation in the terahertz band has wavelength that are comparable to the sixe of the optical </a:t>
            </a:r>
            <a:r>
              <a:rPr lang="en-US" altLang="ko-KR" sz="2000" dirty="0" err="1" smtClean="0"/>
              <a:t>ccomponents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0969" y="1615788"/>
            <a:ext cx="440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The Gaussian bean radial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45958" y="2009678"/>
                <a:ext cx="2249783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958" y="2009678"/>
                <a:ext cx="2249783" cy="6279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20969" y="2653258"/>
                <a:ext cx="77943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ym typeface="Wingdings" panose="05000000000000000000" pitchFamily="2" charset="2"/>
                  </a:rPr>
                  <a:t> An optical element or aperture in the beam path must have a diameter larger than about 5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</m:t>
                    </m:r>
                  </m:oMath>
                </a14:m>
                <a:endParaRPr lang="en-US" altLang="ko-KR" sz="2000" dirty="0" smtClean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69" y="2653258"/>
                <a:ext cx="7794381" cy="707886"/>
              </a:xfrm>
              <a:prstGeom prst="rect">
                <a:avLst/>
              </a:prstGeom>
              <a:blipFill rotWithShape="0">
                <a:blip r:embed="rId4"/>
                <a:stretch>
                  <a:fillRect l="-782" t="-5172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720969" y="3303889"/>
            <a:ext cx="440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The minimum radius of the beam waist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00065" y="3654403"/>
                <a:ext cx="1741567" cy="6882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065" y="3654403"/>
                <a:ext cx="1741567" cy="688202"/>
              </a:xfrm>
              <a:prstGeom prst="rect">
                <a:avLst/>
              </a:prstGeom>
              <a:blipFill rotWithShape="0">
                <a:blip r:embed="rId5"/>
                <a:stretch>
                  <a:fillRect b="-8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720969" y="4324819"/>
            <a:ext cx="1863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Rayleigh length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03678" y="4677812"/>
                <a:ext cx="1334340" cy="560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678" y="4677812"/>
                <a:ext cx="1334340" cy="56021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720969" y="5258211"/>
            <a:ext cx="3569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Beam waist &amp; </a:t>
            </a:r>
            <a:r>
              <a:rPr lang="en-US" altLang="ko-KR" sz="2000" dirty="0" err="1" smtClean="0">
                <a:solidFill>
                  <a:srgbClr val="3333FF"/>
                </a:solidFill>
              </a:rPr>
              <a:t>wavefront</a:t>
            </a:r>
            <a:r>
              <a:rPr lang="en-US" altLang="ko-KR" sz="2000" dirty="0" smtClean="0">
                <a:solidFill>
                  <a:srgbClr val="3333FF"/>
                </a:solidFill>
              </a:rPr>
              <a:t> radius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10100" y="5661093"/>
                <a:ext cx="2508059" cy="6882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100" y="5661093"/>
                <a:ext cx="2508059" cy="68820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19267" y="5624225"/>
                <a:ext cx="2162964" cy="725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267" y="5624225"/>
                <a:ext cx="2162964" cy="72507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2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Dichroic Optical Element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3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4.1 Terahertz Transparent/Visible Opaque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0969" y="9079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It is often necessary to combine visible and terahertz beams so that they </a:t>
            </a:r>
            <a:r>
              <a:rPr lang="en-US" altLang="ko-KR" sz="2000" dirty="0" err="1" smtClean="0"/>
              <a:t>copropagate</a:t>
            </a:r>
            <a:r>
              <a:rPr lang="en-US" altLang="ko-KR" sz="2000" dirty="0" smtClean="0"/>
              <a:t>, or to remove or redirect one of the beams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969" y="1926725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In many ways, polymer foams fulfill best the required criteria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 Low frequency-independent terahertz loss, low refractive index, low beam distortion, high loss in the visible, low cost</a:t>
            </a:r>
            <a:endParaRPr lang="en-US" altLang="ko-KR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20969" y="1571202"/>
            <a:ext cx="440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Expanded polymer foams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0969" y="3460100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( + ): Higher mechanical strength, can be formed in to lenses </a:t>
            </a:r>
          </a:p>
          <a:p>
            <a:r>
              <a:rPr lang="en-US" altLang="ko-KR" sz="2000" dirty="0"/>
              <a:t>( - ): Higher transmission loss than </a:t>
            </a:r>
            <a:r>
              <a:rPr lang="en-US" altLang="ko-KR" sz="2000" dirty="0" smtClean="0"/>
              <a:t>foams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0969" y="3001189"/>
            <a:ext cx="440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Nonpolar </a:t>
            </a:r>
            <a:r>
              <a:rPr lang="en-US" altLang="ko-KR" sz="2000" dirty="0" err="1" smtClean="0">
                <a:solidFill>
                  <a:srgbClr val="3333FF"/>
                </a:solidFill>
              </a:rPr>
              <a:t>polyemrs</a:t>
            </a:r>
            <a:r>
              <a:rPr lang="en-US" altLang="ko-KR" sz="2000" dirty="0" smtClean="0">
                <a:solidFill>
                  <a:srgbClr val="3333FF"/>
                </a:solidFill>
              </a:rPr>
              <a:t> (HDPE, PTFE)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0969" y="4296688"/>
            <a:ext cx="440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High-resistivity silicon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0969" y="4754337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( + ): The lowest terahertz absorption over the </a:t>
            </a:r>
            <a:r>
              <a:rPr lang="en-US" altLang="ko-KR" sz="2000" dirty="0" err="1" smtClean="0"/>
              <a:t>greastest</a:t>
            </a:r>
            <a:r>
              <a:rPr lang="en-US" altLang="ko-KR" sz="2000" dirty="0" smtClean="0"/>
              <a:t> bandwidth</a:t>
            </a:r>
          </a:p>
          <a:p>
            <a:r>
              <a:rPr lang="en-US" altLang="ko-KR" sz="2000" dirty="0" smtClean="0"/>
              <a:t>( - ): Sufficiently high optical intensities the concentration of generated </a:t>
            </a:r>
            <a:r>
              <a:rPr lang="en-US" altLang="ko-KR" sz="2000" dirty="0" err="1" smtClean="0"/>
              <a:t>photocarriers</a:t>
            </a:r>
            <a:r>
              <a:rPr lang="en-US" altLang="ko-KR" sz="2000" dirty="0" smtClean="0"/>
              <a:t> can produce significant terahertz absorption.</a:t>
            </a:r>
          </a:p>
        </p:txBody>
      </p:sp>
    </p:spTree>
    <p:extLst>
      <p:ext uri="{BB962C8B-B14F-4D97-AF65-F5344CB8AC3E}">
        <p14:creationId xmlns:p14="http://schemas.microsoft.com/office/powerpoint/2010/main" val="16348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4.2 Terahertz Opaque/Visible Transparent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0969" y="9079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Optical glasses have strong terahertz absorption.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 BK7, pure SiO</a:t>
            </a:r>
            <a:r>
              <a:rPr lang="en-US" altLang="ko-KR" sz="2000" baseline="-25000" dirty="0" smtClean="0">
                <a:sym typeface="Wingdings" panose="05000000000000000000" pitchFamily="2" charset="2"/>
              </a:rPr>
              <a:t>2</a:t>
            </a:r>
            <a:endParaRPr lang="en-US" altLang="ko-KR" sz="2000" baseline="-25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20969" y="1831540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Glass has several important advantages for this role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highly transparent, distortion-free optical windows, antireflection coating does not affect its performance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0969" y="2924241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Other materials: Perspex (</a:t>
            </a:r>
            <a:r>
              <a:rPr lang="en-US" altLang="ko-KR" sz="2000" dirty="0" err="1" smtClean="0"/>
              <a:t>polymethylmethacrylate</a:t>
            </a:r>
            <a:r>
              <a:rPr lang="en-US" altLang="ko-KR" sz="2000" dirty="0" smtClean="0"/>
              <a:t>), polystyrene, polar crystals (LiNbO</a:t>
            </a:r>
            <a:r>
              <a:rPr lang="en-US" altLang="ko-KR" sz="2000" baseline="-25000" dirty="0" smtClean="0"/>
              <a:t>3</a:t>
            </a:r>
            <a:r>
              <a:rPr lang="en-US" altLang="ko-KR" sz="2000" dirty="0" smtClean="0"/>
              <a:t>, TiO</a:t>
            </a:r>
            <a:r>
              <a:rPr lang="en-US" altLang="ko-KR" sz="2000" baseline="-25000" dirty="0" smtClean="0"/>
              <a:t>2</a:t>
            </a:r>
            <a:r>
              <a:rPr lang="en-US" altLang="ko-KR" sz="2000" dirty="0" smtClean="0"/>
              <a:t>)</a:t>
            </a:r>
            <a:endParaRPr lang="en-US" altLang="ko-KR" sz="20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189193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1775445" y="1536174"/>
            <a:ext cx="5593111" cy="3785652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Terahertz Optical Materials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Metal </a:t>
            </a:r>
            <a:r>
              <a:rPr lang="en-US" altLang="ko-KR" sz="1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Reflectivities</a:t>
            </a: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Gaussian Optics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Dichroic Optical Elements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Wire-Grid Polarizers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Antireflection Coatings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Photonic Crystal Fibers and Terahertz Waveguides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Contents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2118-E1AA-468B-9259-8864ED518988}" type="datetime1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4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4.3 Terahertz Reflective/Visible Transparent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0969" y="9079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Visible transparent conductive coatings can act as reflective surfaces for terahertz radiation.</a:t>
            </a:r>
          </a:p>
        </p:txBody>
      </p:sp>
    </p:spTree>
    <p:extLst>
      <p:ext uri="{BB962C8B-B14F-4D97-AF65-F5344CB8AC3E}">
        <p14:creationId xmlns:p14="http://schemas.microsoft.com/office/powerpoint/2010/main" val="221452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4.4 Terahertz Transparent/Visible Reflective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0969" y="9079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Such films are semitransparent to terahertz beams and are </a:t>
            </a:r>
            <a:r>
              <a:rPr lang="en-US" altLang="ko-KR" sz="2000" dirty="0" err="1" smtClean="0"/>
              <a:t>semireflective</a:t>
            </a:r>
            <a:r>
              <a:rPr lang="en-US" altLang="ko-KR" sz="2000" dirty="0" smtClean="0"/>
              <a:t> in the visible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0898" y="1923518"/>
            <a:ext cx="7082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Visible freq. skin depth &lt;Film thickness&lt; Terahertz freq</a:t>
            </a:r>
            <a:r>
              <a:rPr lang="en-US" altLang="ko-KR" sz="2000" dirty="0"/>
              <a:t>.</a:t>
            </a:r>
            <a:r>
              <a:rPr lang="en-US" altLang="ko-KR" sz="2000" dirty="0" smtClean="0"/>
              <a:t> skin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86050" y="2462472"/>
                <a:ext cx="1413143" cy="67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050" y="2462472"/>
                <a:ext cx="1413143" cy="6770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49008" y="2538037"/>
                <a:ext cx="928075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𝑛𝑘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008" y="2538037"/>
                <a:ext cx="928075" cy="5259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9533" y="3278359"/>
            <a:ext cx="4224935" cy="32919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69393" y="3570571"/>
            <a:ext cx="318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TPX (</a:t>
            </a:r>
            <a:r>
              <a:rPr lang="en-US" altLang="ko-KR" sz="1200" dirty="0" err="1" smtClean="0"/>
              <a:t>Polymethylpentene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en-US" altLang="ko-KR" sz="1200" dirty="0" smtClean="0"/>
              <a:t>- Reflectivity of approximately 80% in the visible</a:t>
            </a:r>
          </a:p>
        </p:txBody>
      </p:sp>
    </p:spTree>
    <p:extLst>
      <p:ext uri="{BB962C8B-B14F-4D97-AF65-F5344CB8AC3E}">
        <p14:creationId xmlns:p14="http://schemas.microsoft.com/office/powerpoint/2010/main" val="354467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Wire-Grid Polarizers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22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. Wire-Grid Polarizers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0969" y="907902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thickness of the metal coating on a mirror must be sufficiently large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 It must be capable of containing the currents induced by the </a:t>
            </a:r>
            <a:r>
              <a:rPr lang="en-US" altLang="ko-KR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interaction with the electromagnetic field</a:t>
            </a:r>
            <a:r>
              <a:rPr lang="en-US" altLang="ko-KR" sz="2000" dirty="0" smtClean="0">
                <a:sym typeface="Wingdings" panose="05000000000000000000" pitchFamily="2" charset="2"/>
              </a:rPr>
              <a:t>.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51331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Antireflection Coatings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70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. Antireflection Coatings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0969" y="907902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thickness of the metal coating on a mirror must be sufficiently large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 It must be capable of containing the currents induced by the </a:t>
            </a:r>
            <a:r>
              <a:rPr lang="en-US" altLang="ko-KR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interaction with the electromagnetic field</a:t>
            </a:r>
            <a:r>
              <a:rPr lang="en-US" altLang="ko-KR" sz="2000" dirty="0" smtClean="0">
                <a:sym typeface="Wingdings" panose="05000000000000000000" pitchFamily="2" charset="2"/>
              </a:rPr>
              <a:t>.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55370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Photonic Crystal Fibers and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Terahertz Waveguides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5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. Photonic Crystal Fibers and Terahertz Waveguides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0969" y="907902"/>
            <a:ext cx="7794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thickness </a:t>
            </a:r>
            <a:r>
              <a:rPr lang="en-US" altLang="ko-KR" sz="2000" dirty="0" smtClean="0"/>
              <a:t>of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32012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References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165" y="1362807"/>
            <a:ext cx="8607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Gatesman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A. J., R. H. Giles, and J. Waldman, “High-Precision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Reflectrometer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Submillimeter Wavelength,”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J. Opt. Soc. Am. B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12, 1995, pp. 212-219.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A91F-0059-474E-BAEC-65E67593FE25}" type="datetime1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2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Terahertz Optical Materials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5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1.1 Transparency at Terahertz Frequencies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86874" y="914202"/>
            <a:ext cx="8170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Material absorption at terahertz frequencies arises from several mechanisms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0969" y="1536364"/>
            <a:ext cx="3833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Free Carrier Absorption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8650" y="1917081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smtClean="0"/>
              <a:t>Frequency-dependent absorption by free carriers may be generally described by the </a:t>
            </a:r>
            <a:r>
              <a:rPr lang="en-US" altLang="ko-KR" sz="2000" dirty="0" err="1" smtClean="0"/>
              <a:t>Drude</a:t>
            </a:r>
            <a:r>
              <a:rPr lang="en-US" altLang="ko-KR" sz="2000" dirty="0" smtClean="0"/>
              <a:t> model of carrier transport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292" y="3947030"/>
            <a:ext cx="3041415" cy="22620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93055" y="2643409"/>
                <a:ext cx="4707058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055" y="2643409"/>
                <a:ext cx="4707058" cy="58432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295279" y="3183355"/>
                <a:ext cx="3772763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279" y="3183355"/>
                <a:ext cx="3772763" cy="616387"/>
              </a:xfrm>
              <a:prstGeom prst="rect">
                <a:avLst/>
              </a:prstGeom>
              <a:blipFill rotWithShape="0">
                <a:blip r:embed="rId5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6092707" y="3650403"/>
            <a:ext cx="1038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0.1~0.5 THz</a:t>
            </a:r>
          </a:p>
        </p:txBody>
      </p:sp>
      <p:cxnSp>
        <p:nvCxnSpPr>
          <p:cNvPr id="13" name="직선 화살표 연결선 12"/>
          <p:cNvCxnSpPr>
            <a:stCxn id="17" idx="1"/>
          </p:cNvCxnSpPr>
          <p:nvPr/>
        </p:nvCxnSpPr>
        <p:spPr>
          <a:xfrm flipH="1">
            <a:off x="3631223" y="3804292"/>
            <a:ext cx="2461484" cy="5353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5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1.1 Transparency at Terahertz Frequencies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0969" y="761547"/>
            <a:ext cx="440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Absorption by Lattice Modes (Phonons)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0969" y="1215632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Resonant absorption of radiation occurs when the frequency of the incident terahertz wave matches that of vibrational modes (</a:t>
            </a:r>
            <a:r>
              <a:rPr lang="en-US" altLang="ko-KR" sz="2000" dirty="0" err="1" smtClean="0"/>
              <a:t>phonos</a:t>
            </a:r>
            <a:r>
              <a:rPr lang="en-US" altLang="ko-KR" sz="2000" dirty="0" smtClean="0"/>
              <a:t>) of the lattice.</a:t>
            </a:r>
          </a:p>
        </p:txBody>
      </p:sp>
    </p:spTree>
    <p:extLst>
      <p:ext uri="{BB962C8B-B14F-4D97-AF65-F5344CB8AC3E}">
        <p14:creationId xmlns:p14="http://schemas.microsoft.com/office/powerpoint/2010/main" val="228246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1.1 Transparency at Terahertz Frequencies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0969" y="761547"/>
            <a:ext cx="440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Dielectric </a:t>
            </a:r>
            <a:r>
              <a:rPr lang="en-US" altLang="ko-KR" sz="2000" dirty="0" err="1" smtClean="0">
                <a:solidFill>
                  <a:srgbClr val="3333FF"/>
                </a:solidFill>
              </a:rPr>
              <a:t>Reaxations</a:t>
            </a:r>
            <a:r>
              <a:rPr lang="en-US" altLang="ko-KR" sz="2000" dirty="0" smtClean="0">
                <a:solidFill>
                  <a:srgbClr val="3333FF"/>
                </a:solidFill>
              </a:rPr>
              <a:t> in Polar Materials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0969" y="1215632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At higher frequencies the diploe motions are impeded by friction in the material, in consequence of which their response is delayed relative to the field, manifesting as absorption.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220" y="2431034"/>
            <a:ext cx="5169877" cy="372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4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1.1 Transparency at Terahertz Frequencies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0969" y="761547"/>
            <a:ext cx="6277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Disorder-Induced Absorption in Amorphous </a:t>
            </a:r>
            <a:r>
              <a:rPr lang="en-US" altLang="ko-KR" sz="2000" dirty="0" err="1" smtClean="0">
                <a:solidFill>
                  <a:srgbClr val="3333FF"/>
                </a:solidFill>
              </a:rPr>
              <a:t>Materilas</a:t>
            </a:r>
            <a:endParaRPr lang="en-US" altLang="ko-KR" sz="2000" dirty="0" smtClean="0">
              <a:solidFill>
                <a:srgbClr val="3333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0969" y="1215632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Medium- and long-range microscopic disorder in amorphous materials gives rise to absorption by coupling terahertz radiation into the acoustic phonon modes.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157" y="2341840"/>
            <a:ext cx="5389685" cy="390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7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1.2 Inorganic Crystals for Terahertz Optics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0969" y="761547"/>
            <a:ext cx="440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Silicon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0969" y="1215632"/>
            <a:ext cx="77943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High resistivity float-zone silicon is the </a:t>
            </a:r>
            <a:r>
              <a:rPr lang="en-US" altLang="ko-KR" sz="2000" dirty="0" smtClean="0">
                <a:solidFill>
                  <a:srgbClr val="3333FF"/>
                </a:solidFill>
              </a:rPr>
              <a:t>premier optical material </a:t>
            </a:r>
            <a:r>
              <a:rPr lang="en-US" altLang="ko-KR" sz="2000" dirty="0" smtClean="0"/>
              <a:t>for terahertz frequencies owing to its </a:t>
            </a:r>
            <a:r>
              <a:rPr lang="en-US" altLang="ko-KR" sz="2000" dirty="0" smtClean="0">
                <a:solidFill>
                  <a:srgbClr val="3333FF"/>
                </a:solidFill>
              </a:rPr>
              <a:t>very low absorption and negligible dispersion from below 0.1  to ~13 THz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Resistivity: ~ 10k</a:t>
            </a:r>
            <a:r>
              <a:rPr lang="el-GR" altLang="ko-KR" sz="2000" dirty="0" smtClean="0"/>
              <a:t>Ω</a:t>
            </a:r>
            <a:r>
              <a:rPr lang="en-US" altLang="ko-KR" sz="2000" dirty="0" smtClean="0"/>
              <a:t> cm </a:t>
            </a:r>
            <a:r>
              <a:rPr lang="en-US" altLang="ko-KR" sz="2000" dirty="0" smtClean="0">
                <a:sym typeface="Wingdings" panose="05000000000000000000" pitchFamily="2" charset="2"/>
              </a:rPr>
              <a:t> high terahertz transparency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sym typeface="Wingdings" panose="05000000000000000000" pitchFamily="2" charset="2"/>
              </a:rPr>
              <a:t>Good mechanical strength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sym typeface="Wingdings" panose="05000000000000000000" pitchFamily="2" charset="2"/>
              </a:rPr>
              <a:t>Phonon resonance high frequency (18.4 THz)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sym typeface="Wingdings" panose="05000000000000000000" pitchFamily="2" charset="2"/>
              </a:rPr>
              <a:t>Refractive index: 3.42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969" y="3555012"/>
            <a:ext cx="440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Germanium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0969" y="3924638"/>
            <a:ext cx="7992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Similar to silicon in many respects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Resistivity: ~ </a:t>
            </a:r>
            <a:r>
              <a:rPr lang="en-US" altLang="ko-KR" sz="2000" dirty="0" smtClean="0"/>
              <a:t>50</a:t>
            </a:r>
            <a:r>
              <a:rPr lang="el-GR" altLang="ko-KR" sz="2000" dirty="0" smtClean="0"/>
              <a:t>Ω</a:t>
            </a:r>
            <a:r>
              <a:rPr lang="en-US" altLang="ko-KR" sz="2000" dirty="0" smtClean="0"/>
              <a:t> cm </a:t>
            </a:r>
            <a:r>
              <a:rPr lang="en-US" altLang="ko-KR" sz="2000" dirty="0" smtClean="0">
                <a:sym typeface="Wingdings" panose="05000000000000000000" pitchFamily="2" charset="2"/>
              </a:rPr>
              <a:t> limited at low frequencies by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Drude</a:t>
            </a:r>
            <a:r>
              <a:rPr lang="en-US" altLang="ko-KR" sz="2000" dirty="0" smtClean="0">
                <a:sym typeface="Wingdings" panose="05000000000000000000" pitchFamily="2" charset="2"/>
              </a:rPr>
              <a:t> absorption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sym typeface="Wingdings" panose="05000000000000000000" pitchFamily="2" charset="2"/>
              </a:rPr>
              <a:t>Range: 1 ~ 8 THz, phonon resonance 9 THz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ym typeface="Wingdings" panose="05000000000000000000" pitchFamily="2" charset="2"/>
              </a:rPr>
              <a:t>Refractive index: </a:t>
            </a:r>
            <a:r>
              <a:rPr lang="en-US" altLang="ko-KR" sz="2000" dirty="0" smtClean="0">
                <a:sym typeface="Wingdings" panose="05000000000000000000" pitchFamily="2" charset="2"/>
              </a:rPr>
              <a:t>~4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19788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1.2 Inorganic Crystals for Terahertz Optics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0969" y="761547"/>
            <a:ext cx="440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Quartz (SiO</a:t>
            </a:r>
            <a:r>
              <a:rPr lang="en-US" altLang="ko-KR" sz="2000" baseline="-25000" dirty="0" smtClean="0">
                <a:solidFill>
                  <a:srgbClr val="3333FF"/>
                </a:solidFill>
              </a:rPr>
              <a:t>2</a:t>
            </a:r>
            <a:r>
              <a:rPr lang="en-US" altLang="ko-KR" sz="2000" dirty="0" smtClean="0">
                <a:solidFill>
                  <a:srgbClr val="3333FF"/>
                </a:solidFill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0969" y="1215632"/>
            <a:ext cx="7794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High</a:t>
            </a:r>
            <a:endParaRPr lang="en-US" altLang="ko-KR" sz="2000" dirty="0" smtClean="0">
              <a:sym typeface="Wingdings" panose="05000000000000000000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0969" y="3555012"/>
            <a:ext cx="440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Sapphire (Al</a:t>
            </a:r>
            <a:r>
              <a:rPr lang="en-US" altLang="ko-KR" sz="2000" baseline="-25000" dirty="0" smtClean="0">
                <a:solidFill>
                  <a:srgbClr val="3333FF"/>
                </a:solidFill>
              </a:rPr>
              <a:t>2</a:t>
            </a:r>
            <a:r>
              <a:rPr lang="en-US" altLang="ko-KR" sz="2000" dirty="0" smtClean="0">
                <a:solidFill>
                  <a:srgbClr val="3333FF"/>
                </a:solidFill>
              </a:rPr>
              <a:t>O</a:t>
            </a:r>
            <a:r>
              <a:rPr lang="en-US" altLang="ko-KR" sz="2000" baseline="-25000" dirty="0" smtClean="0">
                <a:solidFill>
                  <a:srgbClr val="3333FF"/>
                </a:solidFill>
              </a:rPr>
              <a:t>3</a:t>
            </a:r>
            <a:r>
              <a:rPr lang="en-US" altLang="ko-KR" sz="2000" dirty="0" smtClean="0">
                <a:solidFill>
                  <a:srgbClr val="3333FF"/>
                </a:solidFill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0969" y="3924638"/>
            <a:ext cx="799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Similar</a:t>
            </a:r>
            <a:endParaRPr lang="en-US" altLang="ko-KR" sz="2000" dirty="0"/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9390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46412</TotalTime>
  <Words>1010</Words>
  <Application>Microsoft Office PowerPoint</Application>
  <PresentationFormat>화면 슬라이드 쇼(4:3)</PresentationFormat>
  <Paragraphs>209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맑은 고딕</vt:lpstr>
      <vt:lpstr>Arial</vt:lpstr>
      <vt:lpstr>Calibri</vt:lpstr>
      <vt:lpstr>Calibri Light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DoHero</cp:lastModifiedBy>
  <cp:revision>714</cp:revision>
  <dcterms:created xsi:type="dcterms:W3CDTF">2018-02-18T11:37:55Z</dcterms:created>
  <dcterms:modified xsi:type="dcterms:W3CDTF">2018-04-27T14:22:32Z</dcterms:modified>
</cp:coreProperties>
</file>