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8" r:id="rId2"/>
    <p:sldId id="279" r:id="rId3"/>
    <p:sldId id="282" r:id="rId4"/>
    <p:sldId id="285" r:id="rId5"/>
    <p:sldId id="283" r:id="rId6"/>
    <p:sldId id="286" r:id="rId7"/>
    <p:sldId id="284" r:id="rId8"/>
    <p:sldId id="281" r:id="rId9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45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05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44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799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554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31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5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286025" y="1978401"/>
            <a:ext cx="457048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Zurich</a:t>
            </a:r>
          </a:p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Single Lock-In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  <a:latin typeface="Arial" panose="020B0604020202020204" pitchFamily="34" charset="0"/>
              </a:rPr>
              <a:t>Last Points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135928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MATLAB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0968" y="1845803"/>
            <a:ext cx="6481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MathoWork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지원팀에</a:t>
            </a:r>
            <a:r>
              <a:rPr lang="ko-KR" altLang="en-US" dirty="0" smtClean="0"/>
              <a:t> 직접 연락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0969" y="2460570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Zurich </a:t>
            </a:r>
            <a:r>
              <a:rPr lang="en-US" altLang="ko-KR" sz="2000" dirty="0" err="1" smtClean="0">
                <a:solidFill>
                  <a:srgbClr val="3333FF"/>
                </a:solidFill>
              </a:rPr>
              <a:t>LabOne</a:t>
            </a:r>
            <a:r>
              <a:rPr lang="en-US" altLang="ko-KR" sz="2000" dirty="0" smtClean="0">
                <a:solidFill>
                  <a:srgbClr val="3333FF"/>
                </a:solidFill>
              </a:rPr>
              <a:t> - LabVIEW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969" y="3645312"/>
            <a:ext cx="415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0968" y="2940807"/>
            <a:ext cx="7496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Device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LabOne</a:t>
            </a:r>
            <a:r>
              <a:rPr lang="en-US" altLang="ko-KR" dirty="0" smtClean="0">
                <a:sym typeface="Wingdings" panose="05000000000000000000" pitchFamily="2" charset="2"/>
              </a:rPr>
              <a:t> Data Server  LabVIEW API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LabOne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LabVIEW</a:t>
            </a:r>
            <a:r>
              <a:rPr lang="ko-KR" altLang="en-US" dirty="0" smtClean="0">
                <a:sym typeface="Wingdings" panose="05000000000000000000" pitchFamily="2" charset="2"/>
              </a:rPr>
              <a:t>가 연동됨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20969" y="3787711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Zurich Single LI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0968" y="4267948"/>
            <a:ext cx="7496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Device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LabOne</a:t>
            </a:r>
            <a:r>
              <a:rPr lang="en-US" altLang="ko-KR" dirty="0" smtClean="0">
                <a:sym typeface="Wingdings" panose="05000000000000000000" pitchFamily="2" charset="2"/>
              </a:rPr>
              <a:t> Data Server  LabVIEW API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LabOne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LabVIEW</a:t>
            </a:r>
            <a:r>
              <a:rPr lang="ko-KR" altLang="en-US" dirty="0" smtClean="0">
                <a:sym typeface="Wingdings" panose="05000000000000000000" pitchFamily="2" charset="2"/>
              </a:rPr>
              <a:t>가 연동됨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032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 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319399" y="3181908"/>
            <a:ext cx="1132822" cy="563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PLL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319399" y="1703779"/>
            <a:ext cx="1132822" cy="5636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PLL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0969" y="110876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SR830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0969" y="2705169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Zurich HF2LI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4504" y="1800948"/>
            <a:ext cx="184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Reference Signal</a:t>
            </a:r>
            <a:endParaRPr lang="ko-KR" altLang="en-US" dirty="0"/>
          </a:p>
        </p:txBody>
      </p:sp>
      <p:cxnSp>
        <p:nvCxnSpPr>
          <p:cNvPr id="6" name="직선 화살표 연결선 5"/>
          <p:cNvCxnSpPr>
            <a:stCxn id="4" idx="3"/>
            <a:endCxn id="11" idx="1"/>
          </p:cNvCxnSpPr>
          <p:nvPr/>
        </p:nvCxnSpPr>
        <p:spPr>
          <a:xfrm>
            <a:off x="2805832" y="1985614"/>
            <a:ext cx="5135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64504" y="3284229"/>
            <a:ext cx="184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Reference Signal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3"/>
            <a:endCxn id="3" idx="1"/>
          </p:cNvCxnSpPr>
          <p:nvPr/>
        </p:nvCxnSpPr>
        <p:spPr>
          <a:xfrm flipV="1">
            <a:off x="2805832" y="3463744"/>
            <a:ext cx="513567" cy="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순서도: 가산 접합 21"/>
          <p:cNvSpPr/>
          <p:nvPr/>
        </p:nvSpPr>
        <p:spPr>
          <a:xfrm>
            <a:off x="5749446" y="1572255"/>
            <a:ext cx="826717" cy="826717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11" idx="3"/>
            <a:endCxn id="22" idx="2"/>
          </p:cNvCxnSpPr>
          <p:nvPr/>
        </p:nvCxnSpPr>
        <p:spPr>
          <a:xfrm flipV="1">
            <a:off x="4452221" y="1985614"/>
            <a:ext cx="12972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순서도: 가산 접합 26"/>
          <p:cNvSpPr/>
          <p:nvPr/>
        </p:nvSpPr>
        <p:spPr>
          <a:xfrm>
            <a:off x="5794070" y="3050384"/>
            <a:ext cx="826717" cy="826717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3" idx="3"/>
            <a:endCxn id="27" idx="2"/>
          </p:cNvCxnSpPr>
          <p:nvPr/>
        </p:nvCxnSpPr>
        <p:spPr>
          <a:xfrm flipV="1">
            <a:off x="4452221" y="3463743"/>
            <a:ext cx="13418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왼쪽 중괄호 29"/>
          <p:cNvSpPr/>
          <p:nvPr/>
        </p:nvSpPr>
        <p:spPr>
          <a:xfrm rot="5400000">
            <a:off x="3772338" y="2807785"/>
            <a:ext cx="226944" cy="23123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692386" y="4098526"/>
            <a:ext cx="2074482" cy="924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LPF</a:t>
            </a:r>
          </a:p>
          <a:p>
            <a:pPr algn="ctr"/>
            <a:r>
              <a:rPr lang="en-US" altLang="ko-KR" dirty="0" smtClean="0"/>
              <a:t>(Time const., order) 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004752" y="4098526"/>
            <a:ext cx="2074482" cy="924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PID Controller</a:t>
            </a:r>
          </a:p>
          <a:p>
            <a:pPr algn="ctr"/>
            <a:r>
              <a:rPr lang="en-US" altLang="ko-KR" dirty="0" smtClean="0"/>
              <a:t>(P, I, D) 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65146" y="5059751"/>
            <a:ext cx="184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 Auto Setting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66569" y="1275065"/>
            <a:ext cx="79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Mixer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811193" y="2746691"/>
            <a:ext cx="79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Mixer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24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 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20969" y="81025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Device Connection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221345" y="2202873"/>
            <a:ext cx="4701309" cy="179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21345" y="4486390"/>
            <a:ext cx="4701309" cy="179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750703" y="5650444"/>
            <a:ext cx="323273" cy="323273"/>
            <a:chOff x="2826327" y="5237018"/>
            <a:chExt cx="323273" cy="323273"/>
          </a:xfrm>
        </p:grpSpPr>
        <p:sp>
          <p:nvSpPr>
            <p:cNvPr id="4" name="타원 3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863974" y="5650444"/>
            <a:ext cx="323273" cy="323273"/>
            <a:chOff x="2826327" y="5237018"/>
            <a:chExt cx="323273" cy="323273"/>
          </a:xfrm>
        </p:grpSpPr>
        <p:sp>
          <p:nvSpPr>
            <p:cNvPr id="23" name="타원 22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977245" y="5650444"/>
            <a:ext cx="323273" cy="323273"/>
            <a:chOff x="2826327" y="5237018"/>
            <a:chExt cx="323273" cy="323273"/>
          </a:xfrm>
        </p:grpSpPr>
        <p:sp>
          <p:nvSpPr>
            <p:cNvPr id="27" name="타원 26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090515" y="5650444"/>
            <a:ext cx="323273" cy="323273"/>
            <a:chOff x="2826327" y="5237018"/>
            <a:chExt cx="323273" cy="323273"/>
          </a:xfrm>
        </p:grpSpPr>
        <p:sp>
          <p:nvSpPr>
            <p:cNvPr id="31" name="타원 30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750701" y="3237433"/>
            <a:ext cx="323273" cy="323273"/>
            <a:chOff x="2826327" y="5237018"/>
            <a:chExt cx="323273" cy="323273"/>
          </a:xfrm>
        </p:grpSpPr>
        <p:sp>
          <p:nvSpPr>
            <p:cNvPr id="34" name="타원 33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561760" y="2633204"/>
            <a:ext cx="2020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 Generator</a:t>
            </a:r>
          </a:p>
          <a:p>
            <a:r>
              <a:rPr lang="en-US" altLang="ko-KR" dirty="0" smtClean="0"/>
              <a:t>(External reference)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25609" y="4826524"/>
            <a:ext cx="141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Zurich HF2LI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912336" y="3399068"/>
            <a:ext cx="1113272" cy="241301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09725" y="2936996"/>
            <a:ext cx="60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output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68433" y="5426934"/>
            <a:ext cx="60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Input 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22998" y="5984906"/>
            <a:ext cx="60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Input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98867" y="5431302"/>
            <a:ext cx="74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Output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78968" y="5984906"/>
            <a:ext cx="74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Output 2</a:t>
            </a:r>
          </a:p>
        </p:txBody>
      </p:sp>
      <p:cxnSp>
        <p:nvCxnSpPr>
          <p:cNvPr id="48" name="꺾인 연결선 47"/>
          <p:cNvCxnSpPr>
            <a:stCxn id="18" idx="4"/>
            <a:endCxn id="28" idx="4"/>
          </p:cNvCxnSpPr>
          <p:nvPr/>
        </p:nvCxnSpPr>
        <p:spPr>
          <a:xfrm rot="16200000" flipH="1">
            <a:off x="4025610" y="4784245"/>
            <a:ext cx="12700" cy="2226542"/>
          </a:xfrm>
          <a:prstGeom prst="bentConnector3">
            <a:avLst>
              <a:gd name="adj1" fmla="val 55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0968" y="1210366"/>
            <a:ext cx="7496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PLL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freq.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phase </a:t>
            </a:r>
            <a:r>
              <a:rPr lang="ko-KR" altLang="en-US" dirty="0" smtClean="0"/>
              <a:t>정보를 얻으면 내부</a:t>
            </a:r>
            <a:r>
              <a:rPr lang="en-US" altLang="ko-KR" dirty="0"/>
              <a:t> </a:t>
            </a:r>
            <a:r>
              <a:rPr lang="en-US" altLang="ko-KR" dirty="0" smtClean="0"/>
              <a:t>oscillator</a:t>
            </a:r>
            <a:r>
              <a:rPr lang="ko-KR" altLang="en-US" dirty="0" smtClean="0"/>
              <a:t>에서 이를 다시 구현하여 </a:t>
            </a:r>
            <a:r>
              <a:rPr lang="en-US" altLang="ko-KR" dirty="0" smtClean="0"/>
              <a:t>lock-in mixer</a:t>
            </a:r>
            <a:r>
              <a:rPr lang="ko-KR" altLang="en-US" dirty="0" smtClean="0"/>
              <a:t>에 입력한다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1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38" y="2065574"/>
            <a:ext cx="3138168" cy="3646698"/>
          </a:xfrm>
          <a:prstGeom prst="rect">
            <a:avLst/>
          </a:prstGeom>
        </p:spPr>
      </p:pic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 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20969" y="109783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rgbClr val="3333FF"/>
                </a:solidFill>
              </a:rPr>
              <a:t>LabOne</a:t>
            </a:r>
            <a:r>
              <a:rPr lang="en-US" altLang="ko-KR" sz="2000" dirty="0" smtClean="0">
                <a:solidFill>
                  <a:srgbClr val="3333FF"/>
                </a:solidFill>
              </a:rPr>
              <a:t> Setting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33387" y="2066233"/>
            <a:ext cx="4505326" cy="2271956"/>
            <a:chOff x="190500" y="1947619"/>
            <a:chExt cx="4505326" cy="227195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/>
            <a:srcRect l="23482" r="26145" b="17425"/>
            <a:stretch/>
          </p:blipFill>
          <p:spPr>
            <a:xfrm>
              <a:off x="190500" y="1947619"/>
              <a:ext cx="4505326" cy="2271956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1866900" y="3571875"/>
              <a:ext cx="592346" cy="24267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09550" y="2553360"/>
              <a:ext cx="1485900" cy="1707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214938" y="2569232"/>
            <a:ext cx="1557337" cy="821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87" y="4426397"/>
            <a:ext cx="44196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 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20969" y="1063625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LabVIEW Setting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07" y="1812038"/>
            <a:ext cx="3630202" cy="26528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2124" t="13121" r="6744" b="3129"/>
          <a:stretch/>
        </p:blipFill>
        <p:spPr>
          <a:xfrm>
            <a:off x="4903470" y="1850229"/>
            <a:ext cx="3108960" cy="247183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31272" y="3071502"/>
            <a:ext cx="1379913" cy="90252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987942" y="3974022"/>
            <a:ext cx="2313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Center frequency, time constant, PID</a:t>
            </a:r>
          </a:p>
          <a:p>
            <a:r>
              <a:rPr lang="en-US" altLang="ko-KR" sz="1100" dirty="0" smtClean="0"/>
              <a:t>Auto setting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0968" y="4661098"/>
            <a:ext cx="7496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Demodulator</a:t>
            </a:r>
            <a:r>
              <a:rPr lang="ko-KR" altLang="en-US" smtClean="0"/>
              <a:t>의 </a:t>
            </a:r>
            <a:r>
              <a:rPr lang="en-US" altLang="ko-KR" dirty="0" smtClean="0"/>
              <a:t>mode</a:t>
            </a:r>
            <a:r>
              <a:rPr lang="ko-KR" altLang="en-US" smtClean="0"/>
              <a:t>를 변경시키는 </a:t>
            </a:r>
            <a:r>
              <a:rPr lang="en-US" altLang="ko-KR" dirty="0" smtClean="0"/>
              <a:t>node </a:t>
            </a:r>
            <a:r>
              <a:rPr lang="ko-KR" altLang="en-US" smtClean="0"/>
              <a:t>없음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LabOne</a:t>
            </a:r>
            <a:r>
              <a:rPr lang="ko-KR" altLang="en-US" smtClean="0">
                <a:sym typeface="Wingdings" panose="05000000000000000000" pitchFamily="2" charset="2"/>
              </a:rPr>
              <a:t>과 동기화 되어 연결되어야 하는지 확인 필요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64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Dual 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20969" y="752702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Patent Data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31" y="1152813"/>
            <a:ext cx="2611952" cy="189795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20969" y="604482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U.S. Patent No. US 7590196 B2. (2005). Washington, DC: U.S. Patent and Trademark Office</a:t>
            </a:r>
            <a:r>
              <a:rPr lang="en-US" altLang="ko-KR" sz="900" i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Scientific Instruments 56, 1662 (1985); </a:t>
            </a:r>
            <a:r>
              <a:rPr lang="en-US" altLang="ko-KR" sz="9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ko-KR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10. 1063/1.1138121</a:t>
            </a:r>
            <a:endParaRPr lang="ko-KR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969" y="3243005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Paper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69" y="3643114"/>
            <a:ext cx="2578775" cy="144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417" y="920564"/>
            <a:ext cx="2362514" cy="42164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4913" y="3443060"/>
            <a:ext cx="2548258" cy="16097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50303" y="5136996"/>
                <a:ext cx="2313753" cy="426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=12.5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𝑀𝐻𝑧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=520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altLang="ko-KR" sz="11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=500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10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303" y="5136996"/>
                <a:ext cx="2313753" cy="426976"/>
              </a:xfrm>
              <a:prstGeom prst="rect">
                <a:avLst/>
              </a:prstGeom>
              <a:blipFill rotWithShape="0">
                <a:blip r:embed="rId7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846913" y="5115279"/>
                <a:ext cx="1045522" cy="4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𝑆𝑁</m:t>
                          </m:r>
                          <m:sSup>
                            <m:sSup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𝐷𝐿𝐼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𝑆𝑁</m:t>
                          </m:r>
                          <m:sSup>
                            <m:sSup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𝑆𝐿𝐼</m:t>
                              </m:r>
                            </m:sup>
                          </m:sSup>
                        </m:den>
                      </m:f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≅20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1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913" y="5115279"/>
                <a:ext cx="1045522" cy="43101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7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Week Plan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2018-05-29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49499"/>
              </p:ext>
            </p:extLst>
          </p:nvPr>
        </p:nvGraphicFramePr>
        <p:xfrm>
          <a:off x="1152396" y="1396998"/>
          <a:ext cx="7089731" cy="3230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0596">
                  <a:extLst>
                    <a:ext uri="{9D8B030D-6E8A-4147-A177-3AD203B41FA5}">
                      <a16:colId xmlns="" xmlns:a16="http://schemas.microsoft.com/office/drawing/2014/main" val="3751341464"/>
                    </a:ext>
                  </a:extLst>
                </a:gridCol>
                <a:gridCol w="1119827">
                  <a:extLst>
                    <a:ext uri="{9D8B030D-6E8A-4147-A177-3AD203B41FA5}">
                      <a16:colId xmlns="" xmlns:a16="http://schemas.microsoft.com/office/drawing/2014/main" val="4090605972"/>
                    </a:ext>
                  </a:extLst>
                </a:gridCol>
                <a:gridCol w="1119827">
                  <a:extLst>
                    <a:ext uri="{9D8B030D-6E8A-4147-A177-3AD203B41FA5}">
                      <a16:colId xmlns="" xmlns:a16="http://schemas.microsoft.com/office/drawing/2014/main" val="3510855832"/>
                    </a:ext>
                  </a:extLst>
                </a:gridCol>
                <a:gridCol w="1119827">
                  <a:extLst>
                    <a:ext uri="{9D8B030D-6E8A-4147-A177-3AD203B41FA5}">
                      <a16:colId xmlns="" xmlns:a16="http://schemas.microsoft.com/office/drawing/2014/main" val="835025531"/>
                    </a:ext>
                  </a:extLst>
                </a:gridCol>
                <a:gridCol w="1119827">
                  <a:extLst>
                    <a:ext uri="{9D8B030D-6E8A-4147-A177-3AD203B41FA5}">
                      <a16:colId xmlns="" xmlns:a16="http://schemas.microsoft.com/office/drawing/2014/main" val="4005027411"/>
                    </a:ext>
                  </a:extLst>
                </a:gridCol>
                <a:gridCol w="1119827">
                  <a:extLst>
                    <a:ext uri="{9D8B030D-6E8A-4147-A177-3AD203B41FA5}">
                      <a16:colId xmlns="" xmlns:a16="http://schemas.microsoft.com/office/drawing/2014/main" val="2760397003"/>
                    </a:ext>
                  </a:extLst>
                </a:gridCol>
              </a:tblGrid>
              <a:tr h="66979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en-US" altLang="ko-KR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5719634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PLL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423119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LI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Scope &amp; Test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899603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Dual LI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Mixer</a:t>
                      </a:r>
                      <a:r>
                        <a:rPr lang="en-US" altLang="ko-KR" baseline="0" dirty="0" smtClean="0"/>
                        <a:t> Design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1960452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Dual LI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Scope &amp; Test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27636178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2686050" y="2228666"/>
            <a:ext cx="1046706" cy="2755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2686050" y="2856663"/>
            <a:ext cx="1046705" cy="3107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732756" y="3552379"/>
            <a:ext cx="2249206" cy="3107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732755" y="4233475"/>
            <a:ext cx="3344449" cy="3107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53290</TotalTime>
  <Words>255</Words>
  <Application>Microsoft Office PowerPoint</Application>
  <PresentationFormat>화면 슬라이드 쇼(4:3)</PresentationFormat>
  <Paragraphs>95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DoHero</cp:lastModifiedBy>
  <cp:revision>902</cp:revision>
  <dcterms:created xsi:type="dcterms:W3CDTF">2018-02-18T11:37:55Z</dcterms:created>
  <dcterms:modified xsi:type="dcterms:W3CDTF">2018-05-29T14:46:45Z</dcterms:modified>
</cp:coreProperties>
</file>