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76" r:id="rId5"/>
    <p:sldId id="280" r:id="rId6"/>
    <p:sldId id="279" r:id="rId7"/>
    <p:sldId id="282" r:id="rId8"/>
    <p:sldId id="281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75" r:id="rId2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5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2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0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8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3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8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62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5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8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840143" y="1978401"/>
            <a:ext cx="3462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Ch.7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Imaging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reality, multiple reflections occur.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60" y="2364009"/>
            <a:ext cx="3257943" cy="2129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36096"/>
            <a:ext cx="4025667" cy="2785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99935" y="2579631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7942" y="1643730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5609492" y="2856630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6119447" y="1920729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Resloution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Tests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4288059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Increasing the HF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reduction in the spatial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</a:t>
            </a:r>
            <a:r>
              <a:rPr lang="en-US" altLang="ko-KR" sz="2000" dirty="0" smtClean="0"/>
              <a:t>ncreasing the LF </a:t>
            </a:r>
            <a:r>
              <a:rPr lang="en-US" altLang="ko-KR" sz="2000" dirty="0" smtClean="0">
                <a:sym typeface="Wingdings" panose="05000000000000000000" pitchFamily="2" charset="2"/>
              </a:rPr>
              <a:t> improve contrast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99219"/>
            <a:ext cx="3122596" cy="2918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68" y="1062676"/>
            <a:ext cx="3945181" cy="28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Spatial Resolution Tests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5486045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Below 0.5 THz, the lines are not resolved and cannot be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image at 2.5 THz, reduced SNR.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9" y="943666"/>
            <a:ext cx="4155401" cy="4360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75" y="1731694"/>
            <a:ext cx="3899023" cy="29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Near-Field Imaging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3027" y="3814593"/>
            <a:ext cx="8177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First applications restricted by necessity for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interactions to occur near the surface of the electro-optic crystal</a:t>
            </a:r>
            <a:r>
              <a:rPr lang="en-US" altLang="ko-KR" sz="2000" dirty="0" smtClean="0"/>
              <a:t>, thus limiting sample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Recently developed, using </a:t>
            </a:r>
            <a:r>
              <a:rPr lang="en-US" altLang="ko-KR" sz="2000" dirty="0" smtClean="0">
                <a:solidFill>
                  <a:srgbClr val="3333FF"/>
                </a:solidFill>
              </a:rPr>
              <a:t>aperture-less scattering scanning near-field optical microscopy</a:t>
            </a:r>
            <a:r>
              <a:rPr lang="en-US" altLang="ko-KR" sz="2000" dirty="0" smtClean="0"/>
              <a:t>, known as s-SNOM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93741"/>
            <a:ext cx="3353145" cy="2402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37" y="996777"/>
            <a:ext cx="3596913" cy="2399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165" y="5961832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C. J., and P. C.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Planken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“Electro-Optic Detection of Subwavelength Terahertz Spot Sizes in the Near Field of a Metal Tip,”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 Letters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81,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2002.</a:t>
            </a:r>
          </a:p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Hillenbrand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T.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Taubner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Keilmann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“Phonon-Enhanced Light-Matter Interaction at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418, No. 6894,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5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Chemical Imaging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</a:p>
        </p:txBody>
      </p:sp>
    </p:spTree>
    <p:extLst>
      <p:ext uri="{BB962C8B-B14F-4D97-AF65-F5344CB8AC3E}">
        <p14:creationId xmlns:p14="http://schemas.microsoft.com/office/powerpoint/2010/main" val="42887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Microbolometer Cameras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7. Focal Plane Array Microbolometer Cameras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</a:p>
        </p:txBody>
      </p:sp>
    </p:spTree>
    <p:extLst>
      <p:ext uri="{BB962C8B-B14F-4D97-AF65-F5344CB8AC3E}">
        <p14:creationId xmlns:p14="http://schemas.microsoft.com/office/powerpoint/2010/main" val="25627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289953"/>
            <a:ext cx="5593111" cy="378565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Resoultion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a Terahertz Imaging System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Spatial Resolution Tests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Near-Field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Chemical Imaging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Focal Plane Array Microbolometer Cameras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2010, pp. 2490-2496.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Molloy, J. F., et al., “Dispersion Properties of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by THz-TDS,”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Eng. Comm.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2014, pp. 1995-2000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N. C. J., and P. C. M.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Planken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“Electro-Optic Detection of Subwavelength Terahertz Spot Sizes in the Near Field of a Metal Tip,”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 Letters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81, No. 9, 2002, pp. 1558-1560.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Hillenbrand, R., T.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Taubner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F.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Keilmann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“Phonon-Enhanced Light-Matter Interaction at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418, No. 6894, 2002, pp. 159-162.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Image Resolution of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 Terahertz Imaging System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 Image Resolution of a Terahertz Imaging System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Both </a:t>
            </a:r>
            <a:r>
              <a:rPr lang="en-US" altLang="ko-KR" sz="2000" dirty="0" smtClean="0">
                <a:solidFill>
                  <a:srgbClr val="3333FF"/>
                </a:solidFill>
              </a:rPr>
              <a:t>spatial</a:t>
            </a:r>
            <a:r>
              <a:rPr lang="en-US" altLang="ko-KR" sz="2000" dirty="0" smtClean="0"/>
              <a:t> and </a:t>
            </a:r>
            <a:r>
              <a:rPr lang="en-US" altLang="ko-KR" sz="2000" dirty="0" smtClean="0">
                <a:solidFill>
                  <a:srgbClr val="3333FF"/>
                </a:solidFill>
              </a:rPr>
              <a:t>depth</a:t>
            </a:r>
            <a:r>
              <a:rPr lang="en-US" altLang="ko-KR" sz="2000" dirty="0" smtClean="0"/>
              <a:t> resolution depends on the frequency and the optical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844140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Spatial Resolution (Airy spot)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Airy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=2.44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27" y="2456525"/>
                <a:ext cx="1483547" cy="526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969" y="4761433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Depth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Reslotion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510956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The shorter the pulse, the higher, in theory, is the resolution.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The majority of materials tend to suffer stronger absorption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89" y="3150207"/>
            <a:ext cx="4648540" cy="13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Data Analysis in the Far Field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time-domain signal is recorded individually for </a:t>
            </a:r>
            <a:r>
              <a:rPr lang="en-US" altLang="ko-KR" sz="2000" dirty="0" smtClean="0">
                <a:solidFill>
                  <a:srgbClr val="3333FF"/>
                </a:solidFill>
              </a:rPr>
              <a:t>each point</a:t>
            </a:r>
            <a:r>
              <a:rPr lang="en-US" altLang="ko-KR" sz="2000" dirty="0" smtClean="0"/>
              <a:t> and the image is formed by </a:t>
            </a:r>
            <a:r>
              <a:rPr lang="en-US" altLang="ko-KR" sz="2000" dirty="0" smtClean="0">
                <a:solidFill>
                  <a:srgbClr val="3333FF"/>
                </a:solidFill>
              </a:rPr>
              <a:t>raster-scanning</a:t>
            </a:r>
            <a:r>
              <a:rPr lang="en-US" altLang="ko-KR" sz="2000" dirty="0" smtClean="0"/>
              <a:t> the object.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48" y="2747410"/>
            <a:ext cx="3447345" cy="2615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969" y="3290517"/>
            <a:ext cx="253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A-scan</a:t>
            </a:r>
            <a:r>
              <a:rPr lang="en-US" altLang="ko-KR" sz="2000" dirty="0" smtClean="0"/>
              <a:t>: point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B-scan</a:t>
            </a:r>
            <a:r>
              <a:rPr lang="en-US" altLang="ko-KR" sz="2000" dirty="0" smtClean="0"/>
              <a:t>: line 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C-scan</a:t>
            </a:r>
            <a:r>
              <a:rPr lang="en-US" altLang="ko-KR" sz="2000" dirty="0" smtClean="0"/>
              <a:t>: area scan</a:t>
            </a:r>
          </a:p>
        </p:txBody>
      </p:sp>
    </p:spTree>
    <p:extLst>
      <p:ext uri="{BB962C8B-B14F-4D97-AF65-F5344CB8AC3E}">
        <p14:creationId xmlns:p14="http://schemas.microsoft.com/office/powerpoint/2010/main" val="1783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Data Analysis in the Far Field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Baseline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“black” signal in the absence of a terahertz pulse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Reference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“white” signal taken in free-space, reflected from a mirror, or transmitted through a bare substrate, as appropriate.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Sample pulse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signal from the material studied.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913522"/>
                <a:ext cx="77943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04" t="-2765" r="-782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Aenchbacher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Naftaly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Dudley, “Line Strengths and Self-Broadening of Pure Rotational Lines of Carbon Monoxide Measured by Terahertz Time-Domain Spectroscopy,”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49, No. 13,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60" y="970277"/>
                <a:ext cx="3812390" cy="6651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LF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76" y="3533413"/>
                <a:ext cx="2827312" cy="5613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FFT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72" y="4449564"/>
                <a:ext cx="4791120" cy="665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Imaging Thin Layers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Imaging Thin Layers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First, the model takes into account only a single reflected pulse.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70408"/>
            <a:ext cx="3627560" cy="2517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841" y="2170408"/>
            <a:ext cx="3368959" cy="2517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9743" y="2936170"/>
            <a:ext cx="9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Air-Material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1957" y="1733192"/>
            <a:ext cx="14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Material-Substrate</a:t>
            </a:r>
          </a:p>
        </p:txBody>
      </p:sp>
      <p:cxnSp>
        <p:nvCxnSpPr>
          <p:cNvPr id="7" name="직선 화살표 연결선 6"/>
          <p:cNvCxnSpPr>
            <a:stCxn id="9" idx="2"/>
          </p:cNvCxnSpPr>
          <p:nvPr/>
        </p:nvCxnSpPr>
        <p:spPr>
          <a:xfrm flipH="1">
            <a:off x="5829300" y="3213169"/>
            <a:ext cx="65585" cy="4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7473462" y="2010191"/>
            <a:ext cx="30772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41922</TotalTime>
  <Words>748</Words>
  <Application>Microsoft Office PowerPoint</Application>
  <PresentationFormat>화면 슬라이드 쇼(4:3)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638</cp:revision>
  <dcterms:created xsi:type="dcterms:W3CDTF">2018-02-18T11:37:55Z</dcterms:created>
  <dcterms:modified xsi:type="dcterms:W3CDTF">2018-04-15T12:13:32Z</dcterms:modified>
</cp:coreProperties>
</file>