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303" r:id="rId3"/>
    <p:sldId id="305" r:id="rId4"/>
    <p:sldId id="307" r:id="rId5"/>
    <p:sldId id="298" r:id="rId6"/>
    <p:sldId id="302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240777" y="1978401"/>
            <a:ext cx="66609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201812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1978-J. Phys. D: Appl. Phys.-11-A comparison of AC and DC electrochemical etching techniques for the fabrication of tungsten whiskers (G. J. Edwards and P. R. Pearce)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3" y="1909397"/>
            <a:ext cx="4905375" cy="40895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896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784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52600" y="1926036"/>
            <a:ext cx="1821180" cy="102601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57350" y="2377845"/>
            <a:ext cx="1901135" cy="4373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/>
          <p:cNvSpPr/>
          <p:nvPr/>
        </p:nvSpPr>
        <p:spPr>
          <a:xfrm rot="12197179">
            <a:off x="5290079" y="224358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3011382" flipV="1">
            <a:off x="4944087" y="279894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2018-Micro&amp;Nano Letters-13,8-Electrochemical etching of lightweight </a:t>
            </a:r>
            <a:r>
              <a:rPr lang="en-US" altLang="ko-KR" sz="1600" b="1" dirty="0" err="1" smtClean="0"/>
              <a:t>nanotips</a:t>
            </a:r>
            <a:r>
              <a:rPr lang="en-US" altLang="ko-KR" sz="1600" b="1" dirty="0" smtClean="0"/>
              <a:t> for high quality-factor quartz tuning fork force sensor: atomic force microscopy applications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(Danish Hussain, </a:t>
            </a:r>
            <a:r>
              <a:rPr lang="en-US" altLang="ko-KR" sz="1600" b="1" dirty="0" err="1" smtClean="0"/>
              <a:t>Jianmin</a:t>
            </a:r>
            <a:r>
              <a:rPr lang="en-US" altLang="ko-KR" sz="1600" b="1" dirty="0" smtClean="0"/>
              <a:t> Song, </a:t>
            </a:r>
            <a:r>
              <a:rPr lang="en-US" altLang="ko-KR" sz="1600" b="1" dirty="0" err="1" smtClean="0"/>
              <a:t>Hao</a:t>
            </a:r>
            <a:r>
              <a:rPr lang="en-US" altLang="ko-KR" sz="1600" b="1" dirty="0" smtClean="0"/>
              <a:t> Zhang, </a:t>
            </a:r>
            <a:r>
              <a:rPr lang="en-US" altLang="ko-KR" sz="1600" b="1" dirty="0" err="1" smtClean="0"/>
              <a:t>Xianghe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meng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and Hui </a:t>
            </a:r>
            <a:r>
              <a:rPr lang="en-US" altLang="ko-KR" sz="1600" b="1" dirty="0" err="1" smtClean="0"/>
              <a:t>Xie</a:t>
            </a:r>
            <a:r>
              <a:rPr lang="en-US" altLang="ko-KR" sz="16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208181"/>
            <a:ext cx="3620831" cy="4847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48" y="1349497"/>
            <a:ext cx="2694472" cy="1559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29" y="1349496"/>
            <a:ext cx="2040263" cy="15868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48" y="3168819"/>
            <a:ext cx="4946072" cy="10490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38851" y="3298825"/>
            <a:ext cx="266700" cy="89535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10992" y="1974714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Two step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1013" y="4422733"/>
            <a:ext cx="4916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primary </a:t>
            </a:r>
            <a:r>
              <a:rPr lang="en-US" altLang="ko-KR" sz="1400" dirty="0"/>
              <a:t>shaft diameter and length in the range </a:t>
            </a:r>
            <a:r>
              <a:rPr lang="en-US" altLang="ko-KR" sz="1400" dirty="0" smtClean="0"/>
              <a:t>of 10–40 </a:t>
            </a:r>
            <a:r>
              <a:rPr lang="en-US" altLang="ko-KR" sz="1400" dirty="0" err="1"/>
              <a:t>μm</a:t>
            </a:r>
            <a:r>
              <a:rPr lang="en-US" altLang="ko-KR" sz="1400" dirty="0"/>
              <a:t> and 2–5 mm, </a:t>
            </a:r>
            <a:r>
              <a:rPr lang="en-US" altLang="ko-KR" sz="1400" dirty="0" smtClean="0"/>
              <a:t>respectively</a:t>
            </a:r>
            <a:r>
              <a:rPr lang="en-US" altLang="ko-KR" sz="1400" dirty="0"/>
              <a:t>, can be fabricated with high success rate (∼80</a:t>
            </a:r>
            <a:r>
              <a:rPr lang="en-US" altLang="ko-KR" sz="1400" dirty="0" smtClean="0"/>
              <a:t>%).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High Q-factor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6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2002-Nano Letters-2,3-Reproducible Electrochemical Etching of Tungsten Probe Tips (Olivier L. Guise, Joachim W. </a:t>
            </a:r>
            <a:r>
              <a:rPr lang="en-US" altLang="ko-KR" sz="1600" b="1" dirty="0" err="1" smtClean="0"/>
              <a:t>Ahner</a:t>
            </a:r>
            <a:r>
              <a:rPr lang="en-US" altLang="ko-KR" sz="1600" b="1" dirty="0" smtClean="0"/>
              <a:t>, Moon-</a:t>
            </a:r>
            <a:r>
              <a:rPr lang="en-US" altLang="ko-KR" sz="1600" b="1" dirty="0" err="1" smtClean="0"/>
              <a:t>Chul</a:t>
            </a:r>
            <a:r>
              <a:rPr lang="en-US" altLang="ko-KR" sz="1600" b="1" dirty="0" smtClean="0"/>
              <a:t> Jung, Peter C. </a:t>
            </a:r>
            <a:r>
              <a:rPr lang="en-US" altLang="ko-KR" sz="1600" b="1" dirty="0" err="1" smtClean="0"/>
              <a:t>Goughnour</a:t>
            </a:r>
            <a:r>
              <a:rPr lang="en-US" altLang="ko-KR" sz="1600" b="1" dirty="0" smtClean="0"/>
              <a:t>, and John T. Yates, Jr.)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421170"/>
            <a:ext cx="3724412" cy="23231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19" y="1459773"/>
            <a:ext cx="2520000" cy="228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00" y="1454381"/>
            <a:ext cx="2520000" cy="2289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406" y="3939215"/>
            <a:ext cx="1681613" cy="1600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0419" y="888597"/>
            <a:ext cx="435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Post-etching: wire</a:t>
            </a:r>
            <a:r>
              <a:rPr lang="ko-KR" altLang="en-US" sz="1400" dirty="0" smtClean="0"/>
              <a:t>가 끊어진 이후에도 </a:t>
            </a:r>
            <a:r>
              <a:rPr lang="en-US" altLang="ko-KR" sz="1400" dirty="0" smtClean="0"/>
              <a:t>etching process</a:t>
            </a:r>
            <a:r>
              <a:rPr lang="ko-KR" altLang="en-US" sz="1400" dirty="0" smtClean="0"/>
              <a:t>를 진행하는 것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49373" y="4477988"/>
            <a:ext cx="583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Each </a:t>
            </a:r>
            <a:r>
              <a:rPr lang="en-US" altLang="ko-KR" sz="1400" dirty="0"/>
              <a:t>data point corresponds to an average of at least 5 tips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This method produces tips in a very controlled and reproducible manner.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22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4933" r="21943" b="75760"/>
          <a:stretch/>
        </p:blipFill>
        <p:spPr>
          <a:xfrm>
            <a:off x="276762" y="1264830"/>
            <a:ext cx="2409288" cy="14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6050" y="1264830"/>
            <a:ext cx="237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AFG-3051, GW </a:t>
            </a:r>
            <a:r>
              <a:rPr lang="en-US" altLang="ko-KR" sz="1400" dirty="0" err="1" smtClean="0"/>
              <a:t>Instek</a:t>
            </a:r>
            <a:r>
              <a:rPr lang="en-US" altLang="ko-KR" sz="1400" dirty="0" smtClean="0"/>
              <a:t>, Taiwan</a:t>
            </a:r>
            <a:endParaRPr lang="ko-KR" altLang="en-US" sz="1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7945" t="25163" b="34643"/>
          <a:stretch/>
        </p:blipFill>
        <p:spPr>
          <a:xfrm>
            <a:off x="302943" y="2900748"/>
            <a:ext cx="2708813" cy="18409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05356" y="2295703"/>
            <a:ext cx="322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10M KOH – reduce time, meniscus stable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1135" t="65334" r="20518"/>
          <a:stretch/>
        </p:blipFill>
        <p:spPr>
          <a:xfrm>
            <a:off x="5972720" y="1090132"/>
            <a:ext cx="2271436" cy="1793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2012-Rev. Sci. Instrum.-83,08374-Method of electrochemical etching of tungsten tips with controllable profiles(Wei-</a:t>
            </a:r>
            <a:r>
              <a:rPr lang="en-US" altLang="ko-KR" sz="1600" b="1" dirty="0" err="1"/>
              <a:t>Tse</a:t>
            </a:r>
            <a:r>
              <a:rPr lang="en-US" altLang="ko-KR" sz="1600" b="1" dirty="0"/>
              <a:t> Chang, </a:t>
            </a:r>
            <a:r>
              <a:rPr lang="en-US" altLang="ko-KR" sz="1600" b="1" dirty="0" err="1"/>
              <a:t>Ing-Shouh</a:t>
            </a:r>
            <a:r>
              <a:rPr lang="en-US" altLang="ko-KR" sz="1600" b="1" dirty="0"/>
              <a:t> Hwang, Mu-Tung Chang, Chung-</a:t>
            </a:r>
            <a:r>
              <a:rPr lang="en-US" altLang="ko-KR" sz="1600" b="1" dirty="0" err="1"/>
              <a:t>Yueh</a:t>
            </a:r>
            <a:r>
              <a:rPr lang="en-US" altLang="ko-KR" sz="1600" b="1" dirty="0"/>
              <a:t> Lin, Wei-</a:t>
            </a:r>
            <a:r>
              <a:rPr lang="en-US" altLang="ko-KR" sz="1600" b="1" dirty="0" err="1"/>
              <a:t>Hao</a:t>
            </a:r>
            <a:r>
              <a:rPr lang="en-US" altLang="ko-KR" sz="1600" b="1" dirty="0"/>
              <a:t> Hsu and </a:t>
            </a:r>
            <a:r>
              <a:rPr lang="en-US" altLang="ko-KR" sz="1600" b="1" dirty="0" err="1"/>
              <a:t>Jin</a:t>
            </a:r>
            <a:r>
              <a:rPr lang="en-US" altLang="ko-KR" sz="1600" b="1" dirty="0"/>
              <a:t>-Long </a:t>
            </a:r>
            <a:r>
              <a:rPr lang="en-US" altLang="ko-KR" sz="1600" b="1" dirty="0" err="1"/>
              <a:t>Hou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758" y="2950089"/>
            <a:ext cx="3387486" cy="4416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429" y="2890676"/>
            <a:ext cx="3738563" cy="1776176"/>
          </a:xfrm>
          <a:prstGeom prst="rect">
            <a:avLst/>
          </a:prstGeom>
        </p:spPr>
      </p:pic>
      <p:sp>
        <p:nvSpPr>
          <p:cNvPr id="17" name="왼쪽 중괄호 16"/>
          <p:cNvSpPr/>
          <p:nvPr/>
        </p:nvSpPr>
        <p:spPr>
          <a:xfrm>
            <a:off x="4155439" y="3244646"/>
            <a:ext cx="472741" cy="1449151"/>
          </a:xfrm>
          <a:prstGeom prst="leftBrace">
            <a:avLst>
              <a:gd name="adj1" fmla="val 60082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74595" y="3646055"/>
            <a:ext cx="134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DC(uniform)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19" name="왼쪽 중괄호 18"/>
          <p:cNvSpPr/>
          <p:nvPr/>
        </p:nvSpPr>
        <p:spPr>
          <a:xfrm>
            <a:off x="3972987" y="5213585"/>
            <a:ext cx="472741" cy="1449151"/>
          </a:xfrm>
          <a:prstGeom prst="leftBrace">
            <a:avLst>
              <a:gd name="adj1" fmla="val 60082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006613" y="5614994"/>
            <a:ext cx="87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Pulse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790633" y="3244646"/>
            <a:ext cx="428625" cy="1603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049501" y="3976766"/>
            <a:ext cx="0" cy="545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788292"/>
              </p:ext>
            </p:extLst>
          </p:nvPr>
        </p:nvGraphicFramePr>
        <p:xfrm>
          <a:off x="5614212" y="4148096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380880" imgH="241200" progId="Equation.DSMT4">
                  <p:embed/>
                </p:oleObj>
              </mc:Choice>
              <mc:Fallback>
                <p:oleObj name="Equation" r:id="rId6" imgW="380880" imgH="241200" progId="Equation.DSMT4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4212" y="4148096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2017-Microelectronic Engineering-173-Progrmmable set-up for electrochemical preparation of STM tips and ultra-sharp field emission </a:t>
            </a:r>
            <a:r>
              <a:rPr lang="en-US" altLang="ko-KR" sz="1600" b="1" dirty="0" err="1" smtClean="0"/>
              <a:t>cathods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Alexandr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Knapek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jiri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Sykora</a:t>
            </a:r>
            <a:r>
              <a:rPr lang="en-US" altLang="ko-KR" sz="1600" b="1" dirty="0" smtClean="0"/>
              <a:t>, Jana </a:t>
            </a:r>
            <a:r>
              <a:rPr lang="en-US" altLang="ko-KR" sz="1600" b="1" dirty="0" err="1" smtClean="0"/>
              <a:t>Chlumska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Dinara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Sobola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1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81925</TotalTime>
  <Words>275</Words>
  <Application>Microsoft Office PowerPoint</Application>
  <PresentationFormat>화면 슬라이드 쇼(4:3)</PresentationFormat>
  <Paragraphs>35</Paragraphs>
  <Slides>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1156</cp:revision>
  <dcterms:created xsi:type="dcterms:W3CDTF">2018-02-18T11:37:55Z</dcterms:created>
  <dcterms:modified xsi:type="dcterms:W3CDTF">2018-12-09T12:02:40Z</dcterms:modified>
</cp:coreProperties>
</file>