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87" r:id="rId3"/>
    <p:sldId id="291" r:id="rId4"/>
    <p:sldId id="285" r:id="rId5"/>
    <p:sldId id="292" r:id="rId6"/>
    <p:sldId id="284" r:id="rId7"/>
    <p:sldId id="281" r:id="rId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9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5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4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2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3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151375" y="1978401"/>
            <a:ext cx="483978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Zurich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Double Lock-In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Arial" panose="020B0604020202020204" pitchFamily="34" charset="0"/>
              </a:rPr>
              <a:t>Last Points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93965" y="1268723"/>
            <a:ext cx="59560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External reference signal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AUX: Auxiliary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20kHz Bandwidth, </a:t>
            </a:r>
            <a:r>
              <a:rPr lang="en-US" altLang="ko-KR" dirty="0" smtClean="0">
                <a:sym typeface="Wingdings" panose="05000000000000000000" pitchFamily="2" charset="2"/>
              </a:rPr>
              <a:t>400kSamples/s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Analog signal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DIO: Digital Input/output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2MHz </a:t>
            </a:r>
            <a:r>
              <a:rPr lang="en-US" altLang="ko-KR" dirty="0" smtClean="0"/>
              <a:t>Bandwidth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TTL signal </a:t>
            </a:r>
            <a:r>
              <a:rPr lang="en-US" altLang="ko-KR" dirty="0" smtClean="0">
                <a:sym typeface="Wingdings" panose="05000000000000000000" pitchFamily="2" charset="2"/>
              </a:rPr>
              <a:t> for external reference and </a:t>
            </a:r>
            <a:r>
              <a:rPr lang="en-US" altLang="ko-KR" dirty="0" smtClean="0">
                <a:sym typeface="Wingdings" panose="05000000000000000000" pitchFamily="2" charset="2"/>
              </a:rPr>
              <a:t>triggering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166 ns delay between sync on DIO and front panel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93965" y="3968954"/>
            <a:ext cx="504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ym typeface="Wingdings" panose="05000000000000000000" pitchFamily="2" charset="2"/>
              </a:rPr>
              <a:t>AUX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external reference signal input</a:t>
            </a:r>
            <a:r>
              <a:rPr lang="ko-KR" altLang="en-US" dirty="0" smtClean="0">
                <a:sym typeface="Wingdings" panose="05000000000000000000" pitchFamily="2" charset="2"/>
              </a:rPr>
              <a:t>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9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Double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968" y="6280551"/>
            <a:ext cx="79907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Mickan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P.; Lee, K.-S.; Lu, T.-M.; Munch, J.; Abbott, D.; Zhang, X.-C. Microelectronics Journal 2002, 33 (12), 1033–1042.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339" y="1383154"/>
            <a:ext cx="4752026" cy="24997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588" y="3882943"/>
            <a:ext cx="4588776" cy="18532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058" y="838800"/>
            <a:ext cx="783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“Double modulated differential THz-TDS for thin film dielectric characterization”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8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Double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968" y="6280551"/>
            <a:ext cx="79907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Mickan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P.;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Shvartsman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R.; Munch, J.; Zhang, X.-C.; Abbott, D. Journal of Optics B: Quantum and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Semiclassical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Optics 2004, 6 (8).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2" y="1378783"/>
            <a:ext cx="3619154" cy="25630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221" y="1278406"/>
            <a:ext cx="3240000" cy="7886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221" y="2314232"/>
            <a:ext cx="3240000" cy="16275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933" y="3941814"/>
            <a:ext cx="4180133" cy="18262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0521" y="5839637"/>
            <a:ext cx="395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Focus on double modulation system 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2066" y="4186560"/>
            <a:ext cx="1584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 Uncertainty graph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058" y="799370"/>
            <a:ext cx="861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“Low noise laser-based T-ray spectroscopy of liquids using double-modulated differential time-domain spectroscopy”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1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Double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2018-06-18</a:t>
            </a:fld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968" y="6280551"/>
            <a:ext cx="79907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Qin, J.; Huang, Z.; Ge, Y.;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Y.; Chu, J. Review of Scientific Instruments 2009, 80 (3), 033112.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3" y="1552921"/>
            <a:ext cx="3316030" cy="162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75" y="1521501"/>
            <a:ext cx="4665601" cy="16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6981" y="2080592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2722" y="2093101"/>
            <a:ext cx="60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058" y="799370"/>
            <a:ext cx="861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“Tandem demodulation lock-in amplifier based on digital signal processor for dual-modulated spectroscopy”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39" y="3280141"/>
            <a:ext cx="3422546" cy="27718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00685" y="4204412"/>
            <a:ext cx="411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독립된 </a:t>
            </a:r>
            <a:r>
              <a:rPr lang="en-US" altLang="ko-KR" dirty="0" smtClean="0">
                <a:sym typeface="Wingdings" panose="05000000000000000000" pitchFamily="2" charset="2"/>
              </a:rPr>
              <a:t>LIA 2</a:t>
            </a:r>
            <a:r>
              <a:rPr lang="ko-KR" altLang="en-US" dirty="0" smtClean="0">
                <a:sym typeface="Wingdings" panose="05000000000000000000" pitchFamily="2" charset="2"/>
              </a:rPr>
              <a:t>개를 </a:t>
            </a:r>
            <a:r>
              <a:rPr lang="en-US" altLang="ko-KR" dirty="0" smtClean="0">
                <a:sym typeface="Wingdings" panose="05000000000000000000" pitchFamily="2" charset="2"/>
              </a:rPr>
              <a:t>Series</a:t>
            </a:r>
            <a:r>
              <a:rPr lang="ko-KR" altLang="en-US" dirty="0" smtClean="0">
                <a:sym typeface="Wingdings" panose="05000000000000000000" pitchFamily="2" charset="2"/>
              </a:rPr>
              <a:t>로 연결하는 것보다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Tandem LIA</a:t>
            </a:r>
            <a:r>
              <a:rPr lang="ko-KR" altLang="en-US" dirty="0" smtClean="0">
                <a:sym typeface="Wingdings" panose="05000000000000000000" pitchFamily="2" charset="2"/>
              </a:rPr>
              <a:t>를 구성하는 것이 </a:t>
            </a:r>
            <a:r>
              <a:rPr lang="en-US" altLang="ko-KR" dirty="0" smtClean="0">
                <a:sym typeface="Wingdings" panose="05000000000000000000" pitchFamily="2" charset="2"/>
              </a:rPr>
              <a:t>SNR</a:t>
            </a:r>
            <a:r>
              <a:rPr lang="ko-KR" altLang="en-US" dirty="0" smtClean="0">
                <a:sym typeface="Wingdings" panose="05000000000000000000" pitchFamily="2" charset="2"/>
              </a:rPr>
              <a:t>에서 이득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7584" y="4237103"/>
            <a:ext cx="760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SNR=20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97584" y="5373111"/>
            <a:ext cx="760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SNR=31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8650" y="6008939"/>
            <a:ext cx="4752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*SNR = (maximum peak value)/(maximum background noise)</a:t>
            </a:r>
          </a:p>
        </p:txBody>
      </p:sp>
    </p:spTree>
    <p:extLst>
      <p:ext uri="{BB962C8B-B14F-4D97-AF65-F5344CB8AC3E}">
        <p14:creationId xmlns:p14="http://schemas.microsoft.com/office/powerpoint/2010/main" val="4001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616" y="1269025"/>
            <a:ext cx="5074768" cy="18316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058" y="799370"/>
            <a:ext cx="86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Zurich Instrument - Applications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65912" y="1749910"/>
            <a:ext cx="731521" cy="171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4226" y="1537521"/>
            <a:ext cx="897774" cy="135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43797" y="1824022"/>
            <a:ext cx="1014153" cy="893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527" y="3183774"/>
            <a:ext cx="4576244" cy="78690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159187" y="4096678"/>
            <a:ext cx="4825625" cy="2133676"/>
            <a:chOff x="2159187" y="4096678"/>
            <a:chExt cx="4825625" cy="213367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9187" y="4096678"/>
              <a:ext cx="4825625" cy="2133676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3798916" y="4096678"/>
              <a:ext cx="2151957" cy="217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159187" y="3183774"/>
            <a:ext cx="1307220" cy="764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0968" y="6280551"/>
            <a:ext cx="79907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THz Scanning Near-field Microscopy (SNOM) https://www.zhinst.com/applications/scanningprobe/thz-snom (accessed Jun 18, 2018).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 Plan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3495" y="1775799"/>
            <a:ext cx="725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Zurich double lock in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Diagram </a:t>
            </a:r>
            <a:r>
              <a:rPr lang="ko-KR" altLang="en-US" dirty="0" smtClean="0"/>
              <a:t>바탕으로 </a:t>
            </a:r>
            <a:r>
              <a:rPr lang="en-US" altLang="ko-KR" dirty="0" smtClean="0"/>
              <a:t>MOD function</a:t>
            </a:r>
            <a:r>
              <a:rPr lang="ko-KR" altLang="en-US" dirty="0" smtClean="0"/>
              <a:t>을 활용하여 </a:t>
            </a:r>
            <a:r>
              <a:rPr lang="en-US" altLang="ko-KR" dirty="0" smtClean="0"/>
              <a:t>LabVIEW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6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54597</TotalTime>
  <Words>312</Words>
  <Application>Microsoft Office PowerPoint</Application>
  <PresentationFormat>화면 슬라이드 쇼(4:3)</PresentationFormat>
  <Paragraphs>58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Windows 사용자</cp:lastModifiedBy>
  <cp:revision>988</cp:revision>
  <dcterms:created xsi:type="dcterms:W3CDTF">2018-02-18T11:37:55Z</dcterms:created>
  <dcterms:modified xsi:type="dcterms:W3CDTF">2018-06-18T10:49:30Z</dcterms:modified>
</cp:coreProperties>
</file>