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9" r:id="rId4"/>
    <p:sldId id="268" r:id="rId5"/>
    <p:sldId id="26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5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20BB-A36C-44CB-A9A0-32BED543DE3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2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(PICs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based on Silicon-on-Insulator (SOI)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대한 관심 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Integrated component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power splitter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는 필수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“beyond 5G” generation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THz optical device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의 중요성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[2, 3]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THz optical device example: Subwavelength Graphene waveguide (30 THz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)[4],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Multi-output splitter without grating structure, Genetic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Algorithm[5]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기존에는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analytically designed structure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를 바탕으로 몇가지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를 조절하는 방법으로 설계</a:t>
            </a:r>
            <a:endParaRPr lang="en-US" altLang="ko-K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Direct Binary Search [6], self-imaging[7, 8,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], sweep parameter based on specific structure[10]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제한된 설계 조건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Performance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한계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최근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을 활용한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방법</a:t>
            </a:r>
            <a:endParaRPr lang="en-US" altLang="ko-K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Alternating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Directions Method of Multipliers (ADMM)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optimization[11, 12, 13], Artificial Neural Networks [14, 15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위의 방법들로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설계할 경우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arbitrary ratio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에 대해서도 설계가 가능하다는 장점이 있지만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training data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생성한 이후에도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을 수행하기 위한 시간이 필요하다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하지만 본 논문에서 사용한 알고리즘은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확보한 상태라면 짧은 </a:t>
            </a:r>
            <a:r>
              <a:rPr lang="ko-KR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시간안에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optimization step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없이 최종 구조물을 얻을 수 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study, 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10572"/>
            <a:ext cx="131005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 Integrated Circuits review paper -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Thylén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and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Wosinski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“Integrated photonics in the 21st century,” </a:t>
            </a:r>
            <a:r>
              <a:rPr lang="en-US" altLang="ko-KR" sz="1000" i="1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Photonics Research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vol. 2, no. 2, p. 75, Jan. 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communication, 504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citation - 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F.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Akyildiz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Jornet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C. Han, “Terahertz band: Next frontier for wireless communications,”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Physical Communication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12, pp. 16–32,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communication recent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paper,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2019 - 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Calvanese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Strinati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et al., "6G: The Next Frontier: From Holographic Messaging to Artificial Intelligence Using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Subterahertz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Visible Light Communication,"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in IEEE Vehicular Technology Magazine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3, pp. 42-50, Sept.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Subwavelength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Graphene waveguide (30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THz)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X.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Nie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F. Shen, H. Zhou, Q. Zhou, J. Gao, and K.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“Actively Tunable Terahertz Switches Based on Subwavelength Graphene Waveguide,”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Nanomaterials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8, no. 9, p. 665,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2018.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Multi-output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splitter without grating structure, Genetic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F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Zhang, K. Song, and Y. Fan, “New 2D diffraction model and its applications to terahertz parallel-plate waveguide power splitters,” Scientific Reports, vol. 7, no. 1, Sep.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Direct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Binary Search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Lu, M. Zhang, F. Zhou, and D. Liu, “An Ultra-compact Colorless 50:50 Coupler Based 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PhC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-like Metamaterial Structure,”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Optical Fiber Communication Conference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NxN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multimode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Bachmann, P. A.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Melchior, “General self-imaging properties in N × N multimode interference couplers including phase relations,”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Applied Optics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33, no. 18, p. 3905,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multimode,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review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Soldano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Pennings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“Optical multi-mode interference devices based on self-imaging: principles and applications,”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13, no. 4, pp. 615–627,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1995.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Analytic method -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Eigenmode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decomposition theory - Y. Tian,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M. Yu, Z. Huang,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Qiao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Z. Dong, and J. Wu, “Broadband 1 × 3 Couplers With Variable Splitting Ratio Using Cascaded Step-Size MMI,”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IEEE Photonics Journal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10, no. 3, pp. 1–8,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Butterfly geometry - P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E. Gini, M. Bachmann, and H. Melchior, “New 2×2 and 1×3 multimode interference couplers with free selection of power splitting ratios,”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10, pp. 2286–2293,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Lu, K.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Lagoudakis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Babinec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“Inverse design and demonstration of a compact and broadband on-chip wavelength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demultiplexer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Nature Photonics, vol. 9, no. 6, pp. 374–377, 2015.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algorithm, T-shape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Polarizatino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Ye,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Meng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Zheng, Z. Dong, and J. Wu, “Inverse Design of a SOI T-junction Polarization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Physics: Conference Series, vol. 844, p. 012009, 2017. 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Su,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“Fabrication-constrained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inverse design,” Scientific Reports, vol. 7, no. 1, Nov.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Learning_ResNet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algorithm (without Convolutional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Networks)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“Deep Neural Network Inverse Design of Integrated Photonic Power Splitters,” Scientific Reports, vol. 9, no. 1, 2019. 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Learning_Covolutional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Neural Network(CNN)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“Nanostructured Photonic Power Splitter Design via Convolutional Neural Networks,” Conference on Lasers and Electro-Optics, 2019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7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Perceptron-like machine learning algorithm[16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The algorithm combines the additive updates feature of the perceptron algorithm and the reward for state idea of reinforcement learning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”[17]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 x 10 binary matrix by symmetry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“1” for etched (air), “0” for not etched (Si)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Reward = min(T1) + min(T2)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|R|, maximize given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reward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algorithm consist of two phases: training and inference.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Phase: Generate training data and accumulate the rewards in a summation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Inference Phase: normalizing and applying activation function to the summation matrix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flowchart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615011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16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“Binary matrix guessing problem,” Jan. 2017. [Online]. Available: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: e-prints, vol.1701.06167</a:t>
            </a:r>
          </a:p>
          <a:p>
            <a:pPr marL="228600" indent="-228600">
              <a:buFont typeface="+mj-lt"/>
              <a:buAutoNum type="arabicParenR" startAt="16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Turduev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E.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Bor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I. H.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Giden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Y. S.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Hanay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and H. Kurt, “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Photonic Structure Design for Strong Light Confinement and Coupling Into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Nanowaveguide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Technology, vol. 36, no. 14, pp. 2812–2819, 2018. </a:t>
            </a:r>
          </a:p>
          <a:p>
            <a:pPr marL="228600" indent="-228600">
              <a:buFont typeface="+mj-lt"/>
              <a:buAutoNum type="arabicParenR" startAt="16"/>
            </a:pPr>
            <a:endParaRPr lang="en-US" altLang="ko-KR" sz="10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6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869721" y="1897812"/>
            <a:ext cx="6452559" cy="2027207"/>
          </a:xfrm>
          <a:prstGeom prst="roundRect">
            <a:avLst/>
          </a:prstGeom>
          <a:solidFill>
            <a:schemeClr val="accent2">
              <a:alpha val="6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69721" y="4209143"/>
            <a:ext cx="6452559" cy="2027207"/>
          </a:xfrm>
          <a:prstGeom prst="roundRect">
            <a:avLst/>
          </a:prstGeom>
          <a:solidFill>
            <a:schemeClr val="accent6">
              <a:alpha val="6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28714" y="353688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Generate Training Data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28714" y="2424021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Reward Calculation and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Data Storage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72443" y="4692220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Analyzing Stored Data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23806" y="4700847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Final Photonic Structure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9668" y="2002934"/>
            <a:ext cx="18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9669" y="4309149"/>
            <a:ext cx="20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직선 화살표 연결선 17"/>
          <p:cNvCxnSpPr>
            <a:stCxn id="4" idx="2"/>
            <a:endCxn id="5" idx="0"/>
          </p:cNvCxnSpPr>
          <p:nvPr/>
        </p:nvCxnSpPr>
        <p:spPr>
          <a:xfrm>
            <a:off x="6096001" y="1613688"/>
            <a:ext cx="0" cy="810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" idx="2"/>
            <a:endCxn id="6" idx="0"/>
          </p:cNvCxnSpPr>
          <p:nvPr/>
        </p:nvCxnSpPr>
        <p:spPr>
          <a:xfrm rot="5400000">
            <a:off x="4763767" y="3359985"/>
            <a:ext cx="1008199" cy="1656271"/>
          </a:xfrm>
          <a:prstGeom prst="bentConnector3">
            <a:avLst>
              <a:gd name="adj1" fmla="val 6657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3"/>
            <a:endCxn id="7" idx="1"/>
          </p:cNvCxnSpPr>
          <p:nvPr/>
        </p:nvCxnSpPr>
        <p:spPr>
          <a:xfrm>
            <a:off x="5807016" y="5322220"/>
            <a:ext cx="616790" cy="8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6066" y="169022"/>
            <a:ext cx="281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Algorithm flowchart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1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photonic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1x2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power splitter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 a arbitrary device, fixed size.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2D FDTD simulation for time-saving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SOI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platform: 9 um radii, 20x20 air-hole on 500 um box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aim to maximize the operation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bandwidth, broadband transmission 275 ~ 325 um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Fundamental TE mode,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1:1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uniform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Refractive index is fixed to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6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3.41.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base structure and condition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Generate labeled data for training phase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Commercially available software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Lumerical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FDTD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 Intel Xeon CPU with 2.5 GHz clock speed and 383 GB RAM about 1 weeks to complete collecting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10,000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Data transmission distribution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3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 &amp; Discussion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40011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“The two key criteria for a power splitter are low insertion loss, and excellent power uniformity.”[11]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power uniformity = the ratio between the maximum and minimum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result (structure, spectrum, power distribution)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4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469403"/>
            <a:ext cx="3773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Machine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과 </a:t>
            </a:r>
            <a:r>
              <a:rPr lang="en-US" altLang="ko-KR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Deep Learning</a:t>
            </a:r>
            <a:r>
              <a:rPr lang="ko-KR" altLang="en-US" sz="1200" b="0" i="0" u="none" strike="noStrike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의 관계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latin typeface="&amp;quo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67642" y="846473"/>
            <a:ext cx="6217921" cy="2435121"/>
            <a:chOff x="2011680" y="648901"/>
            <a:chExt cx="4540107" cy="2316189"/>
          </a:xfrm>
        </p:grpSpPr>
        <p:sp>
          <p:nvSpPr>
            <p:cNvPr id="9" name="TextBox 8"/>
            <p:cNvSpPr txBox="1"/>
            <p:nvPr/>
          </p:nvSpPr>
          <p:spPr>
            <a:xfrm>
              <a:off x="2011680" y="648901"/>
              <a:ext cx="2119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</a:t>
              </a:r>
              <a:r>
                <a:rPr lang="en-US" altLang="ko-KR" dirty="0" smtClean="0"/>
                <a:t>rtificial </a:t>
              </a:r>
              <a:r>
                <a:rPr lang="en-US" altLang="ko-KR" b="1" dirty="0" smtClean="0"/>
                <a:t>I</a:t>
              </a:r>
              <a:r>
                <a:rPr lang="en-US" altLang="ko-KR" dirty="0" smtClean="0"/>
                <a:t>ntelligence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11680" y="648901"/>
              <a:ext cx="4540107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49493" y="1086415"/>
              <a:ext cx="3251802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48544" y="1472399"/>
              <a:ext cx="208785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49493" y="1078611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M</a:t>
              </a:r>
              <a:r>
                <a:rPr lang="en-US" altLang="ko-KR" dirty="0" smtClean="0"/>
                <a:t>achine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48544" y="1509556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</a:t>
              </a:r>
              <a:r>
                <a:rPr lang="en-US" altLang="ko-KR" dirty="0" smtClean="0"/>
                <a:t>eep </a:t>
              </a:r>
              <a:r>
                <a:rPr lang="en-US" altLang="ko-KR" b="1" dirty="0" smtClean="0"/>
                <a:t>L</a:t>
              </a:r>
              <a:r>
                <a:rPr lang="en-US" altLang="ko-KR" dirty="0" smtClean="0"/>
                <a:t>earning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37521" y="3456385"/>
            <a:ext cx="8207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study of computer algorithms that improve automatically through experience.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521" y="4102716"/>
            <a:ext cx="8207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hierarchy of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concept defined in relation to </a:t>
            </a:r>
            <a:r>
              <a:rPr lang="en-US" altLang="ko-KR" sz="1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 concepts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more abstract representations computed in terms of less abstract ones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4784" y="5637454"/>
            <a:ext cx="111227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Machine Learning definition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M. Mitchell, Machine Learning. New York: McGraw-Hill, 1997. </a:t>
            </a: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altLang="ko-KR" sz="1000" u="sng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Learning categorization review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Lecun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Bengio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G. Hinton, “Deep learning,” Nature, vol. 521, no. 7553, pp. 436–444, 2015. </a:t>
            </a:r>
          </a:p>
        </p:txBody>
      </p:sp>
    </p:spTree>
    <p:extLst>
      <p:ext uri="{BB962C8B-B14F-4D97-AF65-F5344CB8AC3E}">
        <p14:creationId xmlns:p14="http://schemas.microsoft.com/office/powerpoint/2010/main" val="13890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6731</TotalTime>
  <Words>729</Words>
  <Application>Microsoft Office PowerPoint</Application>
  <PresentationFormat>와이드스크린</PresentationFormat>
  <Paragraphs>80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&amp;quot</vt:lpstr>
      <vt:lpstr>Adobe Fan Heiti Std B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Jinha</cp:lastModifiedBy>
  <cp:revision>203</cp:revision>
  <dcterms:created xsi:type="dcterms:W3CDTF">2019-07-23T09:20:27Z</dcterms:created>
  <dcterms:modified xsi:type="dcterms:W3CDTF">2019-09-17T13:23:01Z</dcterms:modified>
</cp:coreProperties>
</file>