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1" r:id="rId5"/>
  </p:sldMasterIdLst>
  <p:notesMasterIdLst>
    <p:notesMasterId r:id="rId38"/>
  </p:notesMasterIdLst>
  <p:sldIdLst>
    <p:sldId id="256" r:id="rId6"/>
    <p:sldId id="270" r:id="rId7"/>
    <p:sldId id="272" r:id="rId8"/>
    <p:sldId id="280" r:id="rId9"/>
    <p:sldId id="273" r:id="rId10"/>
    <p:sldId id="282" r:id="rId11"/>
    <p:sldId id="274" r:id="rId12"/>
    <p:sldId id="296" r:id="rId13"/>
    <p:sldId id="297" r:id="rId14"/>
    <p:sldId id="298" r:id="rId15"/>
    <p:sldId id="277" r:id="rId16"/>
    <p:sldId id="281" r:id="rId17"/>
    <p:sldId id="276" r:id="rId18"/>
    <p:sldId id="275" r:id="rId19"/>
    <p:sldId id="278" r:id="rId20"/>
    <p:sldId id="295" r:id="rId21"/>
    <p:sldId id="279" r:id="rId22"/>
    <p:sldId id="303" r:id="rId23"/>
    <p:sldId id="299" r:id="rId24"/>
    <p:sldId id="300" r:id="rId25"/>
    <p:sldId id="301" r:id="rId26"/>
    <p:sldId id="302" r:id="rId27"/>
    <p:sldId id="287" r:id="rId28"/>
    <p:sldId id="304" r:id="rId29"/>
    <p:sldId id="288" r:id="rId30"/>
    <p:sldId id="289" r:id="rId31"/>
    <p:sldId id="290" r:id="rId32"/>
    <p:sldId id="291" r:id="rId33"/>
    <p:sldId id="292" r:id="rId34"/>
    <p:sldId id="305" r:id="rId35"/>
    <p:sldId id="293" r:id="rId36"/>
    <p:sldId id="294" r:id="rId37"/>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9F28"/>
    <a:srgbClr val="DAAF42"/>
    <a:srgbClr val="E2BF68"/>
    <a:srgbClr val="BBA764"/>
    <a:srgbClr val="595959"/>
    <a:srgbClr val="F2F4F4"/>
    <a:srgbClr val="B8B8B8"/>
    <a:srgbClr val="404040"/>
    <a:srgbClr val="EFF0F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259" autoAdjust="0"/>
  </p:normalViewPr>
  <p:slideViewPr>
    <p:cSldViewPr snapToGrid="0">
      <p:cViewPr varScale="1">
        <p:scale>
          <a:sx n="58" d="100"/>
          <a:sy n="58" d="100"/>
        </p:scale>
        <p:origin x="137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0AFB4FA7-6698-4913-BA29-C460E114679D}" type="datetimeFigureOut">
              <a:rPr lang="en-US" smtClean="0"/>
              <a:t>11/3/2017</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90B89A53-0292-4EC4-8C04-6A9666334183}" type="slidenum">
              <a:rPr lang="en-US" smtClean="0"/>
              <a:t>‹#›</a:t>
            </a:fld>
            <a:endParaRPr lang="en-US"/>
          </a:p>
        </p:txBody>
      </p:sp>
    </p:spTree>
    <p:extLst>
      <p:ext uri="{BB962C8B-B14F-4D97-AF65-F5344CB8AC3E}">
        <p14:creationId xmlns:p14="http://schemas.microsoft.com/office/powerpoint/2010/main" val="6810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a:t>
            </a:fld>
            <a:endParaRPr lang="en-US" dirty="0"/>
          </a:p>
        </p:txBody>
      </p:sp>
    </p:spTree>
    <p:extLst>
      <p:ext uri="{BB962C8B-B14F-4D97-AF65-F5344CB8AC3E}">
        <p14:creationId xmlns:p14="http://schemas.microsoft.com/office/powerpoint/2010/main" val="2745141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17</a:t>
            </a:fld>
            <a:endParaRPr lang="en-US"/>
          </a:p>
        </p:txBody>
      </p:sp>
    </p:spTree>
    <p:extLst>
      <p:ext uri="{BB962C8B-B14F-4D97-AF65-F5344CB8AC3E}">
        <p14:creationId xmlns:p14="http://schemas.microsoft.com/office/powerpoint/2010/main" val="140296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queries against real time logs, visualize data, auto identification of outliers </a:t>
            </a:r>
          </a:p>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20</a:t>
            </a:fld>
            <a:endParaRPr lang="en-US"/>
          </a:p>
        </p:txBody>
      </p:sp>
    </p:spTree>
    <p:extLst>
      <p:ext uri="{BB962C8B-B14F-4D97-AF65-F5344CB8AC3E}">
        <p14:creationId xmlns:p14="http://schemas.microsoft.com/office/powerpoint/2010/main" val="269701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 investigation into what may have caused the issue</a:t>
            </a:r>
          </a:p>
        </p:txBody>
      </p:sp>
      <p:sp>
        <p:nvSpPr>
          <p:cNvPr id="4" name="Slide Number Placeholder 3"/>
          <p:cNvSpPr>
            <a:spLocks noGrp="1"/>
          </p:cNvSpPr>
          <p:nvPr>
            <p:ph type="sldNum" sz="quarter" idx="10"/>
          </p:nvPr>
        </p:nvSpPr>
        <p:spPr/>
        <p:txBody>
          <a:bodyPr/>
          <a:lstStyle/>
          <a:p>
            <a:fld id="{90B89A53-0292-4EC4-8C04-6A9666334183}" type="slidenum">
              <a:rPr lang="en-US" smtClean="0"/>
              <a:t>21</a:t>
            </a:fld>
            <a:endParaRPr lang="en-US"/>
          </a:p>
        </p:txBody>
      </p:sp>
    </p:spTree>
    <p:extLst>
      <p:ext uri="{BB962C8B-B14F-4D97-AF65-F5344CB8AC3E}">
        <p14:creationId xmlns:p14="http://schemas.microsoft.com/office/powerpoint/2010/main" val="3891988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22</a:t>
            </a:fld>
            <a:endParaRPr lang="en-US"/>
          </a:p>
        </p:txBody>
      </p:sp>
    </p:spTree>
    <p:extLst>
      <p:ext uri="{BB962C8B-B14F-4D97-AF65-F5344CB8AC3E}">
        <p14:creationId xmlns:p14="http://schemas.microsoft.com/office/powerpoint/2010/main" val="94056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9A53-0292-4EC4-8C04-6A9666334183}" type="slidenum">
              <a:rPr lang="en-US" smtClean="0"/>
              <a:t>2</a:t>
            </a:fld>
            <a:endParaRPr lang="en-US" dirty="0"/>
          </a:p>
        </p:txBody>
      </p:sp>
    </p:spTree>
    <p:extLst>
      <p:ext uri="{BB962C8B-B14F-4D97-AF65-F5344CB8AC3E}">
        <p14:creationId xmlns:p14="http://schemas.microsoft.com/office/powerpoint/2010/main" val="28991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mention SaaS – Office 365, SharePoint Online</a:t>
            </a:r>
          </a:p>
        </p:txBody>
      </p:sp>
      <p:sp>
        <p:nvSpPr>
          <p:cNvPr id="4" name="Slide Number Placeholder 3"/>
          <p:cNvSpPr>
            <a:spLocks noGrp="1"/>
          </p:cNvSpPr>
          <p:nvPr>
            <p:ph type="sldNum" sz="quarter" idx="10"/>
          </p:nvPr>
        </p:nvSpPr>
        <p:spPr/>
        <p:txBody>
          <a:bodyPr/>
          <a:lstStyle/>
          <a:p>
            <a:fld id="{90B89A53-0292-4EC4-8C04-6A9666334183}" type="slidenum">
              <a:rPr lang="en-US" smtClean="0"/>
              <a:t>4</a:t>
            </a:fld>
            <a:endParaRPr lang="en-US"/>
          </a:p>
        </p:txBody>
      </p:sp>
    </p:spTree>
    <p:extLst>
      <p:ext uri="{BB962C8B-B14F-4D97-AF65-F5344CB8AC3E}">
        <p14:creationId xmlns:p14="http://schemas.microsoft.com/office/powerpoint/2010/main" val="39051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VSTS – VSO, TFS</a:t>
            </a:r>
          </a:p>
        </p:txBody>
      </p:sp>
      <p:sp>
        <p:nvSpPr>
          <p:cNvPr id="4" name="Slide Number Placeholder 3"/>
          <p:cNvSpPr>
            <a:spLocks noGrp="1"/>
          </p:cNvSpPr>
          <p:nvPr>
            <p:ph type="sldNum" sz="quarter" idx="10"/>
          </p:nvPr>
        </p:nvSpPr>
        <p:spPr/>
        <p:txBody>
          <a:bodyPr/>
          <a:lstStyle/>
          <a:p>
            <a:fld id="{90B89A53-0292-4EC4-8C04-6A9666334183}" type="slidenum">
              <a:rPr lang="en-US" smtClean="0"/>
              <a:t>5</a:t>
            </a:fld>
            <a:endParaRPr lang="en-US"/>
          </a:p>
        </p:txBody>
      </p:sp>
    </p:spTree>
    <p:extLst>
      <p:ext uri="{BB962C8B-B14F-4D97-AF65-F5344CB8AC3E}">
        <p14:creationId xmlns:p14="http://schemas.microsoft.com/office/powerpoint/2010/main" val="118197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https://stackify.com/azure-deployment-slots/</a:t>
            </a:r>
          </a:p>
        </p:txBody>
      </p:sp>
      <p:sp>
        <p:nvSpPr>
          <p:cNvPr id="4" name="Slide Number Placeholder 3"/>
          <p:cNvSpPr>
            <a:spLocks noGrp="1"/>
          </p:cNvSpPr>
          <p:nvPr>
            <p:ph type="sldNum" sz="quarter" idx="10"/>
          </p:nvPr>
        </p:nvSpPr>
        <p:spPr/>
        <p:txBody>
          <a:bodyPr/>
          <a:lstStyle/>
          <a:p>
            <a:fld id="{90B89A53-0292-4EC4-8C04-6A9666334183}" type="slidenum">
              <a:rPr lang="en-US" smtClean="0"/>
              <a:t>8</a:t>
            </a:fld>
            <a:endParaRPr lang="en-US"/>
          </a:p>
        </p:txBody>
      </p:sp>
    </p:spTree>
    <p:extLst>
      <p:ext uri="{BB962C8B-B14F-4D97-AF65-F5344CB8AC3E}">
        <p14:creationId xmlns:p14="http://schemas.microsoft.com/office/powerpoint/2010/main" val="40062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https://docs.microsoft.com/en-us/azure/azure-functions/functions-triggers-bindings</a:t>
            </a:r>
          </a:p>
        </p:txBody>
      </p:sp>
      <p:sp>
        <p:nvSpPr>
          <p:cNvPr id="4" name="Slide Number Placeholder 3"/>
          <p:cNvSpPr>
            <a:spLocks noGrp="1"/>
          </p:cNvSpPr>
          <p:nvPr>
            <p:ph type="sldNum" sz="quarter" idx="10"/>
          </p:nvPr>
        </p:nvSpPr>
        <p:spPr/>
        <p:txBody>
          <a:bodyPr/>
          <a:lstStyle/>
          <a:p>
            <a:fld id="{90B89A53-0292-4EC4-8C04-6A9666334183}" type="slidenum">
              <a:rPr lang="en-US" smtClean="0"/>
              <a:t>12</a:t>
            </a:fld>
            <a:endParaRPr lang="en-US"/>
          </a:p>
        </p:txBody>
      </p:sp>
    </p:spTree>
    <p:extLst>
      <p:ext uri="{BB962C8B-B14F-4D97-AF65-F5344CB8AC3E}">
        <p14:creationId xmlns:p14="http://schemas.microsoft.com/office/powerpoint/2010/main" val="1467193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really want to spend much time here, more that it is SQL Server in the cloud, and while not everything works the same as SQL on premises it’s not too far off either.</a:t>
            </a:r>
          </a:p>
        </p:txBody>
      </p:sp>
      <p:sp>
        <p:nvSpPr>
          <p:cNvPr id="4" name="Slide Number Placeholder 3"/>
          <p:cNvSpPr>
            <a:spLocks noGrp="1"/>
          </p:cNvSpPr>
          <p:nvPr>
            <p:ph type="sldNum" sz="quarter" idx="10"/>
          </p:nvPr>
        </p:nvSpPr>
        <p:spPr/>
        <p:txBody>
          <a:bodyPr/>
          <a:lstStyle/>
          <a:p>
            <a:fld id="{90B89A53-0292-4EC4-8C04-6A9666334183}" type="slidenum">
              <a:rPr lang="en-US" smtClean="0"/>
              <a:t>13</a:t>
            </a:fld>
            <a:endParaRPr lang="en-US"/>
          </a:p>
        </p:txBody>
      </p:sp>
    </p:spTree>
    <p:extLst>
      <p:ext uri="{BB962C8B-B14F-4D97-AF65-F5344CB8AC3E}">
        <p14:creationId xmlns:p14="http://schemas.microsoft.com/office/powerpoint/2010/main" val="207882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example of when each NOSQL options makes the most sense; most of the details here will come in on the demo – scaling, indexing, working with spatial data</a:t>
            </a:r>
          </a:p>
        </p:txBody>
      </p:sp>
      <p:sp>
        <p:nvSpPr>
          <p:cNvPr id="4" name="Slide Number Placeholder 3"/>
          <p:cNvSpPr>
            <a:spLocks noGrp="1"/>
          </p:cNvSpPr>
          <p:nvPr>
            <p:ph type="sldNum" sz="quarter" idx="10"/>
          </p:nvPr>
        </p:nvSpPr>
        <p:spPr/>
        <p:txBody>
          <a:bodyPr/>
          <a:lstStyle/>
          <a:p>
            <a:fld id="{90B89A53-0292-4EC4-8C04-6A9666334183}" type="slidenum">
              <a:rPr lang="en-US" smtClean="0"/>
              <a:t>14</a:t>
            </a:fld>
            <a:endParaRPr lang="en-US"/>
          </a:p>
        </p:txBody>
      </p:sp>
    </p:spTree>
    <p:extLst>
      <p:ext uri="{BB962C8B-B14F-4D97-AF65-F5344CB8AC3E}">
        <p14:creationId xmlns:p14="http://schemas.microsoft.com/office/powerpoint/2010/main" val="287068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 limit: (Fits Claim-Check Pattern)</a:t>
            </a:r>
          </a:p>
          <a:p>
            <a:r>
              <a:rPr lang="en-US" dirty="0"/>
              <a:t>https://docs.microsoft.com/en-us/azure/event-hubs/event-hubs-capture-overview</a:t>
            </a:r>
          </a:p>
        </p:txBody>
      </p:sp>
      <p:sp>
        <p:nvSpPr>
          <p:cNvPr id="4" name="Slide Number Placeholder 3"/>
          <p:cNvSpPr>
            <a:spLocks noGrp="1"/>
          </p:cNvSpPr>
          <p:nvPr>
            <p:ph type="sldNum" sz="quarter" idx="10"/>
          </p:nvPr>
        </p:nvSpPr>
        <p:spPr/>
        <p:txBody>
          <a:bodyPr/>
          <a:lstStyle/>
          <a:p>
            <a:fld id="{90B89A53-0292-4EC4-8C04-6A9666334183}" type="slidenum">
              <a:rPr lang="en-US" smtClean="0"/>
              <a:t>15</a:t>
            </a:fld>
            <a:endParaRPr lang="en-US" dirty="0"/>
          </a:p>
        </p:txBody>
      </p:sp>
    </p:spTree>
    <p:extLst>
      <p:ext uri="{BB962C8B-B14F-4D97-AF65-F5344CB8AC3E}">
        <p14:creationId xmlns:p14="http://schemas.microsoft.com/office/powerpoint/2010/main" val="767021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07292" cy="6862763"/>
            <a:chOff x="2928938" y="-4763"/>
            <a:chExt cx="500729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E2BF68"/>
            </a:solidFill>
            <a:ln>
              <a:noFill/>
            </a:ln>
          </p:spPr>
          <p:txBody>
            <a:bodyPr/>
            <a:lstStyle/>
            <a:p>
              <a:endParaRPr lang="en-US"/>
            </a:p>
          </p:txBody>
        </p:sp>
        <p:sp>
          <p:nvSpPr>
            <p:cNvPr id="23" name="Freeform 7"/>
            <p:cNvSpPr/>
            <p:nvPr/>
          </p:nvSpPr>
          <p:spPr bwMode="auto">
            <a:xfrm>
              <a:off x="2928938" y="0"/>
              <a:ext cx="1035050" cy="2676207"/>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3655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CE9F28"/>
            </a:solidFill>
            <a:ln>
              <a:noFill/>
            </a:ln>
          </p:spPr>
          <p:txBody>
            <a:bodyPr/>
            <a:lstStyle/>
            <a:p>
              <a:endParaRPr lang="en-US"/>
            </a:p>
          </p:txBody>
        </p:sp>
        <p:sp>
          <p:nvSpPr>
            <p:cNvPr id="26" name="Freeform 11"/>
            <p:cNvSpPr/>
            <p:nvPr/>
          </p:nvSpPr>
          <p:spPr bwMode="auto">
            <a:xfrm>
              <a:off x="335946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DAAF42"/>
            </a:solidFill>
            <a:ln>
              <a:noFill/>
            </a:ln>
          </p:spPr>
          <p:txBody>
            <a:bodyPr/>
            <a:lstStyle/>
            <a:p>
              <a:endParaRPr lang="en-US"/>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676698" y="1380068"/>
            <a:ext cx="8826325" cy="2616199"/>
          </a:xfrm>
        </p:spPr>
        <p:txBody>
          <a:bodyPr anchor="b">
            <a:normAutofit/>
          </a:bodyPr>
          <a:lstStyle>
            <a:lvl1pPr algn="r">
              <a:defRPr sz="6000" b="0">
                <a:effectLst/>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a:effectLst/>
        </p:spPr>
        <p:txBody>
          <a:bodyPr anchor="t">
            <a:normAutofit/>
          </a:bodyPr>
          <a:lstStyle>
            <a:lvl1pPr marL="0" indent="0" algn="r">
              <a:buNone/>
              <a:defRPr sz="2400">
                <a:solidFill>
                  <a:schemeClr val="tx1"/>
                </a:solidFill>
                <a:latin typeface="Segoe UI" panose="020B0502040204020203" pitchFamily="34" charset="0"/>
                <a:ea typeface="Segoe UI Black" panose="020B0A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B61BEF0D-F0BB-DE4B-95CE-6DB70DBA9567}" type="datetimeFigureOut">
              <a:rPr lang="en-US" smtClean="0"/>
              <a:pPr/>
              <a:t>11/3/2017</a:t>
            </a:fld>
            <a:endParaRPr lang="en-US"/>
          </a:p>
        </p:txBody>
      </p:sp>
      <p:sp>
        <p:nvSpPr>
          <p:cNvPr id="5" name="Footer Placeholder 4"/>
          <p:cNvSpPr>
            <a:spLocks noGrp="1"/>
          </p:cNvSpPr>
          <p:nvPr>
            <p:ph type="ftr" sz="quarter" idx="11"/>
          </p:nvPr>
        </p:nvSpPr>
        <p:spPr>
          <a:xfrm>
            <a:off x="5332412" y="5883275"/>
            <a:ext cx="4324044" cy="365125"/>
          </a:xfrm>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sz="1100">
                <a:latin typeface="Segoe UI" panose="020B0502040204020203" pitchFamily="34" charset="0"/>
                <a:ea typeface="Segoe UI Black" panose="020B0A02040204020203" pitchFamily="34" charset="0"/>
                <a:cs typeface="Segoe UI" panose="020B0502040204020203" pitchFamily="34" charset="0"/>
              </a:defRPr>
            </a:lvl1pPr>
          </a:lstStyle>
          <a:p>
            <a:fld id="{D57F1E4F-1CFF-5643-939E-217C01CDF565}" type="slidenum">
              <a:rPr lang="en-US" smtClean="0"/>
              <a:pPr/>
              <a:t>‹#›</a:t>
            </a:fld>
            <a:endParaRPr lang="en-US"/>
          </a:p>
        </p:txBody>
      </p:sp>
      <p:pic>
        <p:nvPicPr>
          <p:cNvPr id="8" name="Picture 7"/>
          <p:cNvPicPr>
            <a:picLocks noChangeAspect="1"/>
          </p:cNvPicPr>
          <p:nvPr userDrawn="1"/>
        </p:nvPicPr>
        <p:blipFill>
          <a:blip r:embed="rId2"/>
          <a:stretch>
            <a:fillRect/>
          </a:stretch>
        </p:blipFill>
        <p:spPr>
          <a:xfrm>
            <a:off x="27685" y="6248401"/>
            <a:ext cx="2684256" cy="500248"/>
          </a:xfrm>
          <a:prstGeom prst="rect">
            <a:avLst/>
          </a:prstGeom>
          <a:effectLst/>
        </p:spPr>
      </p:pic>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349008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3" name="Content Placeholder 2"/>
          <p:cNvSpPr>
            <a:spLocks noGrp="1"/>
          </p:cNvSpPr>
          <p:nvPr>
            <p:ph idx="1"/>
          </p:nvPr>
        </p:nvSpPr>
        <p:spPr/>
        <p:txBody>
          <a:bodyPr anchor="t">
            <a:normAutofit/>
          </a:bodyPr>
          <a:lstStyle>
            <a:lvl1pPr>
              <a:defRPr sz="28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1800">
                <a:latin typeface="Segoe UI" panose="020B0502040204020203" pitchFamily="34" charset="0"/>
                <a:cs typeface="Segoe UI" panose="020B0502040204020203" pitchFamily="34" charset="0"/>
              </a:defRPr>
            </a:lvl3pPr>
            <a:lvl4pPr>
              <a:defRPr sz="1600">
                <a:latin typeface="Segoe UI" panose="020B0502040204020203" pitchFamily="34" charset="0"/>
                <a:cs typeface="Segoe UI" panose="020B0502040204020203" pitchFamily="34" charset="0"/>
              </a:defRPr>
            </a:lvl4pPr>
            <a:lvl5pPr>
              <a:defRPr sz="110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pic>
        <p:nvPicPr>
          <p:cNvPr id="7" name="Picture 6"/>
          <p:cNvPicPr>
            <a:picLocks noChangeAspect="1"/>
          </p:cNvPicPr>
          <p:nvPr userDrawn="1"/>
        </p:nvPicPr>
        <p:blipFill>
          <a:blip r:embed="rId2"/>
          <a:stretch>
            <a:fillRect/>
          </a:stretch>
        </p:blipFill>
        <p:spPr>
          <a:xfrm>
            <a:off x="27685" y="6248401"/>
            <a:ext cx="2684256" cy="500248"/>
          </a:xfrm>
          <a:prstGeom prst="rect">
            <a:avLst/>
          </a:prstGeom>
          <a:effectLst/>
        </p:spPr>
      </p:pic>
    </p:spTree>
    <p:extLst>
      <p:ext uri="{BB962C8B-B14F-4D97-AF65-F5344CB8AC3E}">
        <p14:creationId xmlns:p14="http://schemas.microsoft.com/office/powerpoint/2010/main" val="3492476566"/>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533392"/>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98155723"/>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7443301"/>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9185746"/>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20411827"/>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93440165"/>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49165942"/>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60499655"/>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192571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8669303"/>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080361"/>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45C266-14C2-45DB-BF1E-55F4FE14172A}"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EFCC1-513D-4214-AEE1-44428156D864}" type="slidenum">
              <a:rPr lang="en-US" smtClean="0"/>
              <a:t>‹#›</a:t>
            </a:fld>
            <a:endParaRPr lang="en-US"/>
          </a:p>
        </p:txBody>
      </p:sp>
    </p:spTree>
    <p:extLst>
      <p:ext uri="{BB962C8B-B14F-4D97-AF65-F5344CB8AC3E}">
        <p14:creationId xmlns:p14="http://schemas.microsoft.com/office/powerpoint/2010/main" val="2226192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latin typeface="+mj-lt"/>
                <a:cs typeface="Gotham Black" pitchFamily="50" charset="0"/>
              </a:defRPr>
            </a:lvl1pPr>
          </a:lstStyle>
          <a:p>
            <a:r>
              <a:rPr lang="en-US"/>
              <a:t>Click to edit Master 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497" y="6285766"/>
            <a:ext cx="551167" cy="331932"/>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139708"/>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5371745"/>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grpSp>
        <p:nvGrpSpPr>
          <p:cNvPr id="36" name="Group 35"/>
          <p:cNvGrpSpPr/>
          <p:nvPr userDrawn="1"/>
        </p:nvGrpSpPr>
        <p:grpSpPr>
          <a:xfrm rot="16200000">
            <a:off x="504090" y="768356"/>
            <a:ext cx="383327" cy="67507"/>
            <a:chOff x="2013527" y="1616364"/>
            <a:chExt cx="576928" cy="101600"/>
          </a:xfrm>
        </p:grpSpPr>
        <p:sp>
          <p:nvSpPr>
            <p:cNvPr id="6" name="Oval 5"/>
            <p:cNvSpPr/>
            <p:nvPr userDrawn="1"/>
          </p:nvSpPr>
          <p:spPr>
            <a:xfrm>
              <a:off x="2013527" y="1616364"/>
              <a:ext cx="101600" cy="101600"/>
            </a:xfrm>
            <a:prstGeom prst="ellipse">
              <a:avLst/>
            </a:prstGeom>
            <a:solidFill>
              <a:srgbClr val="F6AC1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53" name="Oval 52"/>
            <p:cNvSpPr/>
            <p:nvPr userDrawn="1"/>
          </p:nvSpPr>
          <p:spPr>
            <a:xfrm>
              <a:off x="2132359" y="1616364"/>
              <a:ext cx="101600" cy="101600"/>
            </a:xfrm>
            <a:prstGeom prst="ellipse">
              <a:avLst/>
            </a:prstGeom>
            <a:solidFill>
              <a:srgbClr val="F6AC1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1" name="Oval 60"/>
            <p:cNvSpPr/>
            <p:nvPr userDrawn="1"/>
          </p:nvSpPr>
          <p:spPr>
            <a:xfrm>
              <a:off x="2251191" y="1616364"/>
              <a:ext cx="101600" cy="101600"/>
            </a:xfrm>
            <a:prstGeom prst="ellipse">
              <a:avLst/>
            </a:prstGeom>
            <a:solidFill>
              <a:srgbClr val="F6AC1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2" name="Oval 61"/>
            <p:cNvSpPr/>
            <p:nvPr userDrawn="1"/>
          </p:nvSpPr>
          <p:spPr>
            <a:xfrm>
              <a:off x="2370023" y="1616364"/>
              <a:ext cx="101600" cy="101600"/>
            </a:xfrm>
            <a:prstGeom prst="ellipse">
              <a:avLst/>
            </a:prstGeom>
            <a:solidFill>
              <a:srgbClr val="F6AC1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63" name="Oval 62"/>
            <p:cNvSpPr/>
            <p:nvPr userDrawn="1"/>
          </p:nvSpPr>
          <p:spPr>
            <a:xfrm>
              <a:off x="2488855" y="1616364"/>
              <a:ext cx="101600" cy="101600"/>
            </a:xfrm>
            <a:prstGeom prst="ellipse">
              <a:avLst/>
            </a:prstGeom>
            <a:solidFill>
              <a:srgbClr val="F6AC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grpSp>
      <p:sp>
        <p:nvSpPr>
          <p:cNvPr id="90" name="Rectangle 89"/>
          <p:cNvSpPr/>
          <p:nvPr userDrawn="1"/>
        </p:nvSpPr>
        <p:spPr>
          <a:xfrm>
            <a:off x="3102781" y="6383341"/>
            <a:ext cx="6096000" cy="219291"/>
          </a:xfrm>
          <a:prstGeom prst="rect">
            <a:avLst/>
          </a:prstGeom>
        </p:spPr>
        <p:txBody>
          <a:bodyPr>
            <a:spAutoFit/>
          </a:bodyPr>
          <a:lstStyle/>
          <a:p>
            <a:pPr algn="ctr"/>
            <a:r>
              <a:rPr lang="id-ID" sz="825">
                <a:solidFill>
                  <a:srgbClr val="F6AC19"/>
                </a:solidFill>
              </a:rPr>
              <a:t>www.</a:t>
            </a:r>
            <a:r>
              <a:rPr lang="en-US" sz="825" err="1">
                <a:solidFill>
                  <a:srgbClr val="F6AC19"/>
                </a:solidFill>
              </a:rPr>
              <a:t>InnovativeArchitects</a:t>
            </a:r>
            <a:r>
              <a:rPr lang="id-ID" sz="825">
                <a:solidFill>
                  <a:srgbClr val="F6AC19"/>
                </a:solidFill>
              </a:rPr>
              <a:t>.com</a:t>
            </a:r>
            <a:endParaRPr lang="id-ID" sz="788">
              <a:solidFill>
                <a:srgbClr val="F6AC19"/>
              </a:solidFill>
            </a:endParaRPr>
          </a:p>
        </p:txBody>
      </p:sp>
    </p:spTree>
    <p:extLst>
      <p:ext uri="{BB962C8B-B14F-4D97-AF65-F5344CB8AC3E}">
        <p14:creationId xmlns:p14="http://schemas.microsoft.com/office/powerpoint/2010/main" val="1905933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0" grpId="2"/>
      <p:bldP spid="90" grpId="3"/>
      <p:bldP spid="90" grpId="4"/>
      <p:bldP spid="90" grpId="5"/>
      <p:bldP spid="90" grpId="6"/>
      <p:bldP spid="90" grpId="7"/>
      <p:bldP spid="90" grpId="8"/>
      <p:bldP spid="90" grpId="9"/>
      <p:bldP spid="90" grpId="10"/>
      <p:bldP spid="90" grpId="11"/>
      <p:bldP spid="90" grpId="12"/>
      <p:bldP spid="90" grpId="13"/>
    </p:bld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2.png"/><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29193" cy="6858001"/>
            <a:chOff x="1320800" y="0"/>
            <a:chExt cx="2429193" cy="6858001"/>
          </a:xfrm>
        </p:grpSpPr>
        <p:sp>
          <p:nvSpPr>
            <p:cNvPr id="8" name="Freeform 6"/>
            <p:cNvSpPr/>
            <p:nvPr/>
          </p:nvSpPr>
          <p:spPr bwMode="auto">
            <a:xfrm>
              <a:off x="1627188" y="0"/>
              <a:ext cx="1122363" cy="5336858"/>
            </a:xfrm>
            <a:custGeom>
              <a:avLst/>
              <a:gdLst/>
              <a:ahLst/>
              <a:cxnLst/>
              <a:rect l="0" t="0" r="r" b="b"/>
              <a:pathLst>
                <a:path w="707" h="3357">
                  <a:moveTo>
                    <a:pt x="0" y="3330"/>
                  </a:moveTo>
                  <a:lnTo>
                    <a:pt x="156" y="3357"/>
                  </a:lnTo>
                  <a:lnTo>
                    <a:pt x="707" y="0"/>
                  </a:lnTo>
                  <a:lnTo>
                    <a:pt x="547" y="0"/>
                  </a:lnTo>
                  <a:lnTo>
                    <a:pt x="0" y="3330"/>
                  </a:lnTo>
                  <a:close/>
                </a:path>
              </a:pathLst>
            </a:custGeom>
            <a:solidFill>
              <a:srgbClr val="E2BF68"/>
            </a:solidFill>
            <a:ln>
              <a:noFill/>
            </a:ln>
          </p:spPr>
        </p:sp>
        <p:sp>
          <p:nvSpPr>
            <p:cNvPr id="9" name="Freeform 7"/>
            <p:cNvSpPr/>
            <p:nvPr/>
          </p:nvSpPr>
          <p:spPr bwMode="auto">
            <a:xfrm>
              <a:off x="1320800" y="0"/>
              <a:ext cx="1117600" cy="528447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842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CE9F28"/>
            </a:solidFill>
            <a:ln>
              <a:noFill/>
            </a:ln>
          </p:spPr>
          <p:txBody>
            <a:bodyPr/>
            <a:lstStyle/>
            <a:p>
              <a:endParaRPr lang="en-US"/>
            </a:p>
          </p:txBody>
        </p:sp>
        <p:sp>
          <p:nvSpPr>
            <p:cNvPr id="12" name="Freeform 10"/>
            <p:cNvSpPr/>
            <p:nvPr/>
          </p:nvSpPr>
          <p:spPr bwMode="auto">
            <a:xfrm>
              <a:off x="161956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DAAF42"/>
            </a:solidFill>
            <a:ln>
              <a:noFill/>
            </a:ln>
          </p:spPr>
          <p:txBody>
            <a:bodyPr/>
            <a:lstStyle/>
            <a:p>
              <a:endParaRPr lang="en-US"/>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885951" y="131908"/>
            <a:ext cx="10018713" cy="958661"/>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85951" y="1224093"/>
            <a:ext cx="10018713" cy="487470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134297" y="6285765"/>
            <a:ext cx="1143000"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B61BEF0D-F0BB-DE4B-95CE-6DB70DBA9567}" type="datetimeFigureOut">
              <a:rPr lang="en-US" smtClean="0"/>
              <a:pPr/>
              <a:t>11/3/2017</a:t>
            </a:fld>
            <a:endParaRPr lang="en-US"/>
          </a:p>
        </p:txBody>
      </p:sp>
      <p:sp>
        <p:nvSpPr>
          <p:cNvPr id="5" name="Footer Placeholder 4"/>
          <p:cNvSpPr>
            <a:spLocks noGrp="1"/>
          </p:cNvSpPr>
          <p:nvPr>
            <p:ph type="ftr" sz="quarter" idx="3"/>
          </p:nvPr>
        </p:nvSpPr>
        <p:spPr>
          <a:xfrm>
            <a:off x="2973920" y="6285765"/>
            <a:ext cx="7084177" cy="331932"/>
          </a:xfrm>
          <a:prstGeom prst="rect">
            <a:avLst/>
          </a:prstGeom>
        </p:spPr>
        <p:txBody>
          <a:bodyPr vert="horz" lIns="91440" tIns="45720" rIns="91440" bIns="45720" rtlCol="0" anchor="ctr"/>
          <a:lstStyle>
            <a:lvl1pPr algn="l">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11353497" y="6285765"/>
            <a:ext cx="551167" cy="331932"/>
          </a:xfrm>
          <a:prstGeom prst="rect">
            <a:avLst/>
          </a:prstGeom>
        </p:spPr>
        <p:txBody>
          <a:bodyPr vert="horz" lIns="91440" tIns="45720" rIns="91440" bIns="45720" rtlCol="0" anchor="ctr"/>
          <a:lstStyle>
            <a:lvl1pPr algn="r">
              <a:defRPr sz="1050" b="0" i="0">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stStyle>
          <a:p>
            <a:fld id="{D57F1E4F-1CFF-5643-939E-217C01CDF565}" type="slidenum">
              <a:rPr lang="en-US" smtClean="0"/>
              <a:pPr/>
              <a:t>‹#›</a:t>
            </a:fld>
            <a:endParaRPr lang="en-US"/>
          </a:p>
        </p:txBody>
      </p:sp>
      <p:pic>
        <p:nvPicPr>
          <p:cNvPr id="14" name="Picture 13"/>
          <p:cNvPicPr>
            <a:picLocks noChangeAspect="1"/>
          </p:cNvPicPr>
          <p:nvPr userDrawn="1"/>
        </p:nvPicPr>
        <p:blipFill>
          <a:blip r:embed="rId21"/>
          <a:stretch>
            <a:fillRect/>
          </a:stretch>
        </p:blipFill>
        <p:spPr>
          <a:xfrm>
            <a:off x="39904" y="58020"/>
            <a:ext cx="809841" cy="51486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60" r:id="rId10"/>
    <p:sldLayoutId id="2147483657" r:id="rId11"/>
    <p:sldLayoutId id="2147483663" r:id="rId12"/>
    <p:sldLayoutId id="2147483664" r:id="rId13"/>
    <p:sldLayoutId id="2147483665" r:id="rId14"/>
    <p:sldLayoutId id="2147483666" r:id="rId15"/>
    <p:sldLayoutId id="2147483667" r:id="rId16"/>
    <p:sldLayoutId id="2147483658" r:id="rId17"/>
    <p:sldLayoutId id="2147483659" r:id="rId18"/>
    <p:sldLayoutId id="2147483668" r:id="rId19"/>
  </p:sldLayoutIdLst>
  <p:transition spd="med">
    <p:pull/>
  </p:transition>
  <p:txStyles>
    <p:titleStyle>
      <a:lvl1pPr algn="ctr" defTabSz="457200" rtl="0" eaLnBrk="1" latinLnBrk="0" hangingPunct="1">
        <a:spcBef>
          <a:spcPct val="0"/>
        </a:spcBef>
        <a:buNone/>
        <a:defRPr sz="4000" b="0" i="1" kern="1200" cap="none">
          <a:ln w="3175" cmpd="sng">
            <a:noFill/>
          </a:ln>
          <a:solidFill>
            <a:schemeClr val="tx1"/>
          </a:solidFill>
          <a:effectLst/>
          <a:latin typeface="Segoe UI Black" panose="020B0A02040204020203" pitchFamily="34" charset="0"/>
          <a:ea typeface="Segoe UI Black" panose="020B0A02040204020203" pitchFamily="34" charset="0"/>
          <a:cs typeface="Segoe UI Black" panose="020B0A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rgbClr val="BBA764"/>
        </a:buClr>
        <a:buSzPct val="145000"/>
        <a:buFont typeface="Arial"/>
        <a:buChar char="•"/>
        <a:defRPr sz="2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1pPr>
      <a:lvl2pPr marL="742950" indent="-285750" algn="l" defTabSz="457200" rtl="0" eaLnBrk="1" latinLnBrk="0" hangingPunct="1">
        <a:spcBef>
          <a:spcPct val="20000"/>
        </a:spcBef>
        <a:spcAft>
          <a:spcPts val="600"/>
        </a:spcAft>
        <a:buClr>
          <a:srgbClr val="BBA764"/>
        </a:buClr>
        <a:buSzPct val="145000"/>
        <a:buFont typeface="Arial"/>
        <a:buChar char="•"/>
        <a:defRPr sz="18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2pPr>
      <a:lvl3pPr marL="1200150" indent="-285750" algn="l" defTabSz="457200" rtl="0" eaLnBrk="1" latinLnBrk="0" hangingPunct="1">
        <a:spcBef>
          <a:spcPct val="20000"/>
        </a:spcBef>
        <a:spcAft>
          <a:spcPts val="600"/>
        </a:spcAft>
        <a:buClr>
          <a:srgbClr val="BBA764"/>
        </a:buClr>
        <a:buSzPct val="145000"/>
        <a:buFont typeface="Arial"/>
        <a:buChar char="•"/>
        <a:defRPr sz="16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3pPr>
      <a:lvl4pPr marL="1543050" indent="-171450" algn="l" defTabSz="457200" rtl="0" eaLnBrk="1" latinLnBrk="0" hangingPunct="1">
        <a:spcBef>
          <a:spcPct val="20000"/>
        </a:spcBef>
        <a:spcAft>
          <a:spcPts val="600"/>
        </a:spcAft>
        <a:buClr>
          <a:srgbClr val="BBA764"/>
        </a:buClr>
        <a:buSzPct val="145000"/>
        <a:buFont typeface="Arial"/>
        <a:buChar char="•"/>
        <a:defRPr sz="140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4pPr>
      <a:lvl5pPr marL="2000250" indent="-171450" algn="l" defTabSz="457200" rtl="0" eaLnBrk="1" latinLnBrk="0" hangingPunct="1">
        <a:spcBef>
          <a:spcPct val="20000"/>
        </a:spcBef>
        <a:spcAft>
          <a:spcPts val="600"/>
        </a:spcAft>
        <a:buClr>
          <a:srgbClr val="BBA764"/>
        </a:buClr>
        <a:buSzPct val="145000"/>
        <a:buFont typeface="Arial"/>
        <a:buChar char="•"/>
        <a:defRPr sz="1050" kern="1200" cap="none">
          <a:solidFill>
            <a:schemeClr val="tx1"/>
          </a:solidFill>
          <a:effectLst/>
          <a:latin typeface="Segoe UI" panose="020B0502040204020203" pitchFamily="34" charset="0"/>
          <a:ea typeface="Open Sans" panose="020B0606030504020204" pitchFamily="34" charset="0"/>
          <a:cs typeface="Segoe UI" panose="020B0502040204020203"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E8CAF-C796-4DD7-94D7-FA0C4ED66C95}" type="datetimeFigureOut">
              <a:rPr lang="en-US" smtClean="0"/>
              <a:t>11/3/2017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9EBB3-C12C-4547-A1CE-43D916D5CB8A}" type="slidenum">
              <a:rPr lang="en-US" smtClean="0"/>
              <a:t>‹#›</a:t>
            </a:fld>
            <a:endParaRPr lang="en-US"/>
          </a:p>
        </p:txBody>
      </p:sp>
      <p:pic>
        <p:nvPicPr>
          <p:cNvPr id="7" name="Picture 6"/>
          <p:cNvPicPr>
            <a:picLocks noChangeAspect="1"/>
          </p:cNvPicPr>
          <p:nvPr userDrawn="1"/>
        </p:nvPicPr>
        <p:blipFill>
          <a:blip r:embed="rId17"/>
          <a:stretch>
            <a:fillRect/>
          </a:stretch>
        </p:blipFill>
        <p:spPr>
          <a:xfrm>
            <a:off x="39904" y="58020"/>
            <a:ext cx="809841" cy="514866"/>
          </a:xfrm>
          <a:prstGeom prst="rect">
            <a:avLst/>
          </a:prstGeom>
        </p:spPr>
      </p:pic>
    </p:spTree>
    <p:extLst>
      <p:ext uri="{BB962C8B-B14F-4D97-AF65-F5344CB8AC3E}">
        <p14:creationId xmlns:p14="http://schemas.microsoft.com/office/powerpoint/2010/main" val="415112080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6698" y="1263228"/>
            <a:ext cx="8826325" cy="2616199"/>
          </a:xfrm>
        </p:spPr>
        <p:txBody>
          <a:bodyPr>
            <a:normAutofit/>
          </a:bodyPr>
          <a:lstStyle/>
          <a:p>
            <a:r>
              <a:rPr lang="en-US" dirty="0"/>
              <a:t>IA One Day – Azure PaaS</a:t>
            </a:r>
          </a:p>
        </p:txBody>
      </p:sp>
      <p:sp>
        <p:nvSpPr>
          <p:cNvPr id="3" name="Subtitle 2"/>
          <p:cNvSpPr>
            <a:spLocks noGrp="1"/>
          </p:cNvSpPr>
          <p:nvPr>
            <p:ph type="subTitle" idx="1"/>
          </p:nvPr>
        </p:nvSpPr>
        <p:spPr>
          <a:xfrm>
            <a:off x="4413778" y="3823547"/>
            <a:ext cx="6987645" cy="875775"/>
          </a:xfrm>
        </p:spPr>
        <p:txBody>
          <a:bodyPr>
            <a:normAutofit fontScale="92500" lnSpcReduction="10000"/>
          </a:bodyPr>
          <a:lstStyle/>
          <a:p>
            <a:r>
              <a:rPr lang="en-US" dirty="0"/>
              <a:t>John Glisson / Josh Morris / Daniel McConnell</a:t>
            </a:r>
          </a:p>
          <a:p>
            <a:r>
              <a:rPr lang="en-US" dirty="0"/>
              <a:t>November 10, 2017</a:t>
            </a:r>
          </a:p>
        </p:txBody>
      </p:sp>
    </p:spTree>
    <p:extLst>
      <p:ext uri="{BB962C8B-B14F-4D97-AF65-F5344CB8AC3E}">
        <p14:creationId xmlns:p14="http://schemas.microsoft.com/office/powerpoint/2010/main" val="70556022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C1DB-6D20-40CB-8994-FB1C0E78FC70}"/>
              </a:ext>
            </a:extLst>
          </p:cNvPr>
          <p:cNvSpPr>
            <a:spLocks noGrp="1"/>
          </p:cNvSpPr>
          <p:nvPr>
            <p:ph type="title"/>
          </p:nvPr>
        </p:nvSpPr>
        <p:spPr/>
        <p:txBody>
          <a:bodyPr>
            <a:normAutofit fontScale="90000"/>
          </a:bodyPr>
          <a:lstStyle/>
          <a:p>
            <a:r>
              <a:rPr lang="en-US" dirty="0"/>
              <a:t>VSTS screenshots of CD setup and deployment</a:t>
            </a:r>
          </a:p>
        </p:txBody>
      </p:sp>
      <p:pic>
        <p:nvPicPr>
          <p:cNvPr id="4" name="Content Placeholder 3">
            <a:extLst>
              <a:ext uri="{FF2B5EF4-FFF2-40B4-BE49-F238E27FC236}">
                <a16:creationId xmlns:a16="http://schemas.microsoft.com/office/drawing/2014/main" id="{ECDC3489-7B34-4B9A-AFE0-C0859339F94D}"/>
              </a:ext>
            </a:extLst>
          </p:cNvPr>
          <p:cNvPicPr>
            <a:picLocks noGrp="1"/>
          </p:cNvPicPr>
          <p:nvPr>
            <p:ph idx="1"/>
          </p:nvPr>
        </p:nvPicPr>
        <p:blipFill>
          <a:blip r:embed="rId2"/>
          <a:stretch>
            <a:fillRect/>
          </a:stretch>
        </p:blipFill>
        <p:spPr>
          <a:xfrm>
            <a:off x="2423319" y="1313656"/>
            <a:ext cx="8943975" cy="4695825"/>
          </a:xfrm>
          <a:prstGeom prst="rect">
            <a:avLst/>
          </a:prstGeom>
        </p:spPr>
      </p:pic>
    </p:spTree>
    <p:extLst>
      <p:ext uri="{BB962C8B-B14F-4D97-AF65-F5344CB8AC3E}">
        <p14:creationId xmlns:p14="http://schemas.microsoft.com/office/powerpoint/2010/main" val="334451416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Functions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Azure Functions is a serverless solution for easily running small pieces of code in the cloud  </a:t>
            </a:r>
          </a:p>
          <a:p>
            <a:r>
              <a:rPr lang="en-US" dirty="0"/>
              <a:t>Supports C#, F#, Node.js, Java, PHP, batch, bash, or any executable</a:t>
            </a:r>
          </a:p>
          <a:p>
            <a:r>
              <a:rPr lang="en-US" dirty="0"/>
              <a:t>Protect HTTP-triggered functions with OAuth providers such as Azure Active Directory, Facebook, Google, Twitter, and Microsoft Account</a:t>
            </a:r>
          </a:p>
          <a:p>
            <a:r>
              <a:rPr lang="en-US" dirty="0"/>
              <a:t>Pay only for processing time used via Consumption Plan, App Service Plan available as well</a:t>
            </a:r>
          </a:p>
          <a:p>
            <a:r>
              <a:rPr lang="en-US" dirty="0"/>
              <a:t>Also supports deployment slots and continuous delivery</a:t>
            </a:r>
          </a:p>
        </p:txBody>
      </p:sp>
    </p:spTree>
    <p:extLst>
      <p:ext uri="{BB962C8B-B14F-4D97-AF65-F5344CB8AC3E}">
        <p14:creationId xmlns:p14="http://schemas.microsoft.com/office/powerpoint/2010/main" val="222189427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D880-441D-4E74-ACE2-0CA33A333354}"/>
              </a:ext>
            </a:extLst>
          </p:cNvPr>
          <p:cNvSpPr>
            <a:spLocks noGrp="1"/>
          </p:cNvSpPr>
          <p:nvPr>
            <p:ph type="title"/>
          </p:nvPr>
        </p:nvSpPr>
        <p:spPr>
          <a:xfrm>
            <a:off x="1484311" y="685801"/>
            <a:ext cx="10018713" cy="939800"/>
          </a:xfrm>
        </p:spPr>
        <p:txBody>
          <a:bodyPr/>
          <a:lstStyle/>
          <a:p>
            <a:r>
              <a:rPr lang="en-US" dirty="0"/>
              <a:t>Azure Functions – Bindings</a:t>
            </a:r>
          </a:p>
        </p:txBody>
      </p:sp>
      <p:sp>
        <p:nvSpPr>
          <p:cNvPr id="4" name="Content Placeholder 3">
            <a:extLst>
              <a:ext uri="{FF2B5EF4-FFF2-40B4-BE49-F238E27FC236}">
                <a16:creationId xmlns:a16="http://schemas.microsoft.com/office/drawing/2014/main" id="{6444E08B-013B-45FF-B457-D8D0DCF58463}"/>
              </a:ext>
            </a:extLst>
          </p:cNvPr>
          <p:cNvSpPr>
            <a:spLocks noGrp="1"/>
          </p:cNvSpPr>
          <p:nvPr>
            <p:ph sz="half" idx="1"/>
          </p:nvPr>
        </p:nvSpPr>
        <p:spPr>
          <a:xfrm>
            <a:off x="1484311" y="1974272"/>
            <a:ext cx="4895055" cy="3124201"/>
          </a:xfrm>
        </p:spPr>
        <p:txBody>
          <a:bodyPr/>
          <a:lstStyle/>
          <a:p>
            <a:r>
              <a:rPr lang="en-US" dirty="0" err="1"/>
              <a:t>HTTPTrigger</a:t>
            </a:r>
            <a:endParaRPr lang="en-US" dirty="0"/>
          </a:p>
          <a:p>
            <a:r>
              <a:rPr lang="en-US" dirty="0" err="1"/>
              <a:t>TimerTrigger</a:t>
            </a:r>
            <a:endParaRPr lang="en-US" dirty="0"/>
          </a:p>
          <a:p>
            <a:r>
              <a:rPr lang="en-US" dirty="0"/>
              <a:t>GitHub </a:t>
            </a:r>
            <a:r>
              <a:rPr lang="en-US" dirty="0" err="1"/>
              <a:t>webhook</a:t>
            </a:r>
            <a:endParaRPr lang="en-US" dirty="0"/>
          </a:p>
          <a:p>
            <a:r>
              <a:rPr lang="en-US" dirty="0"/>
              <a:t>Generic </a:t>
            </a:r>
            <a:r>
              <a:rPr lang="en-US" dirty="0" err="1"/>
              <a:t>webhook</a:t>
            </a:r>
            <a:endParaRPr lang="en-US" dirty="0"/>
          </a:p>
          <a:p>
            <a:r>
              <a:rPr lang="en-US" dirty="0" err="1"/>
              <a:t>CosmosDBTrigger</a:t>
            </a:r>
            <a:endParaRPr lang="en-US" dirty="0"/>
          </a:p>
        </p:txBody>
      </p:sp>
      <p:sp>
        <p:nvSpPr>
          <p:cNvPr id="5" name="Content Placeholder 4">
            <a:extLst>
              <a:ext uri="{FF2B5EF4-FFF2-40B4-BE49-F238E27FC236}">
                <a16:creationId xmlns:a16="http://schemas.microsoft.com/office/drawing/2014/main" id="{6FE2A1EC-5A0E-4717-A631-8FB1CD4EC4CA}"/>
              </a:ext>
            </a:extLst>
          </p:cNvPr>
          <p:cNvSpPr>
            <a:spLocks noGrp="1"/>
          </p:cNvSpPr>
          <p:nvPr>
            <p:ph sz="half" idx="2"/>
          </p:nvPr>
        </p:nvSpPr>
        <p:spPr>
          <a:xfrm>
            <a:off x="6379366" y="1974272"/>
            <a:ext cx="4895056" cy="3124200"/>
          </a:xfrm>
        </p:spPr>
        <p:txBody>
          <a:bodyPr/>
          <a:lstStyle/>
          <a:p>
            <a:r>
              <a:rPr lang="en-US" dirty="0" err="1"/>
              <a:t>BlobTrigger</a:t>
            </a:r>
            <a:endParaRPr lang="en-US" dirty="0"/>
          </a:p>
          <a:p>
            <a:r>
              <a:rPr lang="en-US" dirty="0" err="1"/>
              <a:t>QueueTrigger</a:t>
            </a:r>
            <a:endParaRPr lang="en-US" dirty="0"/>
          </a:p>
          <a:p>
            <a:r>
              <a:rPr lang="en-US" dirty="0" err="1"/>
              <a:t>EventHubTrigger</a:t>
            </a:r>
            <a:endParaRPr lang="en-US" dirty="0"/>
          </a:p>
          <a:p>
            <a:r>
              <a:rPr lang="en-US" dirty="0" err="1"/>
              <a:t>ServiceBusQueueTrigger</a:t>
            </a:r>
            <a:endParaRPr lang="en-US" dirty="0"/>
          </a:p>
          <a:p>
            <a:r>
              <a:rPr lang="en-US" dirty="0" err="1"/>
              <a:t>ServiceBusTopicTrigger</a:t>
            </a:r>
            <a:endParaRPr lang="en-US" dirty="0"/>
          </a:p>
        </p:txBody>
      </p:sp>
    </p:spTree>
    <p:extLst>
      <p:ext uri="{BB962C8B-B14F-4D97-AF65-F5344CB8AC3E}">
        <p14:creationId xmlns:p14="http://schemas.microsoft.com/office/powerpoint/2010/main" val="121158944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SQL</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Dynamic scalability</a:t>
            </a:r>
          </a:p>
          <a:p>
            <a:r>
              <a:rPr lang="en-US" dirty="0"/>
              <a:t>Built in High Availability (via geo-replication)</a:t>
            </a:r>
          </a:p>
          <a:p>
            <a:r>
              <a:rPr lang="en-US" dirty="0"/>
              <a:t>Intelligent Optimization</a:t>
            </a:r>
          </a:p>
          <a:p>
            <a:r>
              <a:rPr lang="en-US" dirty="0"/>
              <a:t>Point in Time Backup and Restore</a:t>
            </a:r>
          </a:p>
          <a:p>
            <a:r>
              <a:rPr lang="en-US" dirty="0"/>
              <a:t>Built in performance monitoring and alerting</a:t>
            </a:r>
          </a:p>
          <a:p>
            <a:r>
              <a:rPr lang="en-US" dirty="0"/>
              <a:t>MS – Cloud first development, Azure SQL has new bells and whistles before on premises</a:t>
            </a:r>
          </a:p>
        </p:txBody>
      </p:sp>
    </p:spTree>
    <p:extLst>
      <p:ext uri="{BB962C8B-B14F-4D97-AF65-F5344CB8AC3E}">
        <p14:creationId xmlns:p14="http://schemas.microsoft.com/office/powerpoint/2010/main" val="331850029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Cosmos DB</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Azure’s NOSQL solution</a:t>
            </a:r>
          </a:p>
          <a:p>
            <a:r>
              <a:rPr lang="en-US" dirty="0"/>
              <a:t>Provides 4 flavors </a:t>
            </a:r>
          </a:p>
          <a:p>
            <a:pPr lvl="1"/>
            <a:r>
              <a:rPr lang="en-US" dirty="0"/>
              <a:t>Table – Key-Value pairs</a:t>
            </a:r>
          </a:p>
          <a:p>
            <a:pPr lvl="1"/>
            <a:r>
              <a:rPr lang="en-US" dirty="0"/>
              <a:t>Graph – Node/Edges (social media data)</a:t>
            </a:r>
          </a:p>
          <a:p>
            <a:pPr lvl="1"/>
            <a:r>
              <a:rPr lang="en-US" dirty="0"/>
              <a:t>Document DB – JSON documents queried via SQL-like syntax</a:t>
            </a:r>
          </a:p>
          <a:p>
            <a:pPr lvl="1"/>
            <a:r>
              <a:rPr lang="en-US" dirty="0"/>
              <a:t>MongoDB – Direct support for most MongoDB API functionality</a:t>
            </a:r>
          </a:p>
          <a:p>
            <a:r>
              <a:rPr lang="en-US" dirty="0"/>
              <a:t>High Availability through global replication</a:t>
            </a:r>
          </a:p>
          <a:p>
            <a:r>
              <a:rPr lang="en-US" dirty="0"/>
              <a:t>Elastically scale throughput per minute as well as per second to handle burst traffic</a:t>
            </a:r>
          </a:p>
        </p:txBody>
      </p:sp>
    </p:spTree>
    <p:extLst>
      <p:ext uri="{BB962C8B-B14F-4D97-AF65-F5344CB8AC3E}">
        <p14:creationId xmlns:p14="http://schemas.microsoft.com/office/powerpoint/2010/main" val="349301793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Event Hubs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normAutofit lnSpcReduction="10000"/>
          </a:bodyPr>
          <a:lstStyle/>
          <a:p>
            <a:r>
              <a:rPr lang="en-US" dirty="0"/>
              <a:t>Streaming queue of events</a:t>
            </a:r>
          </a:p>
          <a:p>
            <a:r>
              <a:rPr lang="en-US" dirty="0"/>
              <a:t>Message queuing / buffering - Log millions of events per second in near real-time</a:t>
            </a:r>
          </a:p>
          <a:p>
            <a:pPr lvl="1"/>
            <a:r>
              <a:rPr lang="en-US" dirty="0"/>
              <a:t>Limited Message Size - 256 KB</a:t>
            </a:r>
          </a:p>
          <a:p>
            <a:pPr lvl="1"/>
            <a:r>
              <a:rPr lang="en-US" dirty="0"/>
              <a:t>Limited Buffering – 1 - 7 days</a:t>
            </a:r>
          </a:p>
          <a:p>
            <a:r>
              <a:rPr lang="en-US" dirty="0"/>
              <a:t>Supports automatic message archiving through Azure Event Hubs Capture to Azure Storage or Azure Data Lake Storage</a:t>
            </a:r>
          </a:p>
          <a:p>
            <a:r>
              <a:rPr lang="en-US" dirty="0"/>
              <a:t>Supports: .NET (Standard &amp; Framework), Java, Node, C</a:t>
            </a:r>
          </a:p>
          <a:p>
            <a:r>
              <a:rPr lang="en-US" dirty="0"/>
              <a:t>Supports AMQP 1.0 (also used by RabbitMQ and other non-MS queueing options)</a:t>
            </a:r>
          </a:p>
        </p:txBody>
      </p:sp>
    </p:spTree>
    <p:extLst>
      <p:ext uri="{BB962C8B-B14F-4D97-AF65-F5344CB8AC3E}">
        <p14:creationId xmlns:p14="http://schemas.microsoft.com/office/powerpoint/2010/main" val="317164995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3BD8-C2F5-4B08-95BF-701BA65AEA36}"/>
              </a:ext>
            </a:extLst>
          </p:cNvPr>
          <p:cNvSpPr>
            <a:spLocks noGrp="1"/>
          </p:cNvSpPr>
          <p:nvPr>
            <p:ph type="title"/>
          </p:nvPr>
        </p:nvSpPr>
        <p:spPr/>
        <p:txBody>
          <a:bodyPr/>
          <a:lstStyle/>
          <a:p>
            <a:r>
              <a:rPr lang="en-US" dirty="0"/>
              <a:t>Event Hubs (cont.)</a:t>
            </a:r>
          </a:p>
        </p:txBody>
      </p:sp>
      <p:pic>
        <p:nvPicPr>
          <p:cNvPr id="4" name="Content Placeholder 3">
            <a:extLst>
              <a:ext uri="{FF2B5EF4-FFF2-40B4-BE49-F238E27FC236}">
                <a16:creationId xmlns:a16="http://schemas.microsoft.com/office/drawing/2014/main" id="{8F7DB3AA-B1BA-439C-AF2E-0824FAA09156}"/>
              </a:ext>
            </a:extLst>
          </p:cNvPr>
          <p:cNvPicPr>
            <a:picLocks noGrp="1" noChangeAspect="1"/>
          </p:cNvPicPr>
          <p:nvPr>
            <p:ph idx="1"/>
          </p:nvPr>
        </p:nvPicPr>
        <p:blipFill>
          <a:blip r:embed="rId2"/>
          <a:stretch>
            <a:fillRect/>
          </a:stretch>
        </p:blipFill>
        <p:spPr>
          <a:xfrm>
            <a:off x="2714192" y="1223963"/>
            <a:ext cx="8362228" cy="4875212"/>
          </a:xfrm>
          <a:prstGeom prst="rect">
            <a:avLst/>
          </a:prstGeom>
        </p:spPr>
      </p:pic>
    </p:spTree>
    <p:extLst>
      <p:ext uri="{BB962C8B-B14F-4D97-AF65-F5344CB8AC3E}">
        <p14:creationId xmlns:p14="http://schemas.microsoft.com/office/powerpoint/2010/main" val="103560672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Application Insights</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p:txBody>
          <a:bodyPr/>
          <a:lstStyle/>
          <a:p>
            <a:r>
              <a:rPr lang="en-US" dirty="0"/>
              <a:t>Repository of solution telemetry</a:t>
            </a:r>
          </a:p>
          <a:p>
            <a:r>
              <a:rPr lang="en-US" dirty="0"/>
              <a:t>Supports </a:t>
            </a:r>
            <a:r>
              <a:rPr lang="en-US" dirty="0" err="1"/>
              <a:t>.Net</a:t>
            </a:r>
            <a:r>
              <a:rPr lang="en-US" dirty="0"/>
              <a:t>, Node.js, Java</a:t>
            </a:r>
          </a:p>
          <a:p>
            <a:r>
              <a:rPr lang="en-US" dirty="0"/>
              <a:t>Realtime monitoring and alerting with stack traces for exceptions</a:t>
            </a:r>
          </a:p>
          <a:p>
            <a:r>
              <a:rPr lang="en-US" dirty="0"/>
              <a:t>All metrics are query-able through the analytics portal </a:t>
            </a:r>
          </a:p>
          <a:p>
            <a:r>
              <a:rPr lang="en-US" dirty="0"/>
              <a:t>Query results can be exported into and visualized with Power BI (more on this in the demo)</a:t>
            </a:r>
          </a:p>
          <a:p>
            <a:endParaRPr lang="en-US" dirty="0"/>
          </a:p>
          <a:p>
            <a:endParaRPr lang="en-US" dirty="0"/>
          </a:p>
        </p:txBody>
      </p:sp>
    </p:spTree>
    <p:extLst>
      <p:ext uri="{BB962C8B-B14F-4D97-AF65-F5344CB8AC3E}">
        <p14:creationId xmlns:p14="http://schemas.microsoft.com/office/powerpoint/2010/main" val="125632292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316-CD58-449F-A0ED-5926377EDE9C}"/>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7B2D075-526B-40F4-A5F3-78CE984B0A35}"/>
              </a:ext>
            </a:extLst>
          </p:cNvPr>
          <p:cNvPicPr>
            <a:picLocks noGrp="1" noChangeAspect="1"/>
          </p:cNvPicPr>
          <p:nvPr>
            <p:ph idx="1"/>
          </p:nvPr>
        </p:nvPicPr>
        <p:blipFill>
          <a:blip r:embed="rId2"/>
          <a:stretch>
            <a:fillRect/>
          </a:stretch>
        </p:blipFill>
        <p:spPr>
          <a:xfrm>
            <a:off x="3069217" y="1223963"/>
            <a:ext cx="7652179" cy="4875212"/>
          </a:xfrm>
          <a:prstGeom prst="rect">
            <a:avLst/>
          </a:prstGeom>
        </p:spPr>
      </p:pic>
    </p:spTree>
    <p:extLst>
      <p:ext uri="{BB962C8B-B14F-4D97-AF65-F5344CB8AC3E}">
        <p14:creationId xmlns:p14="http://schemas.microsoft.com/office/powerpoint/2010/main" val="378338517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6C3A-0358-450E-BB48-53C879CE6552}"/>
              </a:ext>
            </a:extLst>
          </p:cNvPr>
          <p:cNvSpPr>
            <a:spLocks noGrp="1"/>
          </p:cNvSpPr>
          <p:nvPr>
            <p:ph type="title"/>
          </p:nvPr>
        </p:nvSpPr>
        <p:spPr/>
        <p:txBody>
          <a:bodyPr/>
          <a:lstStyle/>
          <a:p>
            <a:r>
              <a:rPr lang="en-US" dirty="0"/>
              <a:t>Application Insights (cont.)</a:t>
            </a:r>
          </a:p>
        </p:txBody>
      </p:sp>
      <p:sp>
        <p:nvSpPr>
          <p:cNvPr id="3" name="Content Placeholder 2">
            <a:extLst>
              <a:ext uri="{FF2B5EF4-FFF2-40B4-BE49-F238E27FC236}">
                <a16:creationId xmlns:a16="http://schemas.microsoft.com/office/drawing/2014/main" id="{06A7B270-8BB7-4CF4-8113-AC471008CD22}"/>
              </a:ext>
            </a:extLst>
          </p:cNvPr>
          <p:cNvSpPr>
            <a:spLocks noGrp="1"/>
          </p:cNvSpPr>
          <p:nvPr>
            <p:ph idx="1"/>
          </p:nvPr>
        </p:nvSpPr>
        <p:spPr/>
        <p:txBody>
          <a:bodyPr/>
          <a:lstStyle/>
          <a:p>
            <a:r>
              <a:rPr lang="en-US" dirty="0"/>
              <a:t>Sample Query:</a:t>
            </a:r>
          </a:p>
          <a:p>
            <a:endParaRPr lang="en-US" dirty="0"/>
          </a:p>
        </p:txBody>
      </p:sp>
      <p:sp>
        <p:nvSpPr>
          <p:cNvPr id="4" name="TextBox 3">
            <a:extLst>
              <a:ext uri="{FF2B5EF4-FFF2-40B4-BE49-F238E27FC236}">
                <a16:creationId xmlns:a16="http://schemas.microsoft.com/office/drawing/2014/main" id="{A68AF74A-8021-4530-A015-0008B7C01876}"/>
              </a:ext>
            </a:extLst>
          </p:cNvPr>
          <p:cNvSpPr txBox="1"/>
          <p:nvPr/>
        </p:nvSpPr>
        <p:spPr>
          <a:xfrm>
            <a:off x="1994261" y="1877291"/>
            <a:ext cx="9802091"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traces </a:t>
            </a:r>
          </a:p>
          <a:p>
            <a:r>
              <a:rPr lang="en-US" dirty="0">
                <a:latin typeface="Courier New" panose="02070309020205020404" pitchFamily="49" charset="0"/>
                <a:cs typeface="Courier New" panose="02070309020205020404" pitchFamily="49" charset="0"/>
              </a:rPr>
              <a:t>	| where timestamp &gt; datetime(2017-07-31T00:00:00Z) </a:t>
            </a:r>
          </a:p>
          <a:p>
            <a:r>
              <a:rPr lang="en-US" dirty="0">
                <a:latin typeface="Courier New" panose="02070309020205020404" pitchFamily="49" charset="0"/>
                <a:cs typeface="Courier New" panose="02070309020205020404" pitchFamily="49" charset="0"/>
              </a:rPr>
              <a:t>			and timestamp &lt; datetime(2017-08-01T00:00:00Z) 	</a:t>
            </a:r>
          </a:p>
          <a:p>
            <a:r>
              <a:rPr lang="en-US" dirty="0">
                <a:latin typeface="Courier New" panose="02070309020205020404" pitchFamily="49" charset="0"/>
                <a:cs typeface="Courier New" panose="02070309020205020404" pitchFamily="49" charset="0"/>
              </a:rPr>
              <a:t>	| extend Method=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parsejson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customDimensions.MethodName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extend Duration=</a:t>
            </a:r>
          </a:p>
          <a:p>
            <a:r>
              <a:rPr lang="en-US" dirty="0">
                <a:latin typeface="Courier New" panose="02070309020205020404" pitchFamily="49" charset="0"/>
                <a:cs typeface="Courier New" panose="02070309020205020404" pitchFamily="49" charset="0"/>
              </a:rPr>
              <a:t>		extract(""([0-9.]+) ms"",1, message,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(real)) </a:t>
            </a:r>
          </a:p>
          <a:p>
            <a:r>
              <a:rPr lang="en-US" dirty="0">
                <a:latin typeface="Courier New" panose="02070309020205020404" pitchFamily="49" charset="0"/>
                <a:cs typeface="Courier New" panose="02070309020205020404" pitchFamily="49" charset="0"/>
              </a:rPr>
              <a:t>	| extend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=extract(""^([0-9.]+[A-Z.]?)"",1,message)</a:t>
            </a:r>
          </a:p>
          <a:p>
            <a:r>
              <a:rPr lang="en-US" dirty="0">
                <a:latin typeface="Courier New" panose="02070309020205020404" pitchFamily="49" charset="0"/>
                <a:cs typeface="Courier New" panose="02070309020205020404" pitchFamily="49" charset="0"/>
              </a:rPr>
              <a:t>	| distinct </a:t>
            </a:r>
          </a:p>
          <a:p>
            <a:r>
              <a:rPr lang="en-US" dirty="0">
                <a:latin typeface="Courier New" panose="02070309020205020404" pitchFamily="49" charset="0"/>
                <a:cs typeface="Courier New" panose="02070309020205020404" pitchFamily="49" charset="0"/>
              </a:rPr>
              <a:t>		timestamp, message, </a:t>
            </a:r>
            <a:r>
              <a:rPr lang="en-US" dirty="0" err="1">
                <a:latin typeface="Courier New" panose="02070309020205020404" pitchFamily="49" charset="0"/>
                <a:cs typeface="Courier New" panose="02070309020205020404" pitchFamily="49" charset="0"/>
              </a:rPr>
              <a:t>client_CountryOrRegion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Duration, </a:t>
            </a:r>
            <a:r>
              <a:rPr lang="en-US" dirty="0" err="1">
                <a:latin typeface="Courier New" panose="02070309020205020404" pitchFamily="49" charset="0"/>
                <a:cs typeface="Courier New" panose="02070309020205020404" pitchFamily="49" charset="0"/>
              </a:rPr>
              <a:t>itemId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FuncStepOrder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operation_Id</a:t>
            </a:r>
            <a:r>
              <a:rPr lang="en-US" dirty="0">
                <a:latin typeface="Courier New" panose="02070309020205020404" pitchFamily="49" charset="0"/>
                <a:cs typeface="Courier New" panose="02070309020205020404" pitchFamily="49" charset="0"/>
              </a:rPr>
              <a:t>, Method</a:t>
            </a:r>
          </a:p>
        </p:txBody>
      </p:sp>
    </p:spTree>
    <p:extLst>
      <p:ext uri="{BB962C8B-B14F-4D97-AF65-F5344CB8AC3E}">
        <p14:creationId xmlns:p14="http://schemas.microsoft.com/office/powerpoint/2010/main" val="266346688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404351" y="1090569"/>
            <a:ext cx="8806049" cy="5313507"/>
          </a:xfrm>
        </p:spPr>
        <p:txBody>
          <a:bodyPr>
            <a:normAutofit/>
          </a:bodyPr>
          <a:lstStyle/>
          <a:p>
            <a:r>
              <a:rPr lang="en-US" dirty="0"/>
              <a:t>1PM – 1:45PM </a:t>
            </a:r>
          </a:p>
          <a:p>
            <a:pPr lvl="1"/>
            <a:r>
              <a:rPr lang="en-US" dirty="0"/>
              <a:t>Overview / Components</a:t>
            </a:r>
          </a:p>
          <a:p>
            <a:r>
              <a:rPr lang="en-US" dirty="0"/>
              <a:t>1:45PM –3:15PM </a:t>
            </a:r>
          </a:p>
          <a:p>
            <a:pPr lvl="1"/>
            <a:r>
              <a:rPr lang="en-US" dirty="0"/>
              <a:t>Hand On with Azure</a:t>
            </a:r>
          </a:p>
          <a:p>
            <a:r>
              <a:rPr lang="en-US" dirty="0"/>
              <a:t>3:15PM – 4PM </a:t>
            </a:r>
          </a:p>
          <a:p>
            <a:pPr lvl="1"/>
            <a:r>
              <a:rPr lang="en-US" dirty="0"/>
              <a:t>Roundtable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59812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4CD3-9E66-4B47-BAEB-311877FF8FD1}"/>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6E0C8B2C-8B52-4335-94FA-046322C100A9}"/>
              </a:ext>
            </a:extLst>
          </p:cNvPr>
          <p:cNvPicPr>
            <a:picLocks noGrp="1" noChangeAspect="1"/>
          </p:cNvPicPr>
          <p:nvPr>
            <p:ph idx="1"/>
          </p:nvPr>
        </p:nvPicPr>
        <p:blipFill>
          <a:blip r:embed="rId3"/>
          <a:stretch>
            <a:fillRect/>
          </a:stretch>
        </p:blipFill>
        <p:spPr>
          <a:xfrm>
            <a:off x="2784234" y="1223963"/>
            <a:ext cx="8222144" cy="4875212"/>
          </a:xfrm>
          <a:prstGeom prst="rect">
            <a:avLst/>
          </a:prstGeom>
        </p:spPr>
      </p:pic>
    </p:spTree>
    <p:extLst>
      <p:ext uri="{BB962C8B-B14F-4D97-AF65-F5344CB8AC3E}">
        <p14:creationId xmlns:p14="http://schemas.microsoft.com/office/powerpoint/2010/main" val="195775883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3343-789B-4977-A9D0-12CBFBAE853F}"/>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A2BD3290-07E7-4F15-A1D6-44CF4C35908E}"/>
              </a:ext>
            </a:extLst>
          </p:cNvPr>
          <p:cNvPicPr>
            <a:picLocks noGrp="1" noChangeAspect="1"/>
          </p:cNvPicPr>
          <p:nvPr>
            <p:ph idx="1"/>
          </p:nvPr>
        </p:nvPicPr>
        <p:blipFill>
          <a:blip r:embed="rId3"/>
          <a:stretch>
            <a:fillRect/>
          </a:stretch>
        </p:blipFill>
        <p:spPr>
          <a:xfrm>
            <a:off x="3113324" y="1223963"/>
            <a:ext cx="7563965" cy="4875212"/>
          </a:xfrm>
          <a:prstGeom prst="rect">
            <a:avLst/>
          </a:prstGeom>
        </p:spPr>
      </p:pic>
    </p:spTree>
    <p:extLst>
      <p:ext uri="{BB962C8B-B14F-4D97-AF65-F5344CB8AC3E}">
        <p14:creationId xmlns:p14="http://schemas.microsoft.com/office/powerpoint/2010/main" val="373017548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12D7-72C3-443B-8C4A-A4CE04E4CA6B}"/>
              </a:ext>
            </a:extLst>
          </p:cNvPr>
          <p:cNvSpPr>
            <a:spLocks noGrp="1"/>
          </p:cNvSpPr>
          <p:nvPr>
            <p:ph type="title"/>
          </p:nvPr>
        </p:nvSpPr>
        <p:spPr/>
        <p:txBody>
          <a:bodyPr/>
          <a:lstStyle/>
          <a:p>
            <a:r>
              <a:rPr lang="en-US" dirty="0"/>
              <a:t>Application Insights (cont.)</a:t>
            </a:r>
          </a:p>
        </p:txBody>
      </p:sp>
      <p:pic>
        <p:nvPicPr>
          <p:cNvPr id="4" name="Content Placeholder 3">
            <a:extLst>
              <a:ext uri="{FF2B5EF4-FFF2-40B4-BE49-F238E27FC236}">
                <a16:creationId xmlns:a16="http://schemas.microsoft.com/office/drawing/2014/main" id="{4087A6F5-422B-40C7-A5F8-7564A090BABC}"/>
              </a:ext>
            </a:extLst>
          </p:cNvPr>
          <p:cNvPicPr>
            <a:picLocks noGrp="1" noChangeAspect="1"/>
          </p:cNvPicPr>
          <p:nvPr>
            <p:ph idx="1"/>
          </p:nvPr>
        </p:nvPicPr>
        <p:blipFill>
          <a:blip r:embed="rId3"/>
          <a:stretch>
            <a:fillRect/>
          </a:stretch>
        </p:blipFill>
        <p:spPr>
          <a:xfrm>
            <a:off x="2706859" y="1223963"/>
            <a:ext cx="8376895" cy="4875212"/>
          </a:xfrm>
          <a:prstGeom prst="rect">
            <a:avLst/>
          </a:prstGeom>
        </p:spPr>
      </p:pic>
    </p:spTree>
    <p:extLst>
      <p:ext uri="{BB962C8B-B14F-4D97-AF65-F5344CB8AC3E}">
        <p14:creationId xmlns:p14="http://schemas.microsoft.com/office/powerpoint/2010/main" val="397280284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AA33-FAED-45E9-8D45-BA6F8BD47225}"/>
              </a:ext>
            </a:extLst>
          </p:cNvPr>
          <p:cNvSpPr>
            <a:spLocks noGrp="1"/>
          </p:cNvSpPr>
          <p:nvPr>
            <p:ph type="title"/>
          </p:nvPr>
        </p:nvSpPr>
        <p:spPr>
          <a:xfrm>
            <a:off x="1643497" y="2598016"/>
            <a:ext cx="10018713" cy="958661"/>
          </a:xfrm>
        </p:spPr>
        <p:txBody>
          <a:bodyPr/>
          <a:lstStyle/>
          <a:p>
            <a:r>
              <a:rPr lang="en-US" dirty="0"/>
              <a:t>Questions?</a:t>
            </a:r>
          </a:p>
        </p:txBody>
      </p:sp>
    </p:spTree>
    <p:extLst>
      <p:ext uri="{BB962C8B-B14F-4D97-AF65-F5344CB8AC3E}">
        <p14:creationId xmlns:p14="http://schemas.microsoft.com/office/powerpoint/2010/main" val="236897063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6780-AA05-44F1-B42C-33236EEDB3B1}"/>
              </a:ext>
            </a:extLst>
          </p:cNvPr>
          <p:cNvSpPr>
            <a:spLocks noGrp="1"/>
          </p:cNvSpPr>
          <p:nvPr>
            <p:ph type="title"/>
          </p:nvPr>
        </p:nvSpPr>
        <p:spPr>
          <a:xfrm>
            <a:off x="1671206" y="637599"/>
            <a:ext cx="10018713" cy="958661"/>
          </a:xfrm>
        </p:spPr>
        <p:txBody>
          <a:bodyPr/>
          <a:lstStyle/>
          <a:p>
            <a:r>
              <a:rPr lang="en-US" dirty="0"/>
              <a:t>Demo Time!</a:t>
            </a:r>
          </a:p>
        </p:txBody>
      </p:sp>
      <p:pic>
        <p:nvPicPr>
          <p:cNvPr id="4" name="Picture 3">
            <a:extLst>
              <a:ext uri="{FF2B5EF4-FFF2-40B4-BE49-F238E27FC236}">
                <a16:creationId xmlns:a16="http://schemas.microsoft.com/office/drawing/2014/main" id="{710990A1-410C-4180-AE80-D47D3DD061EB}"/>
              </a:ext>
            </a:extLst>
          </p:cNvPr>
          <p:cNvPicPr>
            <a:picLocks noChangeAspect="1"/>
          </p:cNvPicPr>
          <p:nvPr/>
        </p:nvPicPr>
        <p:blipFill>
          <a:blip r:embed="rId2"/>
          <a:stretch>
            <a:fillRect/>
          </a:stretch>
        </p:blipFill>
        <p:spPr>
          <a:xfrm>
            <a:off x="2881040" y="2046769"/>
            <a:ext cx="7599044" cy="3902410"/>
          </a:xfrm>
          <a:prstGeom prst="rect">
            <a:avLst/>
          </a:prstGeom>
        </p:spPr>
      </p:pic>
    </p:spTree>
    <p:extLst>
      <p:ext uri="{BB962C8B-B14F-4D97-AF65-F5344CB8AC3E}">
        <p14:creationId xmlns:p14="http://schemas.microsoft.com/office/powerpoint/2010/main" val="405617010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9714-4938-4625-9EB1-3D21685A4DEC}"/>
              </a:ext>
            </a:extLst>
          </p:cNvPr>
          <p:cNvSpPr>
            <a:spLocks noGrp="1"/>
          </p:cNvSpPr>
          <p:nvPr>
            <p:ph type="title"/>
          </p:nvPr>
        </p:nvSpPr>
        <p:spPr/>
        <p:txBody>
          <a:bodyPr/>
          <a:lstStyle/>
          <a:p>
            <a:r>
              <a:rPr lang="en-US" dirty="0"/>
              <a:t>Hands on Demo - Provisioning</a:t>
            </a:r>
          </a:p>
        </p:txBody>
      </p:sp>
      <p:sp>
        <p:nvSpPr>
          <p:cNvPr id="6" name="Content Placeholder 5">
            <a:extLst>
              <a:ext uri="{FF2B5EF4-FFF2-40B4-BE49-F238E27FC236}">
                <a16:creationId xmlns:a16="http://schemas.microsoft.com/office/drawing/2014/main" id="{02E3DCCA-8C5A-4C9A-9F56-9299278BA6F2}"/>
              </a:ext>
            </a:extLst>
          </p:cNvPr>
          <p:cNvSpPr>
            <a:spLocks noGrp="1"/>
          </p:cNvSpPr>
          <p:nvPr>
            <p:ph idx="1"/>
          </p:nvPr>
        </p:nvSpPr>
        <p:spPr/>
        <p:txBody>
          <a:bodyPr/>
          <a:lstStyle/>
          <a:p>
            <a:r>
              <a:rPr lang="en-US" dirty="0"/>
              <a:t>Create – </a:t>
            </a:r>
          </a:p>
          <a:p>
            <a:pPr lvl="1"/>
            <a:r>
              <a:rPr lang="en-US" dirty="0"/>
              <a:t>Resource Groups</a:t>
            </a:r>
          </a:p>
          <a:p>
            <a:pPr lvl="1"/>
            <a:r>
              <a:rPr lang="en-US" dirty="0"/>
              <a:t>API App</a:t>
            </a:r>
          </a:p>
          <a:p>
            <a:pPr lvl="1"/>
            <a:r>
              <a:rPr lang="en-US" dirty="0"/>
              <a:t>App Service Plan</a:t>
            </a:r>
          </a:p>
          <a:p>
            <a:pPr lvl="1"/>
            <a:r>
              <a:rPr lang="en-US" dirty="0"/>
              <a:t>Event Hub</a:t>
            </a:r>
          </a:p>
          <a:p>
            <a:pPr lvl="1"/>
            <a:r>
              <a:rPr lang="en-US" dirty="0"/>
              <a:t>Cosmos DB</a:t>
            </a:r>
          </a:p>
          <a:p>
            <a:pPr lvl="1"/>
            <a:r>
              <a:rPr lang="en-US" dirty="0"/>
              <a:t>Function App</a:t>
            </a:r>
          </a:p>
          <a:p>
            <a:pPr lvl="1"/>
            <a:r>
              <a:rPr lang="en-US" dirty="0"/>
              <a:t>Azure SQL Server and Database</a:t>
            </a:r>
          </a:p>
          <a:p>
            <a:pPr lvl="1"/>
            <a:r>
              <a:rPr lang="en-US" dirty="0"/>
              <a:t>Application Insights</a:t>
            </a:r>
          </a:p>
          <a:p>
            <a:pPr lvl="1"/>
            <a:r>
              <a:rPr lang="en-US" dirty="0"/>
              <a:t>Web App</a:t>
            </a:r>
          </a:p>
        </p:txBody>
      </p:sp>
    </p:spTree>
    <p:extLst>
      <p:ext uri="{BB962C8B-B14F-4D97-AF65-F5344CB8AC3E}">
        <p14:creationId xmlns:p14="http://schemas.microsoft.com/office/powerpoint/2010/main" val="272129851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5D92-964D-4FDA-86D0-5114F5A18D5D}"/>
              </a:ext>
            </a:extLst>
          </p:cNvPr>
          <p:cNvSpPr>
            <a:spLocks noGrp="1"/>
          </p:cNvSpPr>
          <p:nvPr>
            <p:ph type="title"/>
          </p:nvPr>
        </p:nvSpPr>
        <p:spPr/>
        <p:txBody>
          <a:bodyPr>
            <a:normAutofit/>
          </a:bodyPr>
          <a:lstStyle/>
          <a:p>
            <a:r>
              <a:rPr lang="en-US" dirty="0"/>
              <a:t>Hands on Demo – Add Data</a:t>
            </a:r>
          </a:p>
        </p:txBody>
      </p:sp>
      <p:sp>
        <p:nvSpPr>
          <p:cNvPr id="3" name="Content Placeholder 2">
            <a:extLst>
              <a:ext uri="{FF2B5EF4-FFF2-40B4-BE49-F238E27FC236}">
                <a16:creationId xmlns:a16="http://schemas.microsoft.com/office/drawing/2014/main" id="{CA47C6FA-E31A-41DC-960D-BF23A7314CB2}"/>
              </a:ext>
            </a:extLst>
          </p:cNvPr>
          <p:cNvSpPr>
            <a:spLocks noGrp="1"/>
          </p:cNvSpPr>
          <p:nvPr>
            <p:ph idx="1"/>
          </p:nvPr>
        </p:nvSpPr>
        <p:spPr/>
        <p:txBody>
          <a:bodyPr/>
          <a:lstStyle/>
          <a:p>
            <a:r>
              <a:rPr lang="en-US" dirty="0"/>
              <a:t>Create table to store survey results</a:t>
            </a:r>
          </a:p>
        </p:txBody>
      </p:sp>
    </p:spTree>
    <p:extLst>
      <p:ext uri="{BB962C8B-B14F-4D97-AF65-F5344CB8AC3E}">
        <p14:creationId xmlns:p14="http://schemas.microsoft.com/office/powerpoint/2010/main" val="37113616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7B1A-1EA6-4AB9-8E12-79C2C8C6E708}"/>
              </a:ext>
            </a:extLst>
          </p:cNvPr>
          <p:cNvSpPr>
            <a:spLocks noGrp="1"/>
          </p:cNvSpPr>
          <p:nvPr>
            <p:ph type="title"/>
          </p:nvPr>
        </p:nvSpPr>
        <p:spPr/>
        <p:txBody>
          <a:bodyPr/>
          <a:lstStyle/>
          <a:p>
            <a:r>
              <a:rPr lang="en-US" dirty="0"/>
              <a:t>Hands on Demo – Deploy Code</a:t>
            </a:r>
          </a:p>
        </p:txBody>
      </p:sp>
      <p:sp>
        <p:nvSpPr>
          <p:cNvPr id="3" name="Content Placeholder 2">
            <a:extLst>
              <a:ext uri="{FF2B5EF4-FFF2-40B4-BE49-F238E27FC236}">
                <a16:creationId xmlns:a16="http://schemas.microsoft.com/office/drawing/2014/main" id="{0380A213-025D-40FE-9706-B7D0FC6BC7E0}"/>
              </a:ext>
            </a:extLst>
          </p:cNvPr>
          <p:cNvSpPr>
            <a:spLocks noGrp="1"/>
          </p:cNvSpPr>
          <p:nvPr>
            <p:ph idx="1"/>
          </p:nvPr>
        </p:nvSpPr>
        <p:spPr/>
        <p:txBody>
          <a:bodyPr/>
          <a:lstStyle/>
          <a:p>
            <a:r>
              <a:rPr lang="en-US" dirty="0"/>
              <a:t>Update </a:t>
            </a:r>
            <a:r>
              <a:rPr lang="en-US" dirty="0" err="1"/>
              <a:t>SurveyAPI</a:t>
            </a:r>
            <a:r>
              <a:rPr lang="en-US" dirty="0"/>
              <a:t> connection string</a:t>
            </a:r>
          </a:p>
          <a:p>
            <a:r>
              <a:rPr lang="en-US" dirty="0"/>
              <a:t>Publish code to API App</a:t>
            </a:r>
          </a:p>
          <a:p>
            <a:r>
              <a:rPr lang="en-US" dirty="0"/>
              <a:t>Verify via Hello World ping test</a:t>
            </a:r>
          </a:p>
          <a:p>
            <a:r>
              <a:rPr lang="en-US" dirty="0"/>
              <a:t>Deploy Function App</a:t>
            </a:r>
          </a:p>
          <a:p>
            <a:r>
              <a:rPr lang="en-US" dirty="0"/>
              <a:t>Deploy Survey UI</a:t>
            </a:r>
          </a:p>
          <a:p>
            <a:endParaRPr lang="en-US" dirty="0"/>
          </a:p>
          <a:p>
            <a:endParaRPr lang="en-US" dirty="0"/>
          </a:p>
        </p:txBody>
      </p:sp>
    </p:spTree>
    <p:extLst>
      <p:ext uri="{BB962C8B-B14F-4D97-AF65-F5344CB8AC3E}">
        <p14:creationId xmlns:p14="http://schemas.microsoft.com/office/powerpoint/2010/main" val="125309863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05BB-2486-4734-904A-E5815F9591A8}"/>
              </a:ext>
            </a:extLst>
          </p:cNvPr>
          <p:cNvSpPr>
            <a:spLocks noGrp="1"/>
          </p:cNvSpPr>
          <p:nvPr>
            <p:ph type="title"/>
          </p:nvPr>
        </p:nvSpPr>
        <p:spPr/>
        <p:txBody>
          <a:bodyPr>
            <a:normAutofit fontScale="90000"/>
          </a:bodyPr>
          <a:lstStyle/>
          <a:p>
            <a:r>
              <a:rPr lang="en-US" dirty="0"/>
              <a:t>Hands on Demo – Connecting to Application Insights</a:t>
            </a:r>
          </a:p>
        </p:txBody>
      </p:sp>
      <p:pic>
        <p:nvPicPr>
          <p:cNvPr id="4" name="Content Placeholder 3">
            <a:extLst>
              <a:ext uri="{FF2B5EF4-FFF2-40B4-BE49-F238E27FC236}">
                <a16:creationId xmlns:a16="http://schemas.microsoft.com/office/drawing/2014/main" id="{B6EBE522-6945-48B5-9505-FE95673A6965}"/>
              </a:ext>
            </a:extLst>
          </p:cNvPr>
          <p:cNvPicPr>
            <a:picLocks noGrp="1" noChangeAspect="1"/>
          </p:cNvPicPr>
          <p:nvPr>
            <p:ph idx="1"/>
          </p:nvPr>
        </p:nvPicPr>
        <p:blipFill>
          <a:blip r:embed="rId2"/>
          <a:stretch>
            <a:fillRect/>
          </a:stretch>
        </p:blipFill>
        <p:spPr>
          <a:xfrm>
            <a:off x="4597220" y="1223963"/>
            <a:ext cx="4596172" cy="4875212"/>
          </a:xfrm>
          <a:prstGeom prst="rect">
            <a:avLst/>
          </a:prstGeom>
        </p:spPr>
      </p:pic>
    </p:spTree>
    <p:extLst>
      <p:ext uri="{BB962C8B-B14F-4D97-AF65-F5344CB8AC3E}">
        <p14:creationId xmlns:p14="http://schemas.microsoft.com/office/powerpoint/2010/main" val="726521830"/>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45F7-8ABF-43B3-B62B-BE1DAD91A3E7}"/>
              </a:ext>
            </a:extLst>
          </p:cNvPr>
          <p:cNvSpPr>
            <a:spLocks noGrp="1"/>
          </p:cNvSpPr>
          <p:nvPr>
            <p:ph type="title"/>
          </p:nvPr>
        </p:nvSpPr>
        <p:spPr/>
        <p:txBody>
          <a:bodyPr>
            <a:normAutofit fontScale="90000"/>
          </a:bodyPr>
          <a:lstStyle/>
          <a:p>
            <a:r>
              <a:rPr lang="en-US" dirty="0"/>
              <a:t>Hands on Demo – Watching the Data Flow Through</a:t>
            </a:r>
          </a:p>
        </p:txBody>
      </p:sp>
      <p:pic>
        <p:nvPicPr>
          <p:cNvPr id="4" name="Picture 3">
            <a:extLst>
              <a:ext uri="{FF2B5EF4-FFF2-40B4-BE49-F238E27FC236}">
                <a16:creationId xmlns:a16="http://schemas.microsoft.com/office/drawing/2014/main" id="{46C3FBB7-8015-4A1B-96DC-46C7DA928141}"/>
              </a:ext>
            </a:extLst>
          </p:cNvPr>
          <p:cNvPicPr>
            <a:picLocks noChangeAspect="1"/>
          </p:cNvPicPr>
          <p:nvPr/>
        </p:nvPicPr>
        <p:blipFill>
          <a:blip r:embed="rId2"/>
          <a:stretch>
            <a:fillRect/>
          </a:stretch>
        </p:blipFill>
        <p:spPr>
          <a:xfrm>
            <a:off x="2251149" y="1503683"/>
            <a:ext cx="4644158" cy="4583151"/>
          </a:xfrm>
          <a:prstGeom prst="rect">
            <a:avLst/>
          </a:prstGeom>
        </p:spPr>
      </p:pic>
      <p:sp>
        <p:nvSpPr>
          <p:cNvPr id="5" name="TextBox 4">
            <a:extLst>
              <a:ext uri="{FF2B5EF4-FFF2-40B4-BE49-F238E27FC236}">
                <a16:creationId xmlns:a16="http://schemas.microsoft.com/office/drawing/2014/main" id="{61CA2186-6743-483F-9B79-E8D246BCE698}"/>
              </a:ext>
            </a:extLst>
          </p:cNvPr>
          <p:cNvSpPr txBox="1"/>
          <p:nvPr/>
        </p:nvSpPr>
        <p:spPr>
          <a:xfrm>
            <a:off x="7605132" y="1862254"/>
            <a:ext cx="3434575" cy="369332"/>
          </a:xfrm>
          <a:prstGeom prst="rect">
            <a:avLst/>
          </a:prstGeom>
          <a:noFill/>
        </p:spPr>
        <p:txBody>
          <a:bodyPr wrap="square" rtlCol="0">
            <a:spAutoFit/>
          </a:bodyPr>
          <a:lstStyle/>
          <a:p>
            <a:r>
              <a:rPr lang="en-US" dirty="0"/>
              <a:t>Add some data</a:t>
            </a:r>
          </a:p>
        </p:txBody>
      </p:sp>
    </p:spTree>
    <p:extLst>
      <p:ext uri="{BB962C8B-B14F-4D97-AF65-F5344CB8AC3E}">
        <p14:creationId xmlns:p14="http://schemas.microsoft.com/office/powerpoint/2010/main" val="243134479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Platform as a Service (PaaS)</a:t>
            </a:r>
          </a:p>
          <a:p>
            <a:endParaRPr lang="en-US" dirty="0"/>
          </a:p>
        </p:txBody>
      </p:sp>
      <p:pic>
        <p:nvPicPr>
          <p:cNvPr id="5" name="Picture 4">
            <a:extLst>
              <a:ext uri="{FF2B5EF4-FFF2-40B4-BE49-F238E27FC236}">
                <a16:creationId xmlns:a16="http://schemas.microsoft.com/office/drawing/2014/main" id="{ED8B6D0A-D91E-4A5D-8AA8-46C0238BC8A5}"/>
              </a:ext>
            </a:extLst>
          </p:cNvPr>
          <p:cNvPicPr>
            <a:picLocks noChangeAspect="1"/>
          </p:cNvPicPr>
          <p:nvPr/>
        </p:nvPicPr>
        <p:blipFill>
          <a:blip r:embed="rId2"/>
          <a:stretch>
            <a:fillRect/>
          </a:stretch>
        </p:blipFill>
        <p:spPr>
          <a:xfrm>
            <a:off x="2286000" y="1795403"/>
            <a:ext cx="9906000" cy="4247349"/>
          </a:xfrm>
          <a:prstGeom prst="rect">
            <a:avLst/>
          </a:prstGeom>
        </p:spPr>
      </p:pic>
    </p:spTree>
    <p:extLst>
      <p:ext uri="{BB962C8B-B14F-4D97-AF65-F5344CB8AC3E}">
        <p14:creationId xmlns:p14="http://schemas.microsoft.com/office/powerpoint/2010/main" val="1536902829"/>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8B8D-3A8D-4BB0-9751-CDC10BE00076}"/>
              </a:ext>
            </a:extLst>
          </p:cNvPr>
          <p:cNvSpPr>
            <a:spLocks noGrp="1"/>
          </p:cNvSpPr>
          <p:nvPr>
            <p:ph type="title"/>
          </p:nvPr>
        </p:nvSpPr>
        <p:spPr/>
        <p:txBody>
          <a:bodyPr>
            <a:normAutofit fontScale="90000"/>
          </a:bodyPr>
          <a:lstStyle/>
          <a:p>
            <a:r>
              <a:rPr lang="en-US" dirty="0"/>
              <a:t>Hands on Demo – Watching the Data Flow Through</a:t>
            </a:r>
          </a:p>
        </p:txBody>
      </p:sp>
      <p:sp>
        <p:nvSpPr>
          <p:cNvPr id="3" name="Content Placeholder 2">
            <a:extLst>
              <a:ext uri="{FF2B5EF4-FFF2-40B4-BE49-F238E27FC236}">
                <a16:creationId xmlns:a16="http://schemas.microsoft.com/office/drawing/2014/main" id="{C0A85494-DEB2-49CD-A9FA-5C06B9638D5C}"/>
              </a:ext>
            </a:extLst>
          </p:cNvPr>
          <p:cNvSpPr>
            <a:spLocks noGrp="1"/>
          </p:cNvSpPr>
          <p:nvPr>
            <p:ph idx="1"/>
          </p:nvPr>
        </p:nvSpPr>
        <p:spPr/>
        <p:txBody>
          <a:bodyPr/>
          <a:lstStyle/>
          <a:p>
            <a:r>
              <a:rPr lang="en-US" dirty="0"/>
              <a:t>Verify data in </a:t>
            </a:r>
            <a:r>
              <a:rPr lang="en-US" dirty="0" err="1"/>
              <a:t>CosmosDB</a:t>
            </a:r>
            <a:endParaRPr lang="en-US" dirty="0"/>
          </a:p>
          <a:p>
            <a:r>
              <a:rPr lang="en-US" dirty="0"/>
              <a:t>Verify data in SSMS</a:t>
            </a:r>
          </a:p>
          <a:p>
            <a:r>
              <a:rPr lang="en-US" dirty="0"/>
              <a:t>Connect to App Insights Service</a:t>
            </a:r>
          </a:p>
          <a:p>
            <a:r>
              <a:rPr lang="en-US" dirty="0"/>
              <a:t>Connect and execute a custom query</a:t>
            </a:r>
          </a:p>
        </p:txBody>
      </p:sp>
    </p:spTree>
    <p:extLst>
      <p:ext uri="{BB962C8B-B14F-4D97-AF65-F5344CB8AC3E}">
        <p14:creationId xmlns:p14="http://schemas.microsoft.com/office/powerpoint/2010/main" val="387944213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1076-842C-4FD1-99A5-6DE0FBBC2BBF}"/>
              </a:ext>
            </a:extLst>
          </p:cNvPr>
          <p:cNvSpPr>
            <a:spLocks noGrp="1"/>
          </p:cNvSpPr>
          <p:nvPr>
            <p:ph type="title"/>
          </p:nvPr>
        </p:nvSpPr>
        <p:spPr>
          <a:xfrm>
            <a:off x="1685926" y="2689370"/>
            <a:ext cx="10018713" cy="958661"/>
          </a:xfrm>
        </p:spPr>
        <p:txBody>
          <a:bodyPr/>
          <a:lstStyle/>
          <a:p>
            <a:r>
              <a:rPr lang="en-US" dirty="0"/>
              <a:t>Questions?</a:t>
            </a:r>
          </a:p>
        </p:txBody>
      </p:sp>
    </p:spTree>
    <p:extLst>
      <p:ext uri="{BB962C8B-B14F-4D97-AF65-F5344CB8AC3E}">
        <p14:creationId xmlns:p14="http://schemas.microsoft.com/office/powerpoint/2010/main" val="3481684452"/>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C2D5-027E-4C48-A7EB-2B3BFEE94246}"/>
              </a:ext>
            </a:extLst>
          </p:cNvPr>
          <p:cNvSpPr>
            <a:spLocks noGrp="1"/>
          </p:cNvSpPr>
          <p:nvPr>
            <p:ph type="title"/>
          </p:nvPr>
        </p:nvSpPr>
        <p:spPr/>
        <p:txBody>
          <a:bodyPr/>
          <a:lstStyle/>
          <a:p>
            <a:r>
              <a:rPr lang="en-US" dirty="0"/>
              <a:t>Round Table</a:t>
            </a:r>
          </a:p>
        </p:txBody>
      </p:sp>
      <p:sp>
        <p:nvSpPr>
          <p:cNvPr id="3" name="Content Placeholder 2">
            <a:extLst>
              <a:ext uri="{FF2B5EF4-FFF2-40B4-BE49-F238E27FC236}">
                <a16:creationId xmlns:a16="http://schemas.microsoft.com/office/drawing/2014/main" id="{3FDC740F-FAA7-4EB3-98DE-F7C7EAA15826}"/>
              </a:ext>
            </a:extLst>
          </p:cNvPr>
          <p:cNvSpPr>
            <a:spLocks noGrp="1"/>
          </p:cNvSpPr>
          <p:nvPr>
            <p:ph idx="1"/>
          </p:nvPr>
        </p:nvSpPr>
        <p:spPr/>
        <p:txBody>
          <a:bodyPr/>
          <a:lstStyle/>
          <a:p>
            <a:r>
              <a:rPr lang="en-US" dirty="0"/>
              <a:t>Story Time - Travelport – 15m</a:t>
            </a:r>
          </a:p>
          <a:p>
            <a:r>
              <a:rPr lang="en-US" dirty="0"/>
              <a:t>Story Time – Integra Connect CI – 15m</a:t>
            </a:r>
          </a:p>
          <a:p>
            <a:r>
              <a:rPr lang="en-US" dirty="0"/>
              <a:t>Small Group Discussion – Where can you use what you learned today? – 15m</a:t>
            </a:r>
          </a:p>
        </p:txBody>
      </p:sp>
    </p:spTree>
    <p:extLst>
      <p:ext uri="{BB962C8B-B14F-4D97-AF65-F5344CB8AC3E}">
        <p14:creationId xmlns:p14="http://schemas.microsoft.com/office/powerpoint/2010/main" val="341591686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lstStyle/>
          <a:p>
            <a:r>
              <a:rPr lang="en-US" dirty="0"/>
              <a:t>Infrastructure as a Service (IaaS)</a:t>
            </a:r>
          </a:p>
          <a:p>
            <a:endParaRPr lang="en-US" dirty="0"/>
          </a:p>
        </p:txBody>
      </p:sp>
      <p:pic>
        <p:nvPicPr>
          <p:cNvPr id="4" name="Picture 3">
            <a:extLst>
              <a:ext uri="{FF2B5EF4-FFF2-40B4-BE49-F238E27FC236}">
                <a16:creationId xmlns:a16="http://schemas.microsoft.com/office/drawing/2014/main" id="{5C6A6BCC-17E0-4A1A-BCA3-BEF3298C8030}"/>
              </a:ext>
            </a:extLst>
          </p:cNvPr>
          <p:cNvPicPr>
            <a:picLocks noChangeAspect="1"/>
          </p:cNvPicPr>
          <p:nvPr/>
        </p:nvPicPr>
        <p:blipFill>
          <a:blip r:embed="rId3"/>
          <a:stretch>
            <a:fillRect/>
          </a:stretch>
        </p:blipFill>
        <p:spPr>
          <a:xfrm>
            <a:off x="2225528" y="2022764"/>
            <a:ext cx="9966472" cy="3621060"/>
          </a:xfrm>
          <a:prstGeom prst="rect">
            <a:avLst/>
          </a:prstGeom>
        </p:spPr>
      </p:pic>
    </p:spTree>
    <p:extLst>
      <p:ext uri="{BB962C8B-B14F-4D97-AF65-F5344CB8AC3E}">
        <p14:creationId xmlns:p14="http://schemas.microsoft.com/office/powerpoint/2010/main" val="382460048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343-4067-4519-B540-DE002C4C58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34CCD70-4CD7-4D35-AD94-01B0A7A7BB92}"/>
              </a:ext>
            </a:extLst>
          </p:cNvPr>
          <p:cNvSpPr>
            <a:spLocks noGrp="1"/>
          </p:cNvSpPr>
          <p:nvPr>
            <p:ph idx="1"/>
          </p:nvPr>
        </p:nvSpPr>
        <p:spPr/>
        <p:txBody>
          <a:bodyPr>
            <a:normAutofit/>
          </a:bodyPr>
          <a:lstStyle/>
          <a:p>
            <a:r>
              <a:rPr lang="en-US" dirty="0"/>
              <a:t>Azure API / Web App</a:t>
            </a:r>
          </a:p>
          <a:p>
            <a:pPr lvl="1"/>
            <a:r>
              <a:rPr lang="en-US" dirty="0"/>
              <a:t>VSTS</a:t>
            </a:r>
          </a:p>
          <a:p>
            <a:r>
              <a:rPr lang="en-US" dirty="0"/>
              <a:t>Azure Functions</a:t>
            </a:r>
          </a:p>
          <a:p>
            <a:r>
              <a:rPr lang="en-US" dirty="0"/>
              <a:t>Azure SQL </a:t>
            </a:r>
          </a:p>
          <a:p>
            <a:r>
              <a:rPr lang="en-US" dirty="0"/>
              <a:t>Cosmos DB</a:t>
            </a:r>
          </a:p>
          <a:p>
            <a:r>
              <a:rPr lang="en-US" dirty="0"/>
              <a:t>Event Hubs</a:t>
            </a:r>
          </a:p>
          <a:p>
            <a:r>
              <a:rPr lang="en-US" dirty="0"/>
              <a:t>Application Insights</a:t>
            </a:r>
          </a:p>
          <a:p>
            <a:pPr lvl="1"/>
            <a:r>
              <a:rPr lang="en-US" dirty="0"/>
              <a:t>Power BI</a:t>
            </a:r>
          </a:p>
        </p:txBody>
      </p:sp>
    </p:spTree>
    <p:extLst>
      <p:ext uri="{BB962C8B-B14F-4D97-AF65-F5344CB8AC3E}">
        <p14:creationId xmlns:p14="http://schemas.microsoft.com/office/powerpoint/2010/main" val="30718543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FAE6-FF38-4061-9183-3CAD25284CFE}"/>
              </a:ext>
            </a:extLst>
          </p:cNvPr>
          <p:cNvSpPr>
            <a:spLocks noGrp="1"/>
          </p:cNvSpPr>
          <p:nvPr>
            <p:ph type="title"/>
          </p:nvPr>
        </p:nvSpPr>
        <p:spPr/>
        <p:txBody>
          <a:bodyPr/>
          <a:lstStyle/>
          <a:p>
            <a:r>
              <a:rPr lang="en-US" dirty="0"/>
              <a:t>Overview (cont.)</a:t>
            </a:r>
          </a:p>
        </p:txBody>
      </p:sp>
      <p:sp>
        <p:nvSpPr>
          <p:cNvPr id="3" name="Content Placeholder 2">
            <a:extLst>
              <a:ext uri="{FF2B5EF4-FFF2-40B4-BE49-F238E27FC236}">
                <a16:creationId xmlns:a16="http://schemas.microsoft.com/office/drawing/2014/main" id="{05D54482-062B-49EA-A8A1-34382AEBE8CC}"/>
              </a:ext>
            </a:extLst>
          </p:cNvPr>
          <p:cNvSpPr>
            <a:spLocks noGrp="1"/>
          </p:cNvSpPr>
          <p:nvPr>
            <p:ph idx="1"/>
          </p:nvPr>
        </p:nvSpPr>
        <p:spPr/>
        <p:txBody>
          <a:bodyPr>
            <a:normAutofit fontScale="92500" lnSpcReduction="10000"/>
          </a:bodyPr>
          <a:lstStyle/>
          <a:p>
            <a:r>
              <a:rPr lang="en-US" dirty="0"/>
              <a:t>Why do I care (AKA how do I sell it)?</a:t>
            </a:r>
          </a:p>
          <a:p>
            <a:pPr lvl="1"/>
            <a:r>
              <a:rPr lang="en-US" dirty="0"/>
              <a:t>Rapid development / deployment </a:t>
            </a:r>
          </a:p>
          <a:p>
            <a:pPr lvl="2"/>
            <a:r>
              <a:rPr lang="en-US" dirty="0"/>
              <a:t>Solution can be stood up very quickly</a:t>
            </a:r>
          </a:p>
          <a:p>
            <a:pPr lvl="2"/>
            <a:r>
              <a:rPr lang="en-US" dirty="0"/>
              <a:t>Very attractive for POC development</a:t>
            </a:r>
          </a:p>
          <a:p>
            <a:pPr lvl="1"/>
            <a:r>
              <a:rPr lang="en-US" dirty="0"/>
              <a:t>Solution is elastic (can be scaled up/down and out/in as needed)</a:t>
            </a:r>
          </a:p>
          <a:p>
            <a:pPr lvl="2"/>
            <a:r>
              <a:rPr lang="en-US" dirty="0"/>
              <a:t>Most PaaS solutions can handle this automatically (if configured), however all can be handled via automation scripts</a:t>
            </a:r>
          </a:p>
          <a:p>
            <a:pPr lvl="1"/>
            <a:r>
              <a:rPr lang="en-US" dirty="0"/>
              <a:t>Continuous delivery is fairly straightforward</a:t>
            </a:r>
          </a:p>
          <a:p>
            <a:pPr lvl="2"/>
            <a:r>
              <a:rPr lang="en-US" dirty="0"/>
              <a:t>Push from VSTS </a:t>
            </a:r>
          </a:p>
          <a:p>
            <a:pPr lvl="2"/>
            <a:r>
              <a:rPr lang="en-US" dirty="0"/>
              <a:t>Pull from VSTS, GitHub, </a:t>
            </a:r>
            <a:r>
              <a:rPr lang="en-US" dirty="0" err="1"/>
              <a:t>BitBucket</a:t>
            </a:r>
            <a:r>
              <a:rPr lang="en-US" dirty="0"/>
              <a:t>, or any other hosted Git repository</a:t>
            </a:r>
          </a:p>
          <a:p>
            <a:pPr lvl="1"/>
            <a:r>
              <a:rPr lang="en-US" dirty="0"/>
              <a:t>Eliminates the need for ongoing hardware/software maintenance (patches, version updates, license management, </a:t>
            </a:r>
            <a:r>
              <a:rPr lang="en-US" dirty="0" err="1"/>
              <a:t>etc</a:t>
            </a:r>
            <a:r>
              <a:rPr lang="en-US" dirty="0"/>
              <a:t>)</a:t>
            </a:r>
          </a:p>
          <a:p>
            <a:pPr lvl="1"/>
            <a:r>
              <a:rPr lang="en-US" dirty="0"/>
              <a:t>PaaS is not cloud only, excellent jumping off point for a hybrid solution</a:t>
            </a:r>
          </a:p>
          <a:p>
            <a:pPr marL="457200" lvl="1" indent="0">
              <a:buNone/>
            </a:pPr>
            <a:endParaRPr lang="en-US" dirty="0"/>
          </a:p>
        </p:txBody>
      </p:sp>
    </p:spTree>
    <p:extLst>
      <p:ext uri="{BB962C8B-B14F-4D97-AF65-F5344CB8AC3E}">
        <p14:creationId xmlns:p14="http://schemas.microsoft.com/office/powerpoint/2010/main" val="151388692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936-8F28-48CA-A23B-AEDDEC29477D}"/>
              </a:ext>
            </a:extLst>
          </p:cNvPr>
          <p:cNvSpPr>
            <a:spLocks noGrp="1"/>
          </p:cNvSpPr>
          <p:nvPr>
            <p:ph type="title"/>
          </p:nvPr>
        </p:nvSpPr>
        <p:spPr/>
        <p:txBody>
          <a:bodyPr/>
          <a:lstStyle/>
          <a:p>
            <a:r>
              <a:rPr lang="en-US" dirty="0"/>
              <a:t>Azure API / Web App</a:t>
            </a:r>
          </a:p>
        </p:txBody>
      </p:sp>
      <p:sp>
        <p:nvSpPr>
          <p:cNvPr id="3" name="Content Placeholder 2">
            <a:extLst>
              <a:ext uri="{FF2B5EF4-FFF2-40B4-BE49-F238E27FC236}">
                <a16:creationId xmlns:a16="http://schemas.microsoft.com/office/drawing/2014/main" id="{21927561-9B47-4A85-94BC-922E73F84677}"/>
              </a:ext>
            </a:extLst>
          </p:cNvPr>
          <p:cNvSpPr>
            <a:spLocks noGrp="1"/>
          </p:cNvSpPr>
          <p:nvPr>
            <p:ph idx="1"/>
          </p:nvPr>
        </p:nvSpPr>
        <p:spPr>
          <a:xfrm>
            <a:off x="1885951" y="1224093"/>
            <a:ext cx="8844393" cy="4874703"/>
          </a:xfrm>
        </p:spPr>
        <p:txBody>
          <a:bodyPr>
            <a:normAutofit lnSpcReduction="10000"/>
          </a:bodyPr>
          <a:lstStyle/>
          <a:p>
            <a:r>
              <a:rPr lang="en-US" dirty="0"/>
              <a:t>Supports multiple languages and frameworks</a:t>
            </a:r>
          </a:p>
          <a:p>
            <a:pPr lvl="1"/>
            <a:r>
              <a:rPr lang="en-US" dirty="0"/>
              <a:t>ASP.NET</a:t>
            </a:r>
          </a:p>
          <a:p>
            <a:pPr lvl="1"/>
            <a:r>
              <a:rPr lang="en-US" dirty="0"/>
              <a:t>Node.js</a:t>
            </a:r>
          </a:p>
          <a:p>
            <a:pPr lvl="1"/>
            <a:r>
              <a:rPr lang="en-US" dirty="0"/>
              <a:t>Java </a:t>
            </a:r>
          </a:p>
          <a:p>
            <a:pPr lvl="1"/>
            <a:r>
              <a:rPr lang="en-US" dirty="0"/>
              <a:t>Python</a:t>
            </a:r>
          </a:p>
          <a:p>
            <a:r>
              <a:rPr lang="en-US" dirty="0"/>
              <a:t>Continuous Deployment with a source control repository</a:t>
            </a:r>
          </a:p>
          <a:p>
            <a:r>
              <a:rPr lang="en-US" dirty="0"/>
              <a:t>Scale up or out manually or automatically</a:t>
            </a:r>
          </a:p>
          <a:p>
            <a:r>
              <a:rPr lang="en-US" dirty="0"/>
              <a:t>Connect to SaaS platforms and on-premises data</a:t>
            </a:r>
          </a:p>
          <a:p>
            <a:r>
              <a:rPr lang="en-US" dirty="0"/>
              <a:t>Deployment Slots</a:t>
            </a:r>
          </a:p>
          <a:p>
            <a:pPr marL="0" indent="0">
              <a:buNone/>
            </a:pPr>
            <a:endParaRPr lang="en-US" dirty="0"/>
          </a:p>
        </p:txBody>
      </p:sp>
    </p:spTree>
    <p:extLst>
      <p:ext uri="{BB962C8B-B14F-4D97-AF65-F5344CB8AC3E}">
        <p14:creationId xmlns:p14="http://schemas.microsoft.com/office/powerpoint/2010/main" val="286677933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89C-B94A-4371-AE6A-D5A79768783D}"/>
              </a:ext>
            </a:extLst>
          </p:cNvPr>
          <p:cNvSpPr>
            <a:spLocks noGrp="1"/>
          </p:cNvSpPr>
          <p:nvPr>
            <p:ph type="title"/>
          </p:nvPr>
        </p:nvSpPr>
        <p:spPr/>
        <p:txBody>
          <a:bodyPr/>
          <a:lstStyle/>
          <a:p>
            <a:r>
              <a:rPr lang="en-US" dirty="0"/>
              <a:t>Azure API / Web App (cont.)</a:t>
            </a:r>
          </a:p>
        </p:txBody>
      </p:sp>
      <p:sp>
        <p:nvSpPr>
          <p:cNvPr id="3" name="Content Placeholder 2">
            <a:extLst>
              <a:ext uri="{FF2B5EF4-FFF2-40B4-BE49-F238E27FC236}">
                <a16:creationId xmlns:a16="http://schemas.microsoft.com/office/drawing/2014/main" id="{2C3A6B58-C7B3-449B-A257-EC1E6FF9F940}"/>
              </a:ext>
            </a:extLst>
          </p:cNvPr>
          <p:cNvSpPr>
            <a:spLocks noGrp="1"/>
          </p:cNvSpPr>
          <p:nvPr>
            <p:ph idx="1"/>
          </p:nvPr>
        </p:nvSpPr>
        <p:spPr>
          <a:xfrm>
            <a:off x="1885952" y="1224093"/>
            <a:ext cx="9225394" cy="4874703"/>
          </a:xfrm>
        </p:spPr>
        <p:txBody>
          <a:bodyPr>
            <a:normAutofit fontScale="92500" lnSpcReduction="10000"/>
          </a:bodyPr>
          <a:lstStyle/>
          <a:p>
            <a:r>
              <a:rPr lang="en-US" dirty="0"/>
              <a:t>Deployment Slots – Separate App Service within the same Service Plan, allows:</a:t>
            </a:r>
          </a:p>
          <a:p>
            <a:pPr lvl="1"/>
            <a:r>
              <a:rPr lang="en-US" dirty="0"/>
              <a:t>Different environments</a:t>
            </a:r>
          </a:p>
          <a:p>
            <a:pPr lvl="1"/>
            <a:r>
              <a:rPr lang="en-US" dirty="0"/>
              <a:t>A/B testing</a:t>
            </a:r>
          </a:p>
          <a:p>
            <a:pPr lvl="1"/>
            <a:r>
              <a:rPr lang="en-US" dirty="0"/>
              <a:t>Hot swap between deployment slots</a:t>
            </a:r>
          </a:p>
          <a:p>
            <a:pPr lvl="1"/>
            <a:endParaRPr lang="en-US" dirty="0"/>
          </a:p>
          <a:p>
            <a:pPr lvl="1"/>
            <a:r>
              <a:rPr lang="en-US" dirty="0"/>
              <a:t>Features / Limitations</a:t>
            </a:r>
          </a:p>
          <a:p>
            <a:pPr lvl="2"/>
            <a:r>
              <a:rPr lang="en-US" dirty="0"/>
              <a:t>Free to use at Standard tier or higher*</a:t>
            </a:r>
          </a:p>
          <a:p>
            <a:pPr lvl="2"/>
            <a:r>
              <a:rPr lang="en-US" dirty="0"/>
              <a:t>Functions as a full fledged App Service instance, however cannot be independently scaled</a:t>
            </a:r>
          </a:p>
          <a:p>
            <a:pPr lvl="2"/>
            <a:r>
              <a:rPr lang="en-US" dirty="0"/>
              <a:t>Can copy configurations/settings from other deployments slots</a:t>
            </a:r>
          </a:p>
          <a:p>
            <a:pPr lvl="2"/>
            <a:r>
              <a:rPr lang="en-US" dirty="0"/>
              <a:t>Slots have different URLs and require the (re)installation of any custom site extensions</a:t>
            </a:r>
          </a:p>
          <a:p>
            <a:pPr lvl="2"/>
            <a:endParaRPr lang="en-US" dirty="0"/>
          </a:p>
        </p:txBody>
      </p:sp>
      <p:pic>
        <p:nvPicPr>
          <p:cNvPr id="4" name="Picture 3">
            <a:extLst>
              <a:ext uri="{FF2B5EF4-FFF2-40B4-BE49-F238E27FC236}">
                <a16:creationId xmlns:a16="http://schemas.microsoft.com/office/drawing/2014/main" id="{D124F1F3-9E5C-42F1-BB34-C2DD61DE7886}"/>
              </a:ext>
            </a:extLst>
          </p:cNvPr>
          <p:cNvPicPr>
            <a:picLocks noChangeAspect="1"/>
          </p:cNvPicPr>
          <p:nvPr/>
        </p:nvPicPr>
        <p:blipFill>
          <a:blip r:embed="rId3"/>
          <a:stretch>
            <a:fillRect/>
          </a:stretch>
        </p:blipFill>
        <p:spPr>
          <a:xfrm>
            <a:off x="8007928" y="1745179"/>
            <a:ext cx="3328430" cy="2569065"/>
          </a:xfrm>
          <a:prstGeom prst="rect">
            <a:avLst/>
          </a:prstGeom>
        </p:spPr>
      </p:pic>
    </p:spTree>
    <p:extLst>
      <p:ext uri="{BB962C8B-B14F-4D97-AF65-F5344CB8AC3E}">
        <p14:creationId xmlns:p14="http://schemas.microsoft.com/office/powerpoint/2010/main" val="428707563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3233-538B-4DE7-9AD7-C33F398E3B93}"/>
              </a:ext>
            </a:extLst>
          </p:cNvPr>
          <p:cNvSpPr>
            <a:spLocks noGrp="1"/>
          </p:cNvSpPr>
          <p:nvPr>
            <p:ph type="title"/>
          </p:nvPr>
        </p:nvSpPr>
        <p:spPr/>
        <p:txBody>
          <a:bodyPr>
            <a:normAutofit fontScale="90000"/>
          </a:bodyPr>
          <a:lstStyle/>
          <a:p>
            <a:r>
              <a:rPr lang="en-US" dirty="0"/>
              <a:t>VSTS screenshots of CD setup and deployment</a:t>
            </a:r>
          </a:p>
        </p:txBody>
      </p:sp>
      <p:sp>
        <p:nvSpPr>
          <p:cNvPr id="3" name="Content Placeholder 2">
            <a:extLst>
              <a:ext uri="{FF2B5EF4-FFF2-40B4-BE49-F238E27FC236}">
                <a16:creationId xmlns:a16="http://schemas.microsoft.com/office/drawing/2014/main" id="{0C081D12-011E-45DA-8651-454C4026C3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BDF3549-D394-43ED-93C1-6C10C4A6D26F}"/>
              </a:ext>
            </a:extLst>
          </p:cNvPr>
          <p:cNvPicPr/>
          <p:nvPr/>
        </p:nvPicPr>
        <p:blipFill>
          <a:blip r:embed="rId2"/>
          <a:stretch>
            <a:fillRect/>
          </a:stretch>
        </p:blipFill>
        <p:spPr>
          <a:xfrm>
            <a:off x="1885951" y="1323833"/>
            <a:ext cx="10018713" cy="4774963"/>
          </a:xfrm>
          <a:prstGeom prst="rect">
            <a:avLst/>
          </a:prstGeom>
        </p:spPr>
      </p:pic>
    </p:spTree>
    <p:extLst>
      <p:ext uri="{BB962C8B-B14F-4D97-AF65-F5344CB8AC3E}">
        <p14:creationId xmlns:p14="http://schemas.microsoft.com/office/powerpoint/2010/main" val="42206828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8E4800D-8225-43C9-8DE5-4793F169484D}" vid="{00F04711-DF75-412E-A7C3-1E1385DC1B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9267F215FF1E42954B92B5CA29562B" ma:contentTypeVersion="2" ma:contentTypeDescription="Create a new document." ma:contentTypeScope="" ma:versionID="fda6c542c7dcf2d0c03b2ab11e1a5f3a">
  <xsd:schema xmlns:xsd="http://www.w3.org/2001/XMLSchema" xmlns:xs="http://www.w3.org/2001/XMLSchema" xmlns:p="http://schemas.microsoft.com/office/2006/metadata/properties" xmlns:ns2="7382964a-ab7e-479b-8672-6bc6ddada04b" targetNamespace="http://schemas.microsoft.com/office/2006/metadata/properties" ma:root="true" ma:fieldsID="51579991f9a93de9f39b74a4b151cd6f" ns2:_="">
    <xsd:import namespace="7382964a-ab7e-479b-8672-6bc6ddada0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82964a-ab7e-479b-8672-6bc6ddada0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E93D75-22FB-4591-85A9-691A345F2C2A}">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7382964a-ab7e-479b-8672-6bc6ddada04b"/>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A9CBFED1-9696-49D6-9618-B24461149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82964a-ab7e-479b-8672-6bc6ddada0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716B5C-A2BF-4AF0-930F-734369349F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2582</TotalTime>
  <Words>1015</Words>
  <Application>Microsoft Office PowerPoint</Application>
  <PresentationFormat>Widescreen</PresentationFormat>
  <Paragraphs>182</Paragraphs>
  <Slides>32</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Calibri</vt:lpstr>
      <vt:lpstr>Calibri Light</vt:lpstr>
      <vt:lpstr>Corbel</vt:lpstr>
      <vt:lpstr>Courier New</vt:lpstr>
      <vt:lpstr>Gotham Black</vt:lpstr>
      <vt:lpstr>Open Sans</vt:lpstr>
      <vt:lpstr>Segoe UI</vt:lpstr>
      <vt:lpstr>Segoe UI Black</vt:lpstr>
      <vt:lpstr>Parallax</vt:lpstr>
      <vt:lpstr>1_Theme1</vt:lpstr>
      <vt:lpstr>IA One Day – Azure PaaS</vt:lpstr>
      <vt:lpstr>Agenda</vt:lpstr>
      <vt:lpstr>Overview</vt:lpstr>
      <vt:lpstr>Overview</vt:lpstr>
      <vt:lpstr>Overview</vt:lpstr>
      <vt:lpstr>Overview (cont.)</vt:lpstr>
      <vt:lpstr>Azure API / Web App</vt:lpstr>
      <vt:lpstr>Azure API / Web App (cont.)</vt:lpstr>
      <vt:lpstr>VSTS screenshots of CD setup and deployment</vt:lpstr>
      <vt:lpstr>VSTS screenshots of CD setup and deployment</vt:lpstr>
      <vt:lpstr>Azure Functions</vt:lpstr>
      <vt:lpstr>Azure Functions – Bindings</vt:lpstr>
      <vt:lpstr>Azure SQL</vt:lpstr>
      <vt:lpstr>Cosmos DB</vt:lpstr>
      <vt:lpstr>Event Hubs</vt:lpstr>
      <vt:lpstr>Event Hubs (cont.)</vt:lpstr>
      <vt:lpstr>Application Insights</vt:lpstr>
      <vt:lpstr>Application Insights (cont.)</vt:lpstr>
      <vt:lpstr>Application Insights (cont.)</vt:lpstr>
      <vt:lpstr>Application Insights (cont.)</vt:lpstr>
      <vt:lpstr>Application Insights (cont.)</vt:lpstr>
      <vt:lpstr>Application Insights (cont.)</vt:lpstr>
      <vt:lpstr>Questions?</vt:lpstr>
      <vt:lpstr>Demo Time!</vt:lpstr>
      <vt:lpstr>Hands on Demo - Provisioning</vt:lpstr>
      <vt:lpstr>Hands on Demo – Add Data</vt:lpstr>
      <vt:lpstr>Hands on Demo – Deploy Code</vt:lpstr>
      <vt:lpstr>Hands on Demo – Connecting to Application Insights</vt:lpstr>
      <vt:lpstr>Hands on Demo – Watching the Data Flow Through</vt:lpstr>
      <vt:lpstr>Hands on Demo – Watching the Data Flow Through</vt:lpstr>
      <vt:lpstr>Questions?</vt:lpstr>
      <vt:lpstr>Round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One Day – Power BI</dc:title>
  <dc:creator>Jason Russell</dc:creator>
  <cp:lastModifiedBy>Daniel McConnell</cp:lastModifiedBy>
  <cp:revision>26</cp:revision>
  <dcterms:modified xsi:type="dcterms:W3CDTF">2017-11-03T16:20:06Z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0x0101002C9267F215FF1E42954B92B5CA29562B</vt:lpwstr>
  </property>
</Properties>
</file>