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0" r:id="rId6"/>
    <p:sldId id="265" r:id="rId7"/>
    <p:sldId id="262" r:id="rId8"/>
    <p:sldId id="263" r:id="rId9"/>
    <p:sldId id="26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600"/>
    <a:srgbClr val="000099"/>
    <a:srgbClr val="CC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97" autoAdjust="0"/>
    <p:restoredTop sz="94660"/>
  </p:normalViewPr>
  <p:slideViewPr>
    <p:cSldViewPr snapToGrid="0">
      <p:cViewPr>
        <p:scale>
          <a:sx n="80" d="100"/>
          <a:sy n="80" d="100"/>
        </p:scale>
        <p:origin x="-474" y="1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46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C9DCF9-07C5-47C7-9895-A5E706629594}"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0541F-0911-422E-B331-63BDA0DA8795}" type="slidenum">
              <a:rPr lang="en-US" smtClean="0"/>
              <a:t>‹#›</a:t>
            </a:fld>
            <a:endParaRPr lang="en-US"/>
          </a:p>
        </p:txBody>
      </p:sp>
      <p:sp>
        <p:nvSpPr>
          <p:cNvPr id="7"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58216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C9DCF9-07C5-47C7-9895-A5E706629594}"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0541F-0911-422E-B331-63BDA0DA8795}" type="slidenum">
              <a:rPr lang="en-US" smtClean="0"/>
              <a:t>‹#›</a:t>
            </a:fld>
            <a:endParaRPr lang="en-US"/>
          </a:p>
        </p:txBody>
      </p:sp>
      <p:sp>
        <p:nvSpPr>
          <p:cNvPr id="7"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173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4539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48388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79866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C9DCF9-07C5-47C7-9895-A5E706629594}" type="datetimeFigureOut">
              <a:rPr lang="en-US" smtClean="0"/>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C0541F-0911-422E-B331-63BDA0DA8795}" type="slidenum">
              <a:rPr lang="en-US" smtClean="0"/>
              <a:t>‹#›</a:t>
            </a:fld>
            <a:endParaRPr lang="en-US"/>
          </a:p>
        </p:txBody>
      </p:sp>
      <p:sp>
        <p:nvSpPr>
          <p:cNvPr id="10"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36613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C9DCF9-07C5-47C7-9895-A5E706629594}" type="datetimeFigureOut">
              <a:rPr lang="en-US" smtClean="0"/>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C0541F-0911-422E-B331-63BDA0DA8795}" type="slidenum">
              <a:rPr lang="en-US" smtClean="0"/>
              <a:t>‹#›</a:t>
            </a:fld>
            <a:endParaRPr lang="en-US"/>
          </a:p>
        </p:txBody>
      </p:sp>
      <p:sp>
        <p:nvSpPr>
          <p:cNvPr id="6" name="Rectangle 73"/>
          <p:cNvSpPr>
            <a:spLocks noChangeArrowheads="1"/>
          </p:cNvSpPr>
          <p:nvPr userDrawn="1"/>
        </p:nvSpPr>
        <p:spPr bwMode="auto">
          <a:xfrm>
            <a:off x="0" y="0"/>
            <a:ext cx="117094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53455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9DCF9-07C5-47C7-9895-A5E706629594}" type="datetimeFigureOut">
              <a:rPr lang="en-US" smtClean="0"/>
              <a:t>7/22/2024</a:t>
            </a:fld>
            <a:endParaRPr lang="en-US"/>
          </a:p>
        </p:txBody>
      </p:sp>
      <p:sp>
        <p:nvSpPr>
          <p:cNvPr id="4" name="Slide Number Placeholder 3"/>
          <p:cNvSpPr>
            <a:spLocks noGrp="1"/>
          </p:cNvSpPr>
          <p:nvPr>
            <p:ph type="sldNum" sz="quarter" idx="12"/>
          </p:nvPr>
        </p:nvSpPr>
        <p:spPr/>
        <p:txBody>
          <a:bodyPr/>
          <a:lstStyle/>
          <a:p>
            <a:fld id="{55C0541F-0911-422E-B331-63BDA0DA8795}" type="slidenum">
              <a:rPr lang="en-US" smtClean="0"/>
              <a:t>‹#›</a:t>
            </a:fld>
            <a:endParaRPr lang="en-US"/>
          </a:p>
        </p:txBody>
      </p:sp>
      <p:sp>
        <p:nvSpPr>
          <p:cNvPr id="6" name="Rectangle 10"/>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7" name="Rectangle 11"/>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9" name="Rectangle 13"/>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 name="Rectangle 14"/>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12" name="Rectangle 16"/>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3" name="Rectangle 17"/>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15" name="Rectangle 19"/>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6" name="Rectangle 20"/>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18" name="Rectangle 22"/>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9" name="Rectangle 23"/>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21" name="Rectangle 25"/>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2" name="Rectangle 26"/>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23" name="Rectangle 27"/>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C7B90198-69D8-4F49-83EE-A57A0EDAD8AC}" type="slidenum">
              <a:rPr lang="en-US" sz="1400"/>
              <a:pPr algn="r"/>
              <a:t>‹#›</a:t>
            </a:fld>
            <a:endParaRPr lang="en-US" sz="1400"/>
          </a:p>
        </p:txBody>
      </p:sp>
      <p:sp>
        <p:nvSpPr>
          <p:cNvPr id="24" name="Rectangle 28"/>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5" name="Rectangle 29"/>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26" name="Rectangle 30"/>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F15862DC-CC8C-4D94-8D61-E16A602E1ECF}" type="slidenum">
              <a:rPr lang="en-US" sz="1400"/>
              <a:pPr algn="r"/>
              <a:t>‹#›</a:t>
            </a:fld>
            <a:endParaRPr lang="en-US" sz="1400"/>
          </a:p>
        </p:txBody>
      </p:sp>
      <p:sp>
        <p:nvSpPr>
          <p:cNvPr id="27" name="Rectangle 31"/>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8" name="Rectangle 32"/>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29" name="Rectangle 33"/>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F86CF24D-2277-483A-BE08-9911BA0ADFF7}" type="slidenum">
              <a:rPr lang="en-US" sz="1400"/>
              <a:pPr algn="r"/>
              <a:t>‹#›</a:t>
            </a:fld>
            <a:endParaRPr lang="en-US" sz="1400"/>
          </a:p>
        </p:txBody>
      </p:sp>
      <p:sp>
        <p:nvSpPr>
          <p:cNvPr id="30" name="Rectangle 34"/>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31" name="Rectangle 35"/>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32" name="Rectangle 36"/>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42BF55A2-5223-4DA4-A4FE-C14B73F1C384}" type="slidenum">
              <a:rPr lang="en-US" sz="1400"/>
              <a:pPr algn="r"/>
              <a:t>‹#›</a:t>
            </a:fld>
            <a:endParaRPr lang="en-US" sz="1400"/>
          </a:p>
        </p:txBody>
      </p:sp>
      <p:sp>
        <p:nvSpPr>
          <p:cNvPr id="33" name="Rectangle 37"/>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34" name="Rectangle 38"/>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35" name="Rectangle 39"/>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A2F8E192-18F5-4FA1-BE66-85915A3C37A4}" type="slidenum">
              <a:rPr lang="en-US" sz="1400"/>
              <a:pPr algn="r"/>
              <a:t>‹#›</a:t>
            </a:fld>
            <a:endParaRPr lang="en-US" sz="1400"/>
          </a:p>
        </p:txBody>
      </p:sp>
      <p:sp>
        <p:nvSpPr>
          <p:cNvPr id="36" name="Rectangle 40"/>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37" name="Rectangle 41"/>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38" name="Rectangle 42"/>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AEED75E7-3A0E-486B-864C-68B15890C99F}" type="slidenum">
              <a:rPr lang="en-US" sz="1400"/>
              <a:pPr algn="r"/>
              <a:t>‹#›</a:t>
            </a:fld>
            <a:endParaRPr lang="en-US" sz="1400"/>
          </a:p>
        </p:txBody>
      </p:sp>
      <p:sp>
        <p:nvSpPr>
          <p:cNvPr id="39" name="Rectangle 43"/>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40" name="Rectangle 44"/>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41" name="Rectangle 45"/>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73F8C70C-01D6-4C7E-A080-DF17943D7F63}" type="slidenum">
              <a:rPr lang="en-US" sz="1400"/>
              <a:pPr algn="r"/>
              <a:t>‹#›</a:t>
            </a:fld>
            <a:endParaRPr lang="en-US" sz="1400"/>
          </a:p>
        </p:txBody>
      </p:sp>
      <p:sp>
        <p:nvSpPr>
          <p:cNvPr id="42" name="Rectangle 46"/>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43" name="Rectangle 47"/>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44" name="Rectangle 48"/>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10812500-48C3-4E6D-A2D7-BA9A73B846AF}" type="slidenum">
              <a:rPr lang="en-US" sz="1400"/>
              <a:pPr algn="r"/>
              <a:t>‹#›</a:t>
            </a:fld>
            <a:endParaRPr lang="en-US" sz="1400"/>
          </a:p>
        </p:txBody>
      </p:sp>
      <p:sp>
        <p:nvSpPr>
          <p:cNvPr id="45" name="Rectangle 49"/>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46" name="Rectangle 50"/>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47" name="Rectangle 51"/>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D10FB084-845A-4137-960A-482D644B545F}" type="slidenum">
              <a:rPr lang="en-US" sz="1400"/>
              <a:pPr algn="r"/>
              <a:t>‹#›</a:t>
            </a:fld>
            <a:endParaRPr lang="en-US" sz="1400"/>
          </a:p>
        </p:txBody>
      </p:sp>
      <p:sp>
        <p:nvSpPr>
          <p:cNvPr id="48" name="Rectangle 52"/>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49" name="Rectangle 53"/>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50" name="Rectangle 54"/>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66D7ECB3-6B50-4CCF-8C82-D0C09F09D8C8}" type="slidenum">
              <a:rPr lang="en-US" sz="1400">
                <a:cs typeface="Arial" panose="020B0604020202020204" pitchFamily="34" charset="0"/>
              </a:rPr>
              <a:pPr algn="r"/>
              <a:t>‹#›</a:t>
            </a:fld>
            <a:endParaRPr lang="en-US" sz="1400">
              <a:cs typeface="Arial" panose="020B0604020202020204" pitchFamily="34" charset="0"/>
            </a:endParaRPr>
          </a:p>
        </p:txBody>
      </p:sp>
      <p:sp>
        <p:nvSpPr>
          <p:cNvPr id="51" name="Rectangle 55"/>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52" name="Rectangle 56"/>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53" name="Rectangle 57"/>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FC00B68F-BC7D-4672-9A63-CA5EAC39243E}" type="slidenum">
              <a:rPr lang="en-US" sz="1400">
                <a:cs typeface="Arial" panose="020B0604020202020204" pitchFamily="34" charset="0"/>
              </a:rPr>
              <a:pPr algn="r"/>
              <a:t>‹#›</a:t>
            </a:fld>
            <a:endParaRPr lang="en-US" sz="1400">
              <a:cs typeface="Arial" panose="020B0604020202020204" pitchFamily="34" charset="0"/>
            </a:endParaRPr>
          </a:p>
        </p:txBody>
      </p:sp>
      <p:sp>
        <p:nvSpPr>
          <p:cNvPr id="54" name="Rectangle 58"/>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55" name="Rectangle 59"/>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56" name="Rectangle 60"/>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C93C9AEF-C041-4DE4-8A5B-338345688778}" type="slidenum">
              <a:rPr lang="en-US" sz="1400">
                <a:cs typeface="Arial" panose="020B0604020202020204" pitchFamily="34" charset="0"/>
              </a:rPr>
              <a:pPr algn="r"/>
              <a:t>‹#›</a:t>
            </a:fld>
            <a:endParaRPr lang="en-US" sz="1400">
              <a:cs typeface="Arial" panose="020B0604020202020204" pitchFamily="34" charset="0"/>
            </a:endParaRPr>
          </a:p>
        </p:txBody>
      </p:sp>
      <p:sp>
        <p:nvSpPr>
          <p:cNvPr id="57" name="Rectangle 61"/>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58" name="Rectangle 62"/>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59" name="Rectangle 63"/>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1CCC3BBA-04F8-4B21-8673-0DCEA679AF85}" type="slidenum">
              <a:rPr lang="en-US" sz="1400">
                <a:cs typeface="Arial" panose="020B0604020202020204" pitchFamily="34" charset="0"/>
              </a:rPr>
              <a:pPr algn="r"/>
              <a:t>‹#›</a:t>
            </a:fld>
            <a:endParaRPr lang="en-US" sz="1400">
              <a:cs typeface="Arial" panose="020B0604020202020204" pitchFamily="34" charset="0"/>
            </a:endParaRPr>
          </a:p>
        </p:txBody>
      </p:sp>
      <p:sp>
        <p:nvSpPr>
          <p:cNvPr id="60" name="Rectangle 64"/>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61" name="Rectangle 65"/>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62" name="Rectangle 66"/>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A50ACCB5-6B53-4142-A129-5A0B945648D0}" type="slidenum">
              <a:rPr lang="en-US" sz="1400">
                <a:cs typeface="Arial" panose="020B0604020202020204" pitchFamily="34" charset="0"/>
              </a:rPr>
              <a:pPr algn="r"/>
              <a:t>‹#›</a:t>
            </a:fld>
            <a:endParaRPr lang="en-US" sz="1400">
              <a:cs typeface="Arial" panose="020B0604020202020204" pitchFamily="34" charset="0"/>
            </a:endParaRPr>
          </a:p>
        </p:txBody>
      </p:sp>
      <p:sp>
        <p:nvSpPr>
          <p:cNvPr id="63" name="Rectangle 67"/>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64" name="Rectangle 68"/>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65" name="Rectangle 69"/>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615282AA-2BB0-4883-9F11-6E536F169F13}" type="slidenum">
              <a:rPr lang="en-US" sz="1400">
                <a:cs typeface="Arial" panose="020B0604020202020204" pitchFamily="34" charset="0"/>
              </a:rPr>
              <a:pPr algn="r"/>
              <a:t>‹#›</a:t>
            </a:fld>
            <a:endParaRPr lang="en-US" sz="1400">
              <a:cs typeface="Arial" panose="020B0604020202020204" pitchFamily="34" charset="0"/>
            </a:endParaRPr>
          </a:p>
        </p:txBody>
      </p:sp>
      <p:sp>
        <p:nvSpPr>
          <p:cNvPr id="66" name="Rectangle 70"/>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67" name="Rectangle 71"/>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68" name="Rectangle 72"/>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FAA28BD5-A2AE-4AC8-85AD-5EFE48A456AF}" type="slidenum">
              <a:rPr lang="en-US" sz="1400">
                <a:cs typeface="Arial" panose="020B0604020202020204" pitchFamily="34" charset="0"/>
              </a:rPr>
              <a:pPr algn="r"/>
              <a:t>‹#›</a:t>
            </a:fld>
            <a:endParaRPr lang="en-US" sz="1400">
              <a:cs typeface="Arial" panose="020B0604020202020204" pitchFamily="34" charset="0"/>
            </a:endParaRPr>
          </a:p>
        </p:txBody>
      </p:sp>
      <p:sp>
        <p:nvSpPr>
          <p:cNvPr id="76" name="Rectangle 80"/>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cs typeface="Arial" panose="020B0604020202020204" pitchFamily="34" charset="0"/>
              </a:rPr>
              <a:t> </a:t>
            </a:r>
          </a:p>
        </p:txBody>
      </p:sp>
      <p:sp>
        <p:nvSpPr>
          <p:cNvPr id="77" name="Rectangle 81"/>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78" name="Rectangle 82"/>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lang="en-US" sz="1400">
                <a:cs typeface="Arial" panose="020B0604020202020204" pitchFamily="34" charset="0"/>
              </a:rPr>
              <a:t> </a:t>
            </a:r>
          </a:p>
        </p:txBody>
      </p:sp>
      <p:sp>
        <p:nvSpPr>
          <p:cNvPr id="79" name="Rectangle 83"/>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cs typeface="Arial" panose="020B0604020202020204" pitchFamily="34" charset="0"/>
              </a:rPr>
              <a:t> </a:t>
            </a:r>
          </a:p>
        </p:txBody>
      </p:sp>
      <p:sp>
        <p:nvSpPr>
          <p:cNvPr id="80" name="Rectangle 84"/>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81" name="Rectangle 85"/>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sz="1400">
              <a:cs typeface="Arial" panose="020B0604020202020204" pitchFamily="34" charset="0"/>
            </a:endParaRPr>
          </a:p>
        </p:txBody>
      </p:sp>
      <p:sp>
        <p:nvSpPr>
          <p:cNvPr id="82" name="Rectangle 86"/>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cs typeface="Arial" panose="020B0604020202020204" pitchFamily="34" charset="0"/>
              </a:rPr>
              <a:t> </a:t>
            </a:r>
          </a:p>
        </p:txBody>
      </p:sp>
      <p:sp>
        <p:nvSpPr>
          <p:cNvPr id="69"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20348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C9DCF9-07C5-47C7-9895-A5E706629594}"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0541F-0911-422E-B331-63BDA0DA8795}" type="slidenum">
              <a:rPr lang="en-US" smtClean="0"/>
              <a:t>‹#›</a:t>
            </a:fld>
            <a:endParaRPr lang="en-US"/>
          </a:p>
        </p:txBody>
      </p:sp>
      <p:sp>
        <p:nvSpPr>
          <p:cNvPr id="8"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536813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C9DCF9-07C5-47C7-9895-A5E706629594}"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0541F-0911-422E-B331-63BDA0DA8795}" type="slidenum">
              <a:rPr lang="en-US" smtClean="0"/>
              <a:t>‹#›</a:t>
            </a:fld>
            <a:endParaRPr lang="en-US"/>
          </a:p>
        </p:txBody>
      </p:sp>
      <p:sp>
        <p:nvSpPr>
          <p:cNvPr id="8"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64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C9DCF9-07C5-47C7-9895-A5E706629594}" type="datetimeFigureOut">
              <a:rPr lang="en-US" smtClean="0"/>
              <a:t>7/22/2024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0541F-0911-422E-B331-63BDA0DA8795}" type="slidenum">
              <a:rPr lang="en-US" smtClean="0"/>
              <a:t>‹#›</a:t>
            </a:fld>
            <a:endParaRPr lang="en-US"/>
          </a:p>
        </p:txBody>
      </p:sp>
      <p:sp>
        <p:nvSpPr>
          <p:cNvPr id="7"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 name="Straight Connector 8"/>
          <p:cNvCxnSpPr/>
          <p:nvPr userDrawn="1"/>
        </p:nvCxnSpPr>
        <p:spPr>
          <a:xfrm flipH="1">
            <a:off x="6089561" y="508462"/>
            <a:ext cx="12879" cy="5828120"/>
          </a:xfrm>
          <a:prstGeom prst="line">
            <a:avLst/>
          </a:prstGeom>
          <a:ln w="76200">
            <a:solidFill>
              <a:srgbClr val="000099"/>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4748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2BE0BCE3-7A85-71CE-E027-A8E454AF1454}"/>
              </a:ext>
            </a:extLst>
          </p:cNvPr>
          <p:cNvSpPr txBox="1">
            <a:spLocks/>
          </p:cNvSpPr>
          <p:nvPr/>
        </p:nvSpPr>
        <p:spPr>
          <a:xfrm>
            <a:off x="706579" y="1857273"/>
            <a:ext cx="5054141" cy="3513218"/>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3600" b="1" dirty="0" smtClean="0">
                <a:latin typeface="+mn-lt"/>
                <a:cs typeface="Times New Roman" panose="02020603050405020304" pitchFamily="18" charset="0"/>
              </a:rPr>
              <a:t>COS 102:</a:t>
            </a:r>
            <a:r>
              <a:rPr lang="en-US" sz="3600" dirty="0" smtClean="0">
                <a:latin typeface="+mn-lt"/>
                <a:cs typeface="Times New Roman" panose="02020603050405020304" pitchFamily="18" charset="0"/>
              </a:rPr>
              <a:t> INTRODUCTION TO PROBLEM SOLVING </a:t>
            </a:r>
            <a:br>
              <a:rPr lang="en-US" sz="3600" dirty="0" smtClean="0">
                <a:latin typeface="+mn-lt"/>
                <a:cs typeface="Times New Roman" panose="02020603050405020304" pitchFamily="18" charset="0"/>
              </a:rPr>
            </a:br>
            <a:r>
              <a:rPr lang="en-US" sz="3600" dirty="0" smtClean="0">
                <a:latin typeface="+mn-lt"/>
                <a:cs typeface="Times New Roman" panose="02020603050405020304" pitchFamily="18" charset="0"/>
              </a:rPr>
              <a:t>(3 UNITS)</a:t>
            </a:r>
            <a:r>
              <a:rPr lang="en-US" sz="3600" dirty="0" smtClean="0">
                <a:latin typeface="Avenir Next LT Pro Light (Body)"/>
                <a:cs typeface="Times New Roman" panose="02020603050405020304" pitchFamily="18" charset="0"/>
              </a:rPr>
              <a:t/>
            </a:r>
            <a:br>
              <a:rPr lang="en-US" sz="3600" dirty="0" smtClean="0">
                <a:latin typeface="Avenir Next LT Pro Light (Body)"/>
                <a:cs typeface="Times New Roman" panose="02020603050405020304" pitchFamily="18" charset="0"/>
              </a:rPr>
            </a:br>
            <a:endParaRPr lang="en-US" sz="3600" dirty="0">
              <a:latin typeface="Avenir Next LT Pro Light (Body)"/>
            </a:endParaRPr>
          </a:p>
        </p:txBody>
      </p:sp>
      <p:sp>
        <p:nvSpPr>
          <p:cNvPr id="3" name="Text Placeholder 6">
            <a:extLst>
              <a:ext uri="{FF2B5EF4-FFF2-40B4-BE49-F238E27FC236}">
                <a16:creationId xmlns="" xmlns:a16="http://schemas.microsoft.com/office/drawing/2014/main" id="{70B4EC43-20C2-1DA5-646B-B8D26CF7D003}"/>
              </a:ext>
            </a:extLst>
          </p:cNvPr>
          <p:cNvSpPr txBox="1">
            <a:spLocks/>
          </p:cNvSpPr>
          <p:nvPr/>
        </p:nvSpPr>
        <p:spPr>
          <a:xfrm>
            <a:off x="6364503" y="1228304"/>
            <a:ext cx="5057186" cy="43412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3200" b="1" dirty="0" smtClean="0"/>
              <a:t>Module 1: </a:t>
            </a:r>
            <a:r>
              <a:rPr lang="en-US" sz="3200" dirty="0" smtClean="0"/>
              <a:t>Overview of Problem Solving</a:t>
            </a:r>
          </a:p>
          <a:p>
            <a:pPr algn="just">
              <a:lnSpc>
                <a:spcPct val="150000"/>
              </a:lnSpc>
            </a:pPr>
            <a:r>
              <a:rPr lang="en-US" sz="3200" b="1" dirty="0" smtClean="0"/>
              <a:t>Unit 1: </a:t>
            </a:r>
            <a:r>
              <a:rPr lang="en-US" sz="3200" dirty="0" smtClean="0"/>
              <a:t>Concept definition of algorithm and its trace in history</a:t>
            </a:r>
          </a:p>
          <a:p>
            <a:pPr marL="0" indent="0">
              <a:buFont typeface="Arial" panose="020B0604020202020204" pitchFamily="34" charset="0"/>
              <a:buNone/>
            </a:pPr>
            <a:endParaRPr lang="en-US" sz="3200" dirty="0"/>
          </a:p>
        </p:txBody>
      </p:sp>
    </p:spTree>
    <p:extLst>
      <p:ext uri="{BB962C8B-B14F-4D97-AF65-F5344CB8AC3E}">
        <p14:creationId xmlns:p14="http://schemas.microsoft.com/office/powerpoint/2010/main" val="546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lt">
                                    <p:tmPct val="30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iterate type="lt">
                                    <p:tmPct val="30000"/>
                                  </p:iterate>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60226" y="1029712"/>
            <a:ext cx="4992584" cy="4524315"/>
          </a:xfrm>
          <a:prstGeom prst="rect">
            <a:avLst/>
          </a:prstGeom>
        </p:spPr>
        <p:txBody>
          <a:bodyPr wrap="square">
            <a:spAutoFit/>
          </a:bodyPr>
          <a:lstStyle/>
          <a:p>
            <a:pPr>
              <a:lnSpc>
                <a:spcPct val="150000"/>
              </a:lnSpc>
            </a:pPr>
            <a:r>
              <a:rPr lang="en-US" sz="2400" dirty="0" smtClean="0"/>
              <a:t>• </a:t>
            </a:r>
            <a:r>
              <a:rPr lang="en-US" sz="2400" dirty="0"/>
              <a:t>A cooking </a:t>
            </a:r>
            <a:r>
              <a:rPr lang="en-US" sz="2400" b="1" dirty="0"/>
              <a:t>recipe booklet</a:t>
            </a:r>
          </a:p>
          <a:p>
            <a:pPr>
              <a:lnSpc>
                <a:spcPct val="150000"/>
              </a:lnSpc>
            </a:pPr>
            <a:r>
              <a:rPr lang="en-US" sz="2400" dirty="0"/>
              <a:t>• The </a:t>
            </a:r>
            <a:r>
              <a:rPr lang="en-US" sz="2400" b="1" dirty="0"/>
              <a:t>rules </a:t>
            </a:r>
            <a:r>
              <a:rPr lang="en-US" sz="2400" dirty="0"/>
              <a:t>of how to play a game</a:t>
            </a:r>
          </a:p>
          <a:p>
            <a:pPr>
              <a:lnSpc>
                <a:spcPct val="150000"/>
              </a:lnSpc>
            </a:pPr>
            <a:r>
              <a:rPr lang="en-US" sz="2400" dirty="0"/>
              <a:t>• DVD player </a:t>
            </a:r>
            <a:r>
              <a:rPr lang="en-US" sz="2400" b="1" dirty="0"/>
              <a:t>instructions</a:t>
            </a:r>
          </a:p>
          <a:p>
            <a:pPr>
              <a:lnSpc>
                <a:spcPct val="150000"/>
              </a:lnSpc>
            </a:pPr>
            <a:r>
              <a:rPr lang="en-US" sz="2400" dirty="0"/>
              <a:t>• </a:t>
            </a:r>
            <a:r>
              <a:rPr lang="en-US" sz="2400" b="1" dirty="0"/>
              <a:t>Description </a:t>
            </a:r>
            <a:r>
              <a:rPr lang="en-US" sz="2400" dirty="0"/>
              <a:t>of a martial arts </a:t>
            </a:r>
            <a:r>
              <a:rPr lang="en-US" sz="2400" dirty="0" smtClean="0"/>
              <a:t>technique</a:t>
            </a:r>
          </a:p>
          <a:p>
            <a:pPr marL="342900" indent="-342900">
              <a:lnSpc>
                <a:spcPct val="150000"/>
              </a:lnSpc>
              <a:buFont typeface="Arial" pitchFamily="34" charset="0"/>
              <a:buChar char="•"/>
            </a:pPr>
            <a:r>
              <a:rPr lang="en-US" sz="2400" b="1" dirty="0" smtClean="0"/>
              <a:t>Directional </a:t>
            </a:r>
            <a:r>
              <a:rPr lang="en-US" sz="2400" b="1" dirty="0"/>
              <a:t>maps </a:t>
            </a:r>
            <a:r>
              <a:rPr lang="en-US" sz="2400" dirty="0"/>
              <a:t>for driving from point A to B</a:t>
            </a:r>
          </a:p>
          <a:p>
            <a:pPr>
              <a:lnSpc>
                <a:spcPct val="150000"/>
              </a:lnSpc>
            </a:pPr>
            <a:r>
              <a:rPr lang="en-US" sz="2400" dirty="0"/>
              <a:t>• A car repair </a:t>
            </a:r>
            <a:r>
              <a:rPr lang="en-US" sz="2400" b="1" dirty="0"/>
              <a:t>manual</a:t>
            </a:r>
            <a:endParaRPr lang="en-US" sz="2400" dirty="0"/>
          </a:p>
        </p:txBody>
      </p:sp>
      <p:sp>
        <p:nvSpPr>
          <p:cNvPr id="3" name="Title 1">
            <a:extLst>
              <a:ext uri="{FF2B5EF4-FFF2-40B4-BE49-F238E27FC236}">
                <a16:creationId xmlns="" xmlns:a16="http://schemas.microsoft.com/office/drawing/2014/main" id="{C05D45BD-5B25-B32E-F712-18F18E7168E7}"/>
              </a:ext>
            </a:extLst>
          </p:cNvPr>
          <p:cNvSpPr txBox="1">
            <a:spLocks/>
          </p:cNvSpPr>
          <p:nvPr/>
        </p:nvSpPr>
        <p:spPr>
          <a:xfrm>
            <a:off x="921328" y="2120428"/>
            <a:ext cx="4505696" cy="266532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2800" dirty="0">
                <a:latin typeface="+mn-lt"/>
              </a:rPr>
              <a:t>Other examples of algorithms we interact with in our day to day life include </a:t>
            </a:r>
            <a:r>
              <a:rPr lang="en-US" sz="2800" dirty="0" smtClean="0">
                <a:latin typeface="+mn-lt"/>
              </a:rPr>
              <a:t>but </a:t>
            </a:r>
            <a:r>
              <a:rPr lang="en-US" sz="2800" dirty="0">
                <a:latin typeface="+mn-lt"/>
              </a:rPr>
              <a:t>not limited to the </a:t>
            </a:r>
            <a:r>
              <a:rPr lang="en-US" sz="2800" dirty="0" smtClean="0">
                <a:latin typeface="+mn-lt"/>
              </a:rPr>
              <a:t>following:</a:t>
            </a:r>
            <a:endParaRPr lang="en-US" sz="2800" dirty="0">
              <a:latin typeface="+mn-lt"/>
            </a:endParaRPr>
          </a:p>
          <a:p>
            <a:pPr>
              <a:lnSpc>
                <a:spcPct val="150000"/>
              </a:lnSpc>
            </a:pPr>
            <a:endParaRPr lang="en-US" sz="2400" dirty="0">
              <a:latin typeface="+mn-lt"/>
            </a:endParaRPr>
          </a:p>
          <a:p>
            <a:pPr>
              <a:lnSpc>
                <a:spcPct val="150000"/>
              </a:lnSpc>
            </a:pPr>
            <a:endParaRPr lang="en-ZA" sz="2400" dirty="0">
              <a:latin typeface="+mn-lt"/>
            </a:endParaRPr>
          </a:p>
        </p:txBody>
      </p:sp>
    </p:spTree>
    <p:extLst>
      <p:ext uri="{BB962C8B-B14F-4D97-AF65-F5344CB8AC3E}">
        <p14:creationId xmlns:p14="http://schemas.microsoft.com/office/powerpoint/2010/main" val="114440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6304" y="1635527"/>
            <a:ext cx="4914540" cy="5724644"/>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800" dirty="0" smtClean="0">
                <a:cs typeface="Times New Roman" panose="02020603050405020304" pitchFamily="18" charset="0"/>
              </a:rPr>
              <a:t>Demonstrate a clear understanding </a:t>
            </a:r>
            <a:r>
              <a:rPr lang="en-US" sz="2800" dirty="0">
                <a:cs typeface="Times New Roman" panose="02020603050405020304" pitchFamily="18" charset="0"/>
              </a:rPr>
              <a:t>of </a:t>
            </a:r>
            <a:r>
              <a:rPr lang="en-US" sz="2800" dirty="0" smtClean="0">
                <a:cs typeface="Times New Roman" panose="02020603050405020304" pitchFamily="18" charset="0"/>
              </a:rPr>
              <a:t>the concept of algorithm in computer science.</a:t>
            </a:r>
          </a:p>
          <a:p>
            <a:pPr marL="285750" indent="-285750">
              <a:lnSpc>
                <a:spcPct val="150000"/>
              </a:lnSpc>
              <a:buFont typeface="Wingdings" panose="05000000000000000000" pitchFamily="2" charset="2"/>
              <a:buChar char="Ø"/>
            </a:pPr>
            <a:r>
              <a:rPr lang="en-US" sz="2800" dirty="0" smtClean="0">
                <a:cs typeface="Times New Roman" panose="02020603050405020304" pitchFamily="18" charset="0"/>
              </a:rPr>
              <a:t>Demonstrate the knowledge of algorithm evolution in science</a:t>
            </a:r>
          </a:p>
          <a:p>
            <a:endParaRPr lang="en-US" sz="2400" dirty="0" smtClean="0">
              <a:cs typeface="Times New Roman" panose="02020603050405020304" pitchFamily="18" charset="0"/>
            </a:endParaRPr>
          </a:p>
          <a:p>
            <a:endParaRPr lang="en-US" sz="2400" dirty="0">
              <a:cs typeface="Times New Roman" panose="02020603050405020304" pitchFamily="18" charset="0"/>
            </a:endParaRPr>
          </a:p>
          <a:p>
            <a:endParaRPr lang="en-US" sz="2400" dirty="0"/>
          </a:p>
        </p:txBody>
      </p:sp>
      <p:sp>
        <p:nvSpPr>
          <p:cNvPr id="6" name="Rectangle 5"/>
          <p:cNvSpPr/>
          <p:nvPr/>
        </p:nvSpPr>
        <p:spPr>
          <a:xfrm>
            <a:off x="6373091" y="917212"/>
            <a:ext cx="4599709" cy="584775"/>
          </a:xfrm>
          <a:prstGeom prst="rect">
            <a:avLst/>
          </a:prstGeom>
        </p:spPr>
        <p:txBody>
          <a:bodyPr wrap="square">
            <a:spAutoFit/>
          </a:bodyPr>
          <a:lstStyle/>
          <a:p>
            <a:r>
              <a:rPr lang="en-US" sz="3200" dirty="0" smtClean="0"/>
              <a:t>What is algorithm?</a:t>
            </a:r>
            <a:endParaRPr lang="en-US" sz="3200" dirty="0"/>
          </a:p>
        </p:txBody>
      </p:sp>
      <p:sp>
        <p:nvSpPr>
          <p:cNvPr id="4" name="Rectangle 3"/>
          <p:cNvSpPr/>
          <p:nvPr/>
        </p:nvSpPr>
        <p:spPr>
          <a:xfrm>
            <a:off x="6479968" y="1782131"/>
            <a:ext cx="4920344" cy="3257174"/>
          </a:xfrm>
          <a:prstGeom prst="rect">
            <a:avLst/>
          </a:prstGeom>
        </p:spPr>
        <p:txBody>
          <a:bodyPr wrap="square">
            <a:spAutoFit/>
          </a:bodyPr>
          <a:lstStyle/>
          <a:p>
            <a:pPr>
              <a:lnSpc>
                <a:spcPct val="150000"/>
              </a:lnSpc>
            </a:pPr>
            <a:r>
              <a:rPr lang="en-US" sz="2800" dirty="0" smtClean="0">
                <a:solidFill>
                  <a:srgbClr val="FF0000"/>
                </a:solidFill>
              </a:rPr>
              <a:t>Informally,</a:t>
            </a:r>
            <a:r>
              <a:rPr lang="en-US" sz="2800" dirty="0" smtClean="0"/>
              <a:t> </a:t>
            </a:r>
            <a:r>
              <a:rPr lang="en-GB" sz="2800" dirty="0" smtClean="0"/>
              <a:t>algorithm </a:t>
            </a:r>
            <a:r>
              <a:rPr lang="en-GB" sz="2800" dirty="0"/>
              <a:t>is simply a method of solving problem which can be</a:t>
            </a:r>
            <a:br>
              <a:rPr lang="en-GB" sz="2800" dirty="0"/>
            </a:br>
            <a:r>
              <a:rPr lang="en-GB" sz="2800" dirty="0"/>
              <a:t>implemented on a computer. </a:t>
            </a:r>
            <a:br>
              <a:rPr lang="en-GB" sz="2800" dirty="0"/>
            </a:br>
            <a:endParaRPr lang="en-US" sz="2800" dirty="0"/>
          </a:p>
        </p:txBody>
      </p:sp>
      <p:sp>
        <p:nvSpPr>
          <p:cNvPr id="5" name="Rectangle 4"/>
          <p:cNvSpPr/>
          <p:nvPr/>
        </p:nvSpPr>
        <p:spPr>
          <a:xfrm>
            <a:off x="796304" y="930753"/>
            <a:ext cx="4599709" cy="584775"/>
          </a:xfrm>
          <a:prstGeom prst="rect">
            <a:avLst/>
          </a:prstGeom>
        </p:spPr>
        <p:txBody>
          <a:bodyPr wrap="square">
            <a:spAutoFit/>
          </a:bodyPr>
          <a:lstStyle/>
          <a:p>
            <a:r>
              <a:rPr lang="en-US" sz="3200" b="1" dirty="0">
                <a:cs typeface="Times New Roman" panose="02020603050405020304" pitchFamily="18" charset="0"/>
              </a:rPr>
              <a:t>Learning  </a:t>
            </a:r>
            <a:r>
              <a:rPr lang="en-US" sz="3200" b="1" dirty="0" smtClean="0">
                <a:cs typeface="Times New Roman" panose="02020603050405020304" pitchFamily="18" charset="0"/>
              </a:rPr>
              <a:t>Objectives:</a:t>
            </a:r>
            <a:endParaRPr lang="en-US" sz="3200" b="1" dirty="0">
              <a:cs typeface="Times New Roman" panose="02020603050405020304" pitchFamily="18" charset="0"/>
            </a:endParaRPr>
          </a:p>
        </p:txBody>
      </p:sp>
    </p:spTree>
    <p:extLst>
      <p:ext uri="{BB962C8B-B14F-4D97-AF65-F5344CB8AC3E}">
        <p14:creationId xmlns:p14="http://schemas.microsoft.com/office/powerpoint/2010/main" val="253760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lt">
                                    <p:tmPct val="3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lt">
                                    <p:tmPct val="30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iterate type="lt">
                                    <p:tmPct val="30000"/>
                                  </p:iterate>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iterate type="lt">
                                    <p:tmPct val="30000"/>
                                  </p:iterate>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30000"/>
                                  </p:iterate>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FBF9F0-B02C-F479-3755-F41439C1E147}"/>
              </a:ext>
            </a:extLst>
          </p:cNvPr>
          <p:cNvSpPr txBox="1">
            <a:spLocks/>
          </p:cNvSpPr>
          <p:nvPr/>
        </p:nvSpPr>
        <p:spPr>
          <a:xfrm>
            <a:off x="817416" y="977848"/>
            <a:ext cx="5192685" cy="88807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latin typeface="+mn-lt"/>
              </a:rPr>
              <a:t>Concept definition of algorithm</a:t>
            </a:r>
            <a:endParaRPr lang="en-ZA" sz="3200" dirty="0">
              <a:latin typeface="+mn-lt"/>
            </a:endParaRPr>
          </a:p>
        </p:txBody>
      </p:sp>
      <p:sp>
        <p:nvSpPr>
          <p:cNvPr id="4" name="Rectangle 3"/>
          <p:cNvSpPr/>
          <p:nvPr/>
        </p:nvSpPr>
        <p:spPr>
          <a:xfrm>
            <a:off x="817416" y="2051279"/>
            <a:ext cx="4879788" cy="2308324"/>
          </a:xfrm>
          <a:prstGeom prst="rect">
            <a:avLst/>
          </a:prstGeom>
        </p:spPr>
        <p:txBody>
          <a:bodyPr wrap="square">
            <a:spAutoFit/>
          </a:bodyPr>
          <a:lstStyle/>
          <a:p>
            <a:pPr>
              <a:lnSpc>
                <a:spcPct val="150000"/>
              </a:lnSpc>
            </a:pPr>
            <a:r>
              <a:rPr lang="en-US" sz="2400" dirty="0" smtClean="0">
                <a:cs typeface="Times New Roman" panose="02020603050405020304" pitchFamily="18" charset="0"/>
              </a:rPr>
              <a:t>The </a:t>
            </a:r>
            <a:r>
              <a:rPr lang="en-US" sz="2400" dirty="0" smtClean="0">
                <a:solidFill>
                  <a:srgbClr val="00B050"/>
                </a:solidFill>
                <a:cs typeface="Times New Roman" panose="02020603050405020304" pitchFamily="18" charset="0"/>
              </a:rPr>
              <a:t>formal</a:t>
            </a:r>
            <a:r>
              <a:rPr lang="en-US" sz="2400" dirty="0" smtClean="0">
                <a:cs typeface="Times New Roman" panose="02020603050405020304" pitchFamily="18" charset="0"/>
              </a:rPr>
              <a:t> and the most acceptable definition of algorithm outlines its characteristics.</a:t>
            </a:r>
            <a:endParaRPr lang="en-US" sz="2400" b="1" dirty="0">
              <a:cs typeface="Times New Roman" panose="02020603050405020304" pitchFamily="18" charset="0"/>
            </a:endParaRPr>
          </a:p>
          <a:p>
            <a:pPr>
              <a:lnSpc>
                <a:spcPct val="150000"/>
              </a:lnSpc>
            </a:pPr>
            <a:endParaRPr lang="en-US" sz="2400" dirty="0"/>
          </a:p>
        </p:txBody>
      </p:sp>
      <p:sp>
        <p:nvSpPr>
          <p:cNvPr id="5" name="Rectangle 4"/>
          <p:cNvSpPr/>
          <p:nvPr/>
        </p:nvSpPr>
        <p:spPr>
          <a:xfrm>
            <a:off x="6237713" y="894721"/>
            <a:ext cx="5056908" cy="2862322"/>
          </a:xfrm>
          <a:prstGeom prst="rect">
            <a:avLst/>
          </a:prstGeom>
        </p:spPr>
        <p:txBody>
          <a:bodyPr wrap="square">
            <a:spAutoFit/>
          </a:bodyPr>
          <a:lstStyle/>
          <a:p>
            <a:pPr>
              <a:lnSpc>
                <a:spcPct val="150000"/>
              </a:lnSpc>
            </a:pPr>
            <a:r>
              <a:rPr lang="en-US" sz="2400" dirty="0">
                <a:cs typeface="Times New Roman" panose="02020603050405020304" pitchFamily="18" charset="0"/>
              </a:rPr>
              <a:t>The concept </a:t>
            </a:r>
            <a:r>
              <a:rPr lang="en-US" sz="2400" dirty="0" smtClean="0">
                <a:cs typeface="Times New Roman" panose="02020603050405020304" pitchFamily="18" charset="0"/>
              </a:rPr>
              <a:t>definition of </a:t>
            </a:r>
            <a:r>
              <a:rPr lang="en-US" sz="2400" dirty="0">
                <a:cs typeface="Times New Roman" panose="02020603050405020304" pitchFamily="18" charset="0"/>
              </a:rPr>
              <a:t>algorithm has come to be accepted as: set of </a:t>
            </a:r>
            <a:r>
              <a:rPr lang="en-US" sz="2400" i="1" dirty="0">
                <a:solidFill>
                  <a:srgbClr val="00B050"/>
                </a:solidFill>
                <a:cs typeface="Times New Roman" panose="02020603050405020304" pitchFamily="18" charset="0"/>
              </a:rPr>
              <a:t>step-by-step instructions</a:t>
            </a:r>
            <a:r>
              <a:rPr lang="en-US" sz="2400" i="1" dirty="0">
                <a:cs typeface="Times New Roman" panose="02020603050405020304" pitchFamily="18" charset="0"/>
              </a:rPr>
              <a:t> </a:t>
            </a:r>
            <a:r>
              <a:rPr lang="en-US" sz="2400" dirty="0">
                <a:cs typeface="Times New Roman" panose="02020603050405020304" pitchFamily="18" charset="0"/>
              </a:rPr>
              <a:t>for solving a </a:t>
            </a:r>
            <a:r>
              <a:rPr lang="en-US" sz="2400" i="1" dirty="0">
                <a:solidFill>
                  <a:srgbClr val="00B050"/>
                </a:solidFill>
                <a:cs typeface="Times New Roman" panose="02020603050405020304" pitchFamily="18" charset="0"/>
              </a:rPr>
              <a:t>well defined problem</a:t>
            </a:r>
            <a:r>
              <a:rPr lang="en-US" sz="2400" i="1" dirty="0">
                <a:cs typeface="Times New Roman" panose="02020603050405020304" pitchFamily="18" charset="0"/>
              </a:rPr>
              <a:t> </a:t>
            </a:r>
            <a:r>
              <a:rPr lang="en-US" sz="2400" dirty="0">
                <a:cs typeface="Times New Roman" panose="02020603050405020304" pitchFamily="18" charset="0"/>
              </a:rPr>
              <a:t>which takes </a:t>
            </a:r>
            <a:r>
              <a:rPr lang="en-US" sz="2400" i="1" dirty="0">
                <a:solidFill>
                  <a:srgbClr val="00B050"/>
                </a:solidFill>
                <a:cs typeface="Times New Roman" panose="02020603050405020304" pitchFamily="18" charset="0"/>
              </a:rPr>
              <a:t>allowable inputs</a:t>
            </a:r>
            <a:r>
              <a:rPr lang="en-US" sz="2400" dirty="0">
                <a:cs typeface="Times New Roman" panose="02020603050405020304" pitchFamily="18" charset="0"/>
              </a:rPr>
              <a:t> to produce </a:t>
            </a:r>
            <a:r>
              <a:rPr lang="en-US" sz="2400" i="1" dirty="0">
                <a:solidFill>
                  <a:srgbClr val="00B050"/>
                </a:solidFill>
                <a:cs typeface="Times New Roman" panose="02020603050405020304" pitchFamily="18" charset="0"/>
              </a:rPr>
              <a:t>desired output</a:t>
            </a:r>
            <a:r>
              <a:rPr lang="en-US" sz="2400" dirty="0">
                <a:cs typeface="Times New Roman" panose="02020603050405020304" pitchFamily="18" charset="0"/>
              </a:rPr>
              <a:t>. </a:t>
            </a:r>
            <a:endParaRPr lang="en-US" sz="2400" dirty="0"/>
          </a:p>
        </p:txBody>
      </p:sp>
      <p:sp>
        <p:nvSpPr>
          <p:cNvPr id="3" name="TextBox 2"/>
          <p:cNvSpPr txBox="1"/>
          <p:nvPr/>
        </p:nvSpPr>
        <p:spPr>
          <a:xfrm>
            <a:off x="6329547" y="3757043"/>
            <a:ext cx="4965073" cy="2585323"/>
          </a:xfrm>
          <a:prstGeom prst="rect">
            <a:avLst/>
          </a:prstGeom>
          <a:noFill/>
        </p:spPr>
        <p:txBody>
          <a:bodyPr wrap="square" rtlCol="0">
            <a:spAutoFit/>
          </a:bodyPr>
          <a:lstStyle/>
          <a:p>
            <a:pPr>
              <a:lnSpc>
                <a:spcPct val="150000"/>
              </a:lnSpc>
            </a:pPr>
            <a:r>
              <a:rPr lang="en-US" sz="2400" dirty="0">
                <a:cs typeface="Times New Roman" panose="02020603050405020304" pitchFamily="18" charset="0"/>
              </a:rPr>
              <a:t>In other words, an algorithm consists of a </a:t>
            </a:r>
            <a:r>
              <a:rPr lang="en-US" sz="2400" u="sng" dirty="0">
                <a:cs typeface="Times New Roman" panose="02020603050405020304" pitchFamily="18" charset="0"/>
              </a:rPr>
              <a:t>set of unambiguous instructions </a:t>
            </a:r>
            <a:r>
              <a:rPr lang="en-US" sz="2400" dirty="0">
                <a:cs typeface="Times New Roman" panose="02020603050405020304" pitchFamily="18" charset="0"/>
              </a:rPr>
              <a:t>that take one or more </a:t>
            </a:r>
            <a:r>
              <a:rPr lang="en-US" sz="2400" u="sng" dirty="0">
                <a:cs typeface="Times New Roman" panose="02020603050405020304" pitchFamily="18" charset="0"/>
              </a:rPr>
              <a:t>acceptable inputs </a:t>
            </a:r>
            <a:r>
              <a:rPr lang="en-US" sz="2400" dirty="0">
                <a:cs typeface="Times New Roman" panose="02020603050405020304" pitchFamily="18" charset="0"/>
              </a:rPr>
              <a:t>to produce </a:t>
            </a:r>
            <a:r>
              <a:rPr lang="en-US" sz="2400" u="sng" dirty="0">
                <a:cs typeface="Times New Roman" panose="02020603050405020304" pitchFamily="18" charset="0"/>
              </a:rPr>
              <a:t>desired output</a:t>
            </a:r>
            <a:r>
              <a:rPr lang="en-US" sz="2400" dirty="0">
                <a:cs typeface="Times New Roman" panose="02020603050405020304" pitchFamily="18" charset="0"/>
              </a:rPr>
              <a:t>.</a:t>
            </a:r>
            <a:endParaRPr lang="en-US" sz="2400" dirty="0"/>
          </a:p>
          <a:p>
            <a:endParaRPr lang="en-GB" dirty="0"/>
          </a:p>
        </p:txBody>
      </p:sp>
    </p:spTree>
    <p:extLst>
      <p:ext uri="{BB962C8B-B14F-4D97-AF65-F5344CB8AC3E}">
        <p14:creationId xmlns:p14="http://schemas.microsoft.com/office/powerpoint/2010/main" val="5269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lt">
                                    <p:tmPct val="30000"/>
                                  </p:iterate>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iterate type="lt">
                                    <p:tmPct val="30000"/>
                                  </p:iterate>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2573" y="2506660"/>
            <a:ext cx="5167746" cy="2862322"/>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400" u="sng" dirty="0" smtClean="0"/>
              <a:t>Set </a:t>
            </a:r>
            <a:r>
              <a:rPr lang="en-US" sz="2400" u="sng" dirty="0"/>
              <a:t>of instructions </a:t>
            </a:r>
            <a:r>
              <a:rPr lang="en-US" sz="2400" dirty="0"/>
              <a:t>that can be followed, typically by a computer when implemented in computer </a:t>
            </a:r>
            <a:r>
              <a:rPr lang="en-US" sz="2400" dirty="0" smtClean="0"/>
              <a:t>language.</a:t>
            </a:r>
          </a:p>
          <a:p>
            <a:pPr>
              <a:lnSpc>
                <a:spcPct val="150000"/>
              </a:lnSpc>
            </a:pPr>
            <a:endParaRPr lang="en-US" sz="2400" dirty="0"/>
          </a:p>
        </p:txBody>
      </p:sp>
      <p:sp>
        <p:nvSpPr>
          <p:cNvPr id="4" name="Title 1">
            <a:extLst>
              <a:ext uri="{FF2B5EF4-FFF2-40B4-BE49-F238E27FC236}">
                <a16:creationId xmlns="" xmlns:a16="http://schemas.microsoft.com/office/drawing/2014/main" id="{C05D45BD-5B25-B32E-F712-18F18E7168E7}"/>
              </a:ext>
            </a:extLst>
          </p:cNvPr>
          <p:cNvSpPr txBox="1">
            <a:spLocks/>
          </p:cNvSpPr>
          <p:nvPr/>
        </p:nvSpPr>
        <p:spPr>
          <a:xfrm>
            <a:off x="6349775" y="2738758"/>
            <a:ext cx="3487743" cy="4345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en-US" sz="2800" dirty="0"/>
          </a:p>
        </p:txBody>
      </p:sp>
      <p:sp>
        <p:nvSpPr>
          <p:cNvPr id="6" name="Rectangle 5"/>
          <p:cNvSpPr/>
          <p:nvPr/>
        </p:nvSpPr>
        <p:spPr>
          <a:xfrm>
            <a:off x="860961" y="809592"/>
            <a:ext cx="5050971" cy="1697068"/>
          </a:xfrm>
          <a:prstGeom prst="rect">
            <a:avLst/>
          </a:prstGeom>
        </p:spPr>
        <p:txBody>
          <a:bodyPr wrap="square">
            <a:spAutoFit/>
          </a:bodyPr>
          <a:lstStyle/>
          <a:p>
            <a:pPr>
              <a:lnSpc>
                <a:spcPct val="150000"/>
              </a:lnSpc>
            </a:pPr>
            <a:r>
              <a:rPr lang="en-GB" sz="2400" dirty="0"/>
              <a:t>The concept definition of algorithm emphasize that an algorithm must consists of:</a:t>
            </a:r>
          </a:p>
        </p:txBody>
      </p:sp>
      <p:sp>
        <p:nvSpPr>
          <p:cNvPr id="7" name="Rectangle 6"/>
          <p:cNvSpPr/>
          <p:nvPr/>
        </p:nvSpPr>
        <p:spPr>
          <a:xfrm>
            <a:off x="802573" y="4780736"/>
            <a:ext cx="5050971" cy="1200329"/>
          </a:xfrm>
          <a:prstGeom prst="rect">
            <a:avLst/>
          </a:prstGeom>
        </p:spPr>
        <p:txBody>
          <a:bodyPr wrap="square">
            <a:spAutoFit/>
          </a:bodyPr>
          <a:lstStyle/>
          <a:p>
            <a:pPr marL="342900" indent="-342900">
              <a:lnSpc>
                <a:spcPct val="150000"/>
              </a:lnSpc>
              <a:buFont typeface="Wingdings" pitchFamily="2" charset="2"/>
              <a:buChar char="Ø"/>
            </a:pPr>
            <a:r>
              <a:rPr lang="en-GB" sz="2400" dirty="0"/>
              <a:t>Algorithm takes </a:t>
            </a:r>
            <a:r>
              <a:rPr lang="en-GB" sz="2400" u="sng" dirty="0"/>
              <a:t>acceptable data </a:t>
            </a:r>
            <a:r>
              <a:rPr lang="en-GB" sz="2400" dirty="0"/>
              <a:t>as input</a:t>
            </a:r>
            <a:r>
              <a:rPr lang="en-GB" sz="2400" dirty="0" smtClean="0"/>
              <a:t>.</a:t>
            </a:r>
            <a:endParaRPr lang="en-GB" sz="2400" dirty="0"/>
          </a:p>
        </p:txBody>
      </p:sp>
      <p:sp>
        <p:nvSpPr>
          <p:cNvPr id="8" name="Rectangle 7"/>
          <p:cNvSpPr/>
          <p:nvPr/>
        </p:nvSpPr>
        <p:spPr>
          <a:xfrm>
            <a:off x="6249447" y="797098"/>
            <a:ext cx="5050971" cy="2308324"/>
          </a:xfrm>
          <a:prstGeom prst="rect">
            <a:avLst/>
          </a:prstGeom>
        </p:spPr>
        <p:txBody>
          <a:bodyPr wrap="square">
            <a:spAutoFit/>
          </a:bodyPr>
          <a:lstStyle/>
          <a:p>
            <a:pPr marL="342900" indent="-342900">
              <a:lnSpc>
                <a:spcPct val="150000"/>
              </a:lnSpc>
              <a:buFont typeface="Wingdings" pitchFamily="2" charset="2"/>
              <a:buChar char="Ø"/>
            </a:pPr>
            <a:r>
              <a:rPr lang="en-GB" sz="2400" dirty="0" smtClean="0"/>
              <a:t>It </a:t>
            </a:r>
            <a:r>
              <a:rPr lang="en-GB" sz="2400" dirty="0"/>
              <a:t>produces </a:t>
            </a:r>
            <a:r>
              <a:rPr lang="en-GB" sz="2400" u="sng" dirty="0"/>
              <a:t>desired output </a:t>
            </a:r>
            <a:r>
              <a:rPr lang="en-GB" sz="2400" dirty="0"/>
              <a:t>based on the input provided. If wrong input is provided, algorithm will not give correct output</a:t>
            </a:r>
          </a:p>
        </p:txBody>
      </p:sp>
      <p:sp>
        <p:nvSpPr>
          <p:cNvPr id="9" name="TextBox 8"/>
          <p:cNvSpPr txBox="1"/>
          <p:nvPr/>
        </p:nvSpPr>
        <p:spPr>
          <a:xfrm>
            <a:off x="6249447" y="2956037"/>
            <a:ext cx="5138989" cy="3416320"/>
          </a:xfrm>
          <a:prstGeom prst="rect">
            <a:avLst/>
          </a:prstGeom>
          <a:noFill/>
        </p:spPr>
        <p:txBody>
          <a:bodyPr wrap="square" rtlCol="0">
            <a:spAutoFit/>
          </a:bodyPr>
          <a:lstStyle/>
          <a:p>
            <a:pPr marL="342900" indent="-342900">
              <a:lnSpc>
                <a:spcPct val="150000"/>
              </a:lnSpc>
              <a:buFont typeface="Wingdings" pitchFamily="2" charset="2"/>
              <a:buChar char="Ø"/>
            </a:pPr>
            <a:r>
              <a:rPr lang="en-US" sz="2400" dirty="0" smtClean="0"/>
              <a:t>The instructions </a:t>
            </a:r>
            <a:r>
              <a:rPr lang="en-US" sz="2400" dirty="0"/>
              <a:t>required to solve the problem </a:t>
            </a:r>
            <a:r>
              <a:rPr lang="en-US" sz="2400" dirty="0" smtClean="0"/>
              <a:t>should be stated </a:t>
            </a:r>
            <a:r>
              <a:rPr lang="en-US" sz="2400" u="sng" dirty="0" smtClean="0"/>
              <a:t>explicitly</a:t>
            </a:r>
            <a:r>
              <a:rPr lang="en-US" sz="2400" dirty="0" smtClean="0"/>
              <a:t>. In fact, if a problem solver cannot express the instruction clearly, the algorithm will not be useful to solve the problem. </a:t>
            </a:r>
            <a:endParaRPr lang="en-GB" sz="2400" dirty="0"/>
          </a:p>
        </p:txBody>
      </p:sp>
    </p:spTree>
    <p:extLst>
      <p:ext uri="{BB962C8B-B14F-4D97-AF65-F5344CB8AC3E}">
        <p14:creationId xmlns:p14="http://schemas.microsoft.com/office/powerpoint/2010/main" val="243769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lt">
                                    <p:tmPct val="3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30000"/>
                                  </p:iterate>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C05D45BD-5B25-B32E-F712-18F18E7168E7}"/>
              </a:ext>
            </a:extLst>
          </p:cNvPr>
          <p:cNvSpPr txBox="1">
            <a:spLocks/>
          </p:cNvSpPr>
          <p:nvPr/>
        </p:nvSpPr>
        <p:spPr>
          <a:xfrm>
            <a:off x="1242574" y="2538825"/>
            <a:ext cx="4202638" cy="13444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2800" dirty="0" smtClean="0">
                <a:latin typeface="+mn-lt"/>
              </a:rPr>
              <a:t>Simply we can depict the concept of algorithm as shown in figure 1. </a:t>
            </a:r>
            <a:endParaRPr lang="en-ZA" sz="2800" dirty="0">
              <a:latin typeface="+mn-lt"/>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5803" y="1043895"/>
            <a:ext cx="4222366" cy="4026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036355" y="5297025"/>
            <a:ext cx="4222887" cy="400110"/>
          </a:xfrm>
          <a:prstGeom prst="rect">
            <a:avLst/>
          </a:prstGeom>
          <a:noFill/>
        </p:spPr>
        <p:txBody>
          <a:bodyPr wrap="none" rtlCol="0">
            <a:spAutoFit/>
          </a:bodyPr>
          <a:lstStyle/>
          <a:p>
            <a:r>
              <a:rPr lang="en-GB" sz="2000" dirty="0" smtClean="0"/>
              <a:t>Fig. 1</a:t>
            </a:r>
            <a:r>
              <a:rPr lang="en-GB" sz="2000" dirty="0"/>
              <a:t>: Shows the Concept of </a:t>
            </a:r>
            <a:r>
              <a:rPr lang="en-GB" sz="2000" dirty="0" smtClean="0"/>
              <a:t>algorithm</a:t>
            </a:r>
            <a:endParaRPr lang="en-GB" sz="2000" dirty="0"/>
          </a:p>
        </p:txBody>
      </p:sp>
    </p:spTree>
    <p:extLst>
      <p:ext uri="{BB962C8B-B14F-4D97-AF65-F5344CB8AC3E}">
        <p14:creationId xmlns:p14="http://schemas.microsoft.com/office/powerpoint/2010/main" val="60821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wipe(left)">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3811" y="1958087"/>
            <a:ext cx="5256414" cy="4616648"/>
          </a:xfrm>
          <a:prstGeom prst="rect">
            <a:avLst/>
          </a:prstGeom>
        </p:spPr>
        <p:txBody>
          <a:bodyPr wrap="square">
            <a:spAutoFit/>
          </a:bodyPr>
          <a:lstStyle/>
          <a:p>
            <a:pPr marL="457200" indent="-457200">
              <a:lnSpc>
                <a:spcPct val="150000"/>
              </a:lnSpc>
              <a:buFont typeface="Wingdings" pitchFamily="2" charset="2"/>
              <a:buChar char="Ø"/>
            </a:pPr>
            <a:r>
              <a:rPr lang="en-US" sz="2800" dirty="0">
                <a:cs typeface="Times New Roman" panose="02020603050405020304" pitchFamily="18" charset="0"/>
              </a:rPr>
              <a:t>The term algorithm has no root meaning. </a:t>
            </a:r>
            <a:r>
              <a:rPr lang="en-US" sz="2800" dirty="0" smtClean="0">
                <a:cs typeface="Times New Roman" panose="02020603050405020304" pitchFamily="18" charset="0"/>
              </a:rPr>
              <a:t>According to </a:t>
            </a:r>
            <a:r>
              <a:rPr lang="en-US" sz="2800" dirty="0">
                <a:cs typeface="Times New Roman" panose="02020603050405020304" pitchFamily="18" charset="0"/>
              </a:rPr>
              <a:t>the American Heritage Dictionary, it is derived from the name of Muhammad ibn Musa al-</a:t>
            </a:r>
            <a:r>
              <a:rPr lang="en-US" sz="2800" dirty="0" err="1">
                <a:cs typeface="Times New Roman" panose="02020603050405020304" pitchFamily="18" charset="0"/>
              </a:rPr>
              <a:t>Khwarizm</a:t>
            </a:r>
            <a:r>
              <a:rPr lang="en-US" sz="2800" dirty="0">
                <a:cs typeface="Times New Roman" panose="02020603050405020304" pitchFamily="18" charset="0"/>
              </a:rPr>
              <a:t> (780A.D-850A.D</a:t>
            </a:r>
            <a:r>
              <a:rPr lang="en-US" sz="2800" dirty="0" smtClean="0">
                <a:cs typeface="Times New Roman" panose="02020603050405020304" pitchFamily="18" charset="0"/>
              </a:rPr>
              <a:t>). </a:t>
            </a:r>
          </a:p>
          <a:p>
            <a:pPr>
              <a:lnSpc>
                <a:spcPct val="150000"/>
              </a:lnSpc>
            </a:pPr>
            <a:endParaRPr lang="en-US" sz="2800" dirty="0">
              <a:cs typeface="Times New Roman" panose="02020603050405020304" pitchFamily="18" charset="0"/>
            </a:endParaRPr>
          </a:p>
        </p:txBody>
      </p:sp>
      <p:sp>
        <p:nvSpPr>
          <p:cNvPr id="4" name="Title 1">
            <a:extLst>
              <a:ext uri="{FF2B5EF4-FFF2-40B4-BE49-F238E27FC236}">
                <a16:creationId xmlns="" xmlns:a16="http://schemas.microsoft.com/office/drawing/2014/main" id="{C05D45BD-5B25-B32E-F712-18F18E7168E7}"/>
              </a:ext>
            </a:extLst>
          </p:cNvPr>
          <p:cNvSpPr txBox="1">
            <a:spLocks/>
          </p:cNvSpPr>
          <p:nvPr/>
        </p:nvSpPr>
        <p:spPr>
          <a:xfrm>
            <a:off x="703811" y="864404"/>
            <a:ext cx="5256414" cy="68471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latin typeface="+mn-lt"/>
              </a:rPr>
              <a:t>The trace of algorithm in </a:t>
            </a:r>
            <a:r>
              <a:rPr lang="en-US" sz="3200" dirty="0">
                <a:latin typeface="+mn-lt"/>
              </a:rPr>
              <a:t>history</a:t>
            </a:r>
            <a:endParaRPr lang="en-ZA" sz="3200" dirty="0">
              <a:latin typeface="+mn-lt"/>
            </a:endParaRPr>
          </a:p>
        </p:txBody>
      </p:sp>
      <p:sp>
        <p:nvSpPr>
          <p:cNvPr id="3" name="TextBox 2"/>
          <p:cNvSpPr txBox="1"/>
          <p:nvPr/>
        </p:nvSpPr>
        <p:spPr>
          <a:xfrm>
            <a:off x="6329549" y="985652"/>
            <a:ext cx="5201391" cy="3323987"/>
          </a:xfrm>
          <a:prstGeom prst="rect">
            <a:avLst/>
          </a:prstGeom>
          <a:noFill/>
        </p:spPr>
        <p:txBody>
          <a:bodyPr wrap="square" rtlCol="0">
            <a:spAutoFit/>
          </a:bodyPr>
          <a:lstStyle/>
          <a:p>
            <a:pPr marL="457200" indent="-457200">
              <a:lnSpc>
                <a:spcPct val="150000"/>
              </a:lnSpc>
              <a:buFont typeface="Wingdings" pitchFamily="2" charset="2"/>
              <a:buChar char="Ø"/>
            </a:pPr>
            <a:r>
              <a:rPr lang="en-US" sz="2800" dirty="0" smtClean="0">
                <a:cs typeface="Times New Roman" panose="02020603050405020304" pitchFamily="18" charset="0"/>
              </a:rPr>
              <a:t>Al-</a:t>
            </a:r>
            <a:r>
              <a:rPr lang="en-US" sz="2800" dirty="0" err="1" smtClean="0">
                <a:cs typeface="Times New Roman" panose="02020603050405020304" pitchFamily="18" charset="0"/>
              </a:rPr>
              <a:t>Khwarizm</a:t>
            </a:r>
            <a:r>
              <a:rPr lang="en-US" sz="2800" dirty="0" smtClean="0">
                <a:cs typeface="Times New Roman" panose="02020603050405020304" pitchFamily="18" charset="0"/>
              </a:rPr>
              <a:t> is a mathematician </a:t>
            </a:r>
            <a:r>
              <a:rPr lang="en-US" sz="2800" dirty="0">
                <a:cs typeface="Times New Roman" panose="02020603050405020304" pitchFamily="18" charset="0"/>
              </a:rPr>
              <a:t>whose works introduced Arabic numerals and algebraic concepts to Western mathematics. </a:t>
            </a:r>
            <a:endParaRPr lang="en-GB" sz="2800" dirty="0"/>
          </a:p>
        </p:txBody>
      </p:sp>
      <p:sp>
        <p:nvSpPr>
          <p:cNvPr id="6" name="TextBox 5"/>
          <p:cNvSpPr txBox="1"/>
          <p:nvPr/>
        </p:nvSpPr>
        <p:spPr>
          <a:xfrm>
            <a:off x="6329549" y="4309639"/>
            <a:ext cx="5201391" cy="2308324"/>
          </a:xfrm>
          <a:prstGeom prst="rect">
            <a:avLst/>
          </a:prstGeom>
          <a:noFill/>
        </p:spPr>
        <p:txBody>
          <a:bodyPr wrap="square" rtlCol="0">
            <a:spAutoFit/>
          </a:bodyPr>
          <a:lstStyle/>
          <a:p>
            <a:pPr marL="457200" indent="-457200">
              <a:lnSpc>
                <a:spcPct val="150000"/>
              </a:lnSpc>
              <a:buFont typeface="Wingdings" pitchFamily="2" charset="2"/>
              <a:buChar char="Ø"/>
            </a:pPr>
            <a:r>
              <a:rPr lang="en-US" sz="2800" dirty="0">
                <a:cs typeface="Times New Roman" panose="02020603050405020304" pitchFamily="18" charset="0"/>
              </a:rPr>
              <a:t>The word “algebra” stem from the title of his book </a:t>
            </a:r>
            <a:r>
              <a:rPr lang="en-US" sz="2800" dirty="0" err="1">
                <a:cs typeface="Times New Roman" panose="02020603050405020304" pitchFamily="18" charset="0"/>
              </a:rPr>
              <a:t>Kitab</a:t>
            </a:r>
            <a:r>
              <a:rPr lang="en-US" sz="2800" dirty="0">
                <a:cs typeface="Times New Roman" panose="02020603050405020304" pitchFamily="18" charset="0"/>
              </a:rPr>
              <a:t> al </a:t>
            </a:r>
            <a:r>
              <a:rPr lang="en-US" sz="2800" dirty="0" err="1">
                <a:cs typeface="Times New Roman" panose="02020603050405020304" pitchFamily="18" charset="0"/>
              </a:rPr>
              <a:t>jabr</a:t>
            </a:r>
            <a:r>
              <a:rPr lang="en-US" sz="2800" dirty="0">
                <a:cs typeface="Times New Roman" panose="02020603050405020304" pitchFamily="18" charset="0"/>
              </a:rPr>
              <a:t> </a:t>
            </a:r>
            <a:r>
              <a:rPr lang="en-US" sz="2800" dirty="0" err="1">
                <a:cs typeface="Times New Roman" panose="02020603050405020304" pitchFamily="18" charset="0"/>
              </a:rPr>
              <a:t>wa’l-muq’abala</a:t>
            </a:r>
            <a:r>
              <a:rPr lang="en-US" sz="2800" dirty="0">
                <a:cs typeface="Times New Roman" panose="02020603050405020304" pitchFamily="18" charset="0"/>
              </a:rPr>
              <a:t>.</a:t>
            </a:r>
            <a:endParaRPr lang="en-GB" sz="2800" dirty="0"/>
          </a:p>
          <a:p>
            <a:endParaRPr lang="en-GB" dirty="0"/>
          </a:p>
        </p:txBody>
      </p:sp>
    </p:spTree>
    <p:extLst>
      <p:ext uri="{BB962C8B-B14F-4D97-AF65-F5344CB8AC3E}">
        <p14:creationId xmlns:p14="http://schemas.microsoft.com/office/powerpoint/2010/main" val="306482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lt">
                                    <p:tmPct val="30000"/>
                                  </p:iterate>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5D45BD-5B25-B32E-F712-18F18E7168E7}"/>
              </a:ext>
            </a:extLst>
          </p:cNvPr>
          <p:cNvSpPr txBox="1">
            <a:spLocks/>
          </p:cNvSpPr>
          <p:nvPr/>
        </p:nvSpPr>
        <p:spPr>
          <a:xfrm>
            <a:off x="1033153" y="2120493"/>
            <a:ext cx="4809507" cy="242419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3200" dirty="0" smtClean="0">
                <a:latin typeface="+mn-lt"/>
              </a:rPr>
              <a:t>Let’s look at some basic application of algorithm to problems in our daily life .</a:t>
            </a:r>
            <a:endParaRPr lang="en-ZA" sz="3200" dirty="0">
              <a:latin typeface="+mn-lt"/>
            </a:endParaRPr>
          </a:p>
        </p:txBody>
      </p:sp>
      <p:sp>
        <p:nvSpPr>
          <p:cNvPr id="4" name="Rectangle 3"/>
          <p:cNvSpPr/>
          <p:nvPr/>
        </p:nvSpPr>
        <p:spPr>
          <a:xfrm>
            <a:off x="6310746" y="1555911"/>
            <a:ext cx="5189912" cy="1200329"/>
          </a:xfrm>
          <a:prstGeom prst="rect">
            <a:avLst/>
          </a:prstGeom>
        </p:spPr>
        <p:txBody>
          <a:bodyPr wrap="square">
            <a:spAutoFit/>
          </a:bodyPr>
          <a:lstStyle/>
          <a:p>
            <a:pPr marL="342900" indent="-342900">
              <a:lnSpc>
                <a:spcPct val="150000"/>
              </a:lnSpc>
              <a:buFont typeface="Wingdings" pitchFamily="2" charset="2"/>
              <a:buChar char="Ø"/>
            </a:pPr>
            <a:r>
              <a:rPr lang="en-US" sz="2400" dirty="0" smtClean="0"/>
              <a:t>Consider </a:t>
            </a:r>
            <a:r>
              <a:rPr lang="en-US" sz="2400" dirty="0"/>
              <a:t>a problem </a:t>
            </a:r>
            <a:r>
              <a:rPr lang="en-US" sz="2400" i="1" dirty="0"/>
              <a:t>to </a:t>
            </a:r>
            <a:r>
              <a:rPr lang="en-US" sz="2400" i="1" u="sng" dirty="0"/>
              <a:t>find the largest of three numbers</a:t>
            </a:r>
            <a:r>
              <a:rPr lang="en-US" sz="2400" dirty="0"/>
              <a:t>. </a:t>
            </a:r>
          </a:p>
        </p:txBody>
      </p:sp>
      <p:sp>
        <p:nvSpPr>
          <p:cNvPr id="5" name="Title 1">
            <a:extLst>
              <a:ext uri="{FF2B5EF4-FFF2-40B4-BE49-F238E27FC236}">
                <a16:creationId xmlns="" xmlns:a16="http://schemas.microsoft.com/office/drawing/2014/main" id="{C05D45BD-5B25-B32E-F712-18F18E7168E7}"/>
              </a:ext>
            </a:extLst>
          </p:cNvPr>
          <p:cNvSpPr txBox="1">
            <a:spLocks/>
          </p:cNvSpPr>
          <p:nvPr/>
        </p:nvSpPr>
        <p:spPr>
          <a:xfrm>
            <a:off x="6310746" y="872915"/>
            <a:ext cx="2515154" cy="65900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venir Next LT Pro Light (Body)"/>
              </a:rPr>
              <a:t>Problem 1</a:t>
            </a:r>
            <a:endParaRPr lang="en-ZA" sz="2800" dirty="0">
              <a:latin typeface="Avenir Next LT Pro Light (Body)"/>
            </a:endParaRPr>
          </a:p>
        </p:txBody>
      </p:sp>
      <p:sp>
        <p:nvSpPr>
          <p:cNvPr id="6" name="TextBox 5"/>
          <p:cNvSpPr txBox="1"/>
          <p:nvPr/>
        </p:nvSpPr>
        <p:spPr>
          <a:xfrm>
            <a:off x="6310746" y="5053853"/>
            <a:ext cx="4970812" cy="1200329"/>
          </a:xfrm>
          <a:prstGeom prst="rect">
            <a:avLst/>
          </a:prstGeom>
          <a:noFill/>
        </p:spPr>
        <p:txBody>
          <a:bodyPr wrap="square" rtlCol="0">
            <a:spAutoFit/>
          </a:bodyPr>
          <a:lstStyle/>
          <a:p>
            <a:pPr marL="342900" indent="-342900">
              <a:lnSpc>
                <a:spcPct val="150000"/>
              </a:lnSpc>
              <a:buFont typeface="Wingdings" pitchFamily="2" charset="2"/>
              <a:buChar char="Ø"/>
            </a:pPr>
            <a:r>
              <a:rPr lang="en-US" sz="2400" dirty="0"/>
              <a:t>Most people will </a:t>
            </a:r>
            <a:r>
              <a:rPr lang="en-US" sz="2400" dirty="0" smtClean="0"/>
              <a:t>exclaim, </a:t>
            </a:r>
            <a:r>
              <a:rPr lang="en-US" sz="2400" b="1" dirty="0"/>
              <a:t>“I just know it!”</a:t>
            </a:r>
            <a:r>
              <a:rPr lang="en-US" sz="2400" dirty="0"/>
              <a:t>.</a:t>
            </a:r>
            <a:endParaRPr lang="en-GB" sz="2400" dirty="0"/>
          </a:p>
        </p:txBody>
      </p:sp>
      <p:sp>
        <p:nvSpPr>
          <p:cNvPr id="7" name="TextBox 6"/>
          <p:cNvSpPr txBox="1"/>
          <p:nvPr/>
        </p:nvSpPr>
        <p:spPr>
          <a:xfrm>
            <a:off x="6310746" y="2758569"/>
            <a:ext cx="5189912" cy="2308324"/>
          </a:xfrm>
          <a:prstGeom prst="rect">
            <a:avLst/>
          </a:prstGeom>
          <a:noFill/>
        </p:spPr>
        <p:txBody>
          <a:bodyPr wrap="square" rtlCol="0">
            <a:spAutoFit/>
          </a:bodyPr>
          <a:lstStyle/>
          <a:p>
            <a:pPr marL="342900" indent="-342900">
              <a:lnSpc>
                <a:spcPct val="150000"/>
              </a:lnSpc>
              <a:buFont typeface="Wingdings" pitchFamily="2" charset="2"/>
              <a:buChar char="Ø"/>
            </a:pPr>
            <a:r>
              <a:rPr lang="en-US" sz="2400" dirty="0"/>
              <a:t>Almost anyone can immediately tell which is the largest, but many cannot explain the steps they followed to arrive at it.</a:t>
            </a:r>
            <a:endParaRPr lang="en-GB" sz="2400" dirty="0"/>
          </a:p>
        </p:txBody>
      </p:sp>
    </p:spTree>
    <p:extLst>
      <p:ext uri="{BB962C8B-B14F-4D97-AF65-F5344CB8AC3E}">
        <p14:creationId xmlns:p14="http://schemas.microsoft.com/office/powerpoint/2010/main" val="402191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30000"/>
                                  </p:iterate>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97087" y="1875888"/>
            <a:ext cx="5269479" cy="4524315"/>
          </a:xfrm>
          <a:prstGeom prst="rect">
            <a:avLst/>
          </a:prstGeom>
        </p:spPr>
        <p:txBody>
          <a:bodyPr wrap="square">
            <a:spAutoFit/>
          </a:bodyPr>
          <a:lstStyle/>
          <a:p>
            <a:pPr>
              <a:lnSpc>
                <a:spcPct val="150000"/>
              </a:lnSpc>
            </a:pPr>
            <a:r>
              <a:rPr lang="en-US" sz="2400" b="1" dirty="0" smtClean="0"/>
              <a:t>Step </a:t>
            </a:r>
            <a:r>
              <a:rPr lang="en-US" sz="2400" b="1" dirty="0"/>
              <a:t>1</a:t>
            </a:r>
            <a:r>
              <a:rPr lang="en-US" sz="2400" dirty="0"/>
              <a:t>: Enter the three numbers say </a:t>
            </a:r>
            <a:r>
              <a:rPr lang="en-US" sz="2400" dirty="0" err="1"/>
              <a:t>a,b,c</a:t>
            </a:r>
            <a:r>
              <a:rPr lang="en-US" sz="2400" dirty="0"/>
              <a:t>.</a:t>
            </a:r>
          </a:p>
          <a:p>
            <a:pPr>
              <a:lnSpc>
                <a:spcPct val="150000"/>
              </a:lnSpc>
            </a:pPr>
            <a:r>
              <a:rPr lang="en-US" sz="2400" b="1" dirty="0"/>
              <a:t>Step 2</a:t>
            </a:r>
            <a:r>
              <a:rPr lang="en-US" sz="2400" dirty="0"/>
              <a:t>: If a&gt;b then go to step 3 else go to step 4</a:t>
            </a:r>
          </a:p>
          <a:p>
            <a:pPr>
              <a:lnSpc>
                <a:spcPct val="150000"/>
              </a:lnSpc>
            </a:pPr>
            <a:r>
              <a:rPr lang="en-US" sz="2400" b="1" dirty="0"/>
              <a:t>Step 3</a:t>
            </a:r>
            <a:r>
              <a:rPr lang="en-US" sz="2400" dirty="0"/>
              <a:t>: If a&gt;c then a is largest go to step 5 else c is largest go to step 5</a:t>
            </a:r>
          </a:p>
          <a:p>
            <a:pPr>
              <a:lnSpc>
                <a:spcPct val="150000"/>
              </a:lnSpc>
            </a:pPr>
            <a:r>
              <a:rPr lang="en-US" sz="2400" b="1" dirty="0"/>
              <a:t>Step 4</a:t>
            </a:r>
            <a:r>
              <a:rPr lang="en-US" sz="2400" dirty="0"/>
              <a:t>: If b&gt;c then b is the largest.</a:t>
            </a:r>
          </a:p>
          <a:p>
            <a:pPr>
              <a:lnSpc>
                <a:spcPct val="150000"/>
              </a:lnSpc>
            </a:pPr>
            <a:r>
              <a:rPr lang="en-US" sz="2400" b="1" dirty="0"/>
              <a:t>Step 5</a:t>
            </a:r>
            <a:r>
              <a:rPr lang="en-US" sz="2400" dirty="0"/>
              <a:t>: </a:t>
            </a:r>
            <a:r>
              <a:rPr lang="en-US" sz="2400" dirty="0" smtClean="0"/>
              <a:t>Stop</a:t>
            </a:r>
            <a:endParaRPr lang="en-US" sz="2400" dirty="0"/>
          </a:p>
        </p:txBody>
      </p:sp>
      <p:sp>
        <p:nvSpPr>
          <p:cNvPr id="2" name="TextBox 1"/>
          <p:cNvSpPr txBox="1"/>
          <p:nvPr/>
        </p:nvSpPr>
        <p:spPr>
          <a:xfrm>
            <a:off x="712519" y="843148"/>
            <a:ext cx="5320145" cy="4247317"/>
          </a:xfrm>
          <a:prstGeom prst="rect">
            <a:avLst/>
          </a:prstGeom>
          <a:noFill/>
        </p:spPr>
        <p:txBody>
          <a:bodyPr wrap="square" rtlCol="0">
            <a:spAutoFit/>
          </a:bodyPr>
          <a:lstStyle/>
          <a:p>
            <a:pPr marL="342900" indent="-342900">
              <a:lnSpc>
                <a:spcPct val="150000"/>
              </a:lnSpc>
              <a:buFont typeface="Wingdings" pitchFamily="2" charset="2"/>
              <a:buChar char="Ø"/>
            </a:pPr>
            <a:r>
              <a:rPr lang="en-US" sz="2400" dirty="0"/>
              <a:t>However, an algorithm approach desires the steps to be clearly and unambiguously stated. This is what separate algorithm from ordinary human intuition, as human intuition is an impression that something might be the case.</a:t>
            </a:r>
          </a:p>
          <a:p>
            <a:endParaRPr lang="en-GB" dirty="0"/>
          </a:p>
        </p:txBody>
      </p:sp>
      <p:sp>
        <p:nvSpPr>
          <p:cNvPr id="7" name="TextBox 6"/>
          <p:cNvSpPr txBox="1"/>
          <p:nvPr/>
        </p:nvSpPr>
        <p:spPr>
          <a:xfrm>
            <a:off x="6297087" y="700644"/>
            <a:ext cx="4957157" cy="1569660"/>
          </a:xfrm>
          <a:prstGeom prst="rect">
            <a:avLst/>
          </a:prstGeom>
          <a:noFill/>
        </p:spPr>
        <p:txBody>
          <a:bodyPr wrap="square" rtlCol="0">
            <a:spAutoFit/>
          </a:bodyPr>
          <a:lstStyle/>
          <a:p>
            <a:pPr marL="342900" indent="-342900">
              <a:lnSpc>
                <a:spcPct val="150000"/>
              </a:lnSpc>
              <a:buFont typeface="Wingdings" pitchFamily="2" charset="2"/>
              <a:buChar char="Ø"/>
            </a:pPr>
            <a:r>
              <a:rPr lang="en-US" sz="2400" dirty="0"/>
              <a:t>The algorithm </a:t>
            </a:r>
            <a:r>
              <a:rPr lang="en-US" sz="2400" dirty="0" smtClean="0"/>
              <a:t>for solving </a:t>
            </a:r>
            <a:r>
              <a:rPr lang="en-US" sz="2400" u="sng" dirty="0" smtClean="0"/>
              <a:t>Problem 1</a:t>
            </a:r>
            <a:r>
              <a:rPr lang="en-US" sz="2400" dirty="0" smtClean="0"/>
              <a:t> is stated below</a:t>
            </a:r>
            <a:r>
              <a:rPr lang="en-US" sz="2400" dirty="0"/>
              <a:t>:</a:t>
            </a:r>
          </a:p>
          <a:p>
            <a:endParaRPr lang="en-GB" sz="2400" dirty="0"/>
          </a:p>
        </p:txBody>
      </p:sp>
    </p:spTree>
    <p:extLst>
      <p:ext uri="{BB962C8B-B14F-4D97-AF65-F5344CB8AC3E}">
        <p14:creationId xmlns:p14="http://schemas.microsoft.com/office/powerpoint/2010/main" val="12740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15645" y="785449"/>
            <a:ext cx="5108417" cy="5632311"/>
          </a:xfrm>
          <a:prstGeom prst="rect">
            <a:avLst/>
          </a:prstGeom>
        </p:spPr>
        <p:txBody>
          <a:bodyPr wrap="square">
            <a:spAutoFit/>
          </a:bodyPr>
          <a:lstStyle/>
          <a:p>
            <a:pPr>
              <a:lnSpc>
                <a:spcPct val="150000"/>
              </a:lnSpc>
            </a:pPr>
            <a:r>
              <a:rPr lang="en-US" sz="2400" b="1" dirty="0" smtClean="0"/>
              <a:t>Step 1:</a:t>
            </a:r>
            <a:r>
              <a:rPr lang="en-US" sz="2400" dirty="0" smtClean="0"/>
              <a:t> </a:t>
            </a:r>
            <a:r>
              <a:rPr lang="en-US" sz="2400" dirty="0"/>
              <a:t>n = read input from user for list of n</a:t>
            </a:r>
          </a:p>
          <a:p>
            <a:pPr>
              <a:lnSpc>
                <a:spcPct val="150000"/>
              </a:lnSpc>
            </a:pPr>
            <a:r>
              <a:rPr lang="en-US" sz="2400" b="1" dirty="0" smtClean="0"/>
              <a:t>Step 2:</a:t>
            </a:r>
            <a:r>
              <a:rPr lang="en-US" sz="2400" dirty="0" smtClean="0"/>
              <a:t> </a:t>
            </a:r>
            <a:r>
              <a:rPr lang="en-US" sz="2400" dirty="0"/>
              <a:t>sum = 0</a:t>
            </a:r>
          </a:p>
          <a:p>
            <a:pPr>
              <a:lnSpc>
                <a:spcPct val="150000"/>
              </a:lnSpc>
            </a:pPr>
            <a:r>
              <a:rPr lang="en-US" sz="2400" b="1" dirty="0" smtClean="0"/>
              <a:t>Step 3:</a:t>
            </a:r>
            <a:r>
              <a:rPr lang="en-US" sz="2400" dirty="0" smtClean="0"/>
              <a:t> </a:t>
            </a:r>
            <a:r>
              <a:rPr lang="en-US" sz="2400" dirty="0"/>
              <a:t>i = 0</a:t>
            </a:r>
          </a:p>
          <a:p>
            <a:pPr>
              <a:lnSpc>
                <a:spcPct val="150000"/>
              </a:lnSpc>
            </a:pPr>
            <a:r>
              <a:rPr lang="en-US" sz="2400" b="1" dirty="0" smtClean="0"/>
              <a:t>Step 4:</a:t>
            </a:r>
            <a:r>
              <a:rPr lang="en-US" sz="2400" dirty="0" smtClean="0"/>
              <a:t> </a:t>
            </a:r>
            <a:r>
              <a:rPr lang="en-US" sz="2400" dirty="0"/>
              <a:t>while i &lt; n {</a:t>
            </a:r>
          </a:p>
          <a:p>
            <a:pPr>
              <a:lnSpc>
                <a:spcPct val="150000"/>
              </a:lnSpc>
            </a:pPr>
            <a:r>
              <a:rPr lang="en-US" sz="2400" b="1" dirty="0" smtClean="0"/>
              <a:t>Step 5:</a:t>
            </a:r>
            <a:r>
              <a:rPr lang="en-US" sz="2400" dirty="0" smtClean="0"/>
              <a:t> </a:t>
            </a:r>
            <a:r>
              <a:rPr lang="en-US" sz="2400" dirty="0"/>
              <a:t>number = read input from user</a:t>
            </a:r>
          </a:p>
          <a:p>
            <a:pPr>
              <a:lnSpc>
                <a:spcPct val="150000"/>
              </a:lnSpc>
            </a:pPr>
            <a:r>
              <a:rPr lang="en-US" sz="2400" b="1" dirty="0" smtClean="0"/>
              <a:t>Step 6:</a:t>
            </a:r>
            <a:r>
              <a:rPr lang="en-US" sz="2400" dirty="0" smtClean="0"/>
              <a:t> </a:t>
            </a:r>
            <a:r>
              <a:rPr lang="en-US" sz="2400" dirty="0"/>
              <a:t>sum = sum + number</a:t>
            </a:r>
          </a:p>
          <a:p>
            <a:pPr>
              <a:lnSpc>
                <a:spcPct val="150000"/>
              </a:lnSpc>
            </a:pPr>
            <a:r>
              <a:rPr lang="en-US" sz="2400" b="1" dirty="0" smtClean="0"/>
              <a:t>Step 7:</a:t>
            </a:r>
            <a:r>
              <a:rPr lang="en-US" sz="2400" dirty="0" smtClean="0"/>
              <a:t> </a:t>
            </a:r>
            <a:r>
              <a:rPr lang="en-US" sz="2400" dirty="0"/>
              <a:t>i = i + 1 }</a:t>
            </a:r>
          </a:p>
          <a:p>
            <a:pPr>
              <a:lnSpc>
                <a:spcPct val="150000"/>
              </a:lnSpc>
            </a:pPr>
            <a:r>
              <a:rPr lang="en-US" sz="2400" b="1" dirty="0" smtClean="0"/>
              <a:t>Step 8:</a:t>
            </a:r>
            <a:r>
              <a:rPr lang="en-US" sz="2400" dirty="0" smtClean="0"/>
              <a:t> </a:t>
            </a:r>
            <a:r>
              <a:rPr lang="en-US" sz="2400" dirty="0"/>
              <a:t>mean = sum / n</a:t>
            </a:r>
          </a:p>
          <a:p>
            <a:pPr>
              <a:lnSpc>
                <a:spcPct val="150000"/>
              </a:lnSpc>
            </a:pPr>
            <a:endParaRPr lang="en-US" sz="2400" dirty="0"/>
          </a:p>
        </p:txBody>
      </p:sp>
      <p:sp>
        <p:nvSpPr>
          <p:cNvPr id="6" name="Title 1">
            <a:extLst>
              <a:ext uri="{FF2B5EF4-FFF2-40B4-BE49-F238E27FC236}">
                <a16:creationId xmlns="" xmlns:a16="http://schemas.microsoft.com/office/drawing/2014/main" id="{C05D45BD-5B25-B32E-F712-18F18E7168E7}"/>
              </a:ext>
            </a:extLst>
          </p:cNvPr>
          <p:cNvSpPr txBox="1">
            <a:spLocks/>
          </p:cNvSpPr>
          <p:nvPr/>
        </p:nvSpPr>
        <p:spPr>
          <a:xfrm>
            <a:off x="780644" y="783850"/>
            <a:ext cx="2515154" cy="65900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venir Next LT Pro Light (Body)"/>
              </a:rPr>
              <a:t>Problem 2</a:t>
            </a:r>
            <a:endParaRPr lang="en-ZA" sz="2800" dirty="0">
              <a:latin typeface="Avenir Next LT Pro Light (Body)"/>
            </a:endParaRPr>
          </a:p>
        </p:txBody>
      </p:sp>
      <p:sp>
        <p:nvSpPr>
          <p:cNvPr id="2" name="TextBox 1"/>
          <p:cNvSpPr txBox="1"/>
          <p:nvPr/>
        </p:nvSpPr>
        <p:spPr>
          <a:xfrm>
            <a:off x="780644" y="1442852"/>
            <a:ext cx="5014514" cy="1143070"/>
          </a:xfrm>
          <a:prstGeom prst="rect">
            <a:avLst/>
          </a:prstGeom>
          <a:noFill/>
        </p:spPr>
        <p:txBody>
          <a:bodyPr wrap="square" rtlCol="0">
            <a:spAutoFit/>
          </a:bodyPr>
          <a:lstStyle/>
          <a:p>
            <a:pPr marL="342900" indent="-342900">
              <a:lnSpc>
                <a:spcPct val="150000"/>
              </a:lnSpc>
              <a:buFont typeface="Wingdings" pitchFamily="2" charset="2"/>
              <a:buChar char="Ø"/>
            </a:pPr>
            <a:r>
              <a:rPr lang="en-US" sz="2400" dirty="0"/>
              <a:t>Finds the </a:t>
            </a:r>
            <a:r>
              <a:rPr lang="en-US" sz="2400" i="1" u="sng" dirty="0"/>
              <a:t>mean of the sum of n set of numbers</a:t>
            </a:r>
            <a:endParaRPr lang="en-GB" sz="2400" i="1" u="sng" dirty="0"/>
          </a:p>
        </p:txBody>
      </p:sp>
      <p:sp>
        <p:nvSpPr>
          <p:cNvPr id="7" name="TextBox 6"/>
          <p:cNvSpPr txBox="1"/>
          <p:nvPr/>
        </p:nvSpPr>
        <p:spPr>
          <a:xfrm>
            <a:off x="780644" y="2658481"/>
            <a:ext cx="3407728" cy="461665"/>
          </a:xfrm>
          <a:prstGeom prst="rect">
            <a:avLst/>
          </a:prstGeom>
          <a:noFill/>
        </p:spPr>
        <p:txBody>
          <a:bodyPr wrap="none" rtlCol="0">
            <a:spAutoFit/>
          </a:bodyPr>
          <a:lstStyle/>
          <a:p>
            <a:pPr marL="285750" indent="-285750">
              <a:buFont typeface="Wingdings" pitchFamily="2" charset="2"/>
              <a:buChar char="Ø"/>
            </a:pPr>
            <a:r>
              <a:rPr lang="en-US" sz="2400" dirty="0"/>
              <a:t>Input:</a:t>
            </a:r>
            <a:r>
              <a:rPr lang="en-US" sz="2400" b="1" dirty="0"/>
              <a:t> </a:t>
            </a:r>
            <a:r>
              <a:rPr lang="en-US" sz="2400" dirty="0"/>
              <a:t>n numbers </a:t>
            </a:r>
            <a:r>
              <a:rPr lang="en-US" sz="2400" dirty="0" smtClean="0"/>
              <a:t>items</a:t>
            </a:r>
            <a:endParaRPr lang="en-US" sz="2400" dirty="0"/>
          </a:p>
        </p:txBody>
      </p:sp>
      <p:sp>
        <p:nvSpPr>
          <p:cNvPr id="8" name="TextBox 7"/>
          <p:cNvSpPr txBox="1"/>
          <p:nvPr/>
        </p:nvSpPr>
        <p:spPr>
          <a:xfrm>
            <a:off x="780644" y="3120146"/>
            <a:ext cx="4868883" cy="2308324"/>
          </a:xfrm>
          <a:prstGeom prst="rect">
            <a:avLst/>
          </a:prstGeom>
          <a:noFill/>
        </p:spPr>
        <p:txBody>
          <a:bodyPr wrap="square" rtlCol="0">
            <a:spAutoFit/>
          </a:bodyPr>
          <a:lstStyle/>
          <a:p>
            <a:pPr marL="342900" indent="-342900">
              <a:lnSpc>
                <a:spcPct val="150000"/>
              </a:lnSpc>
              <a:buFont typeface="Wingdings" pitchFamily="2" charset="2"/>
              <a:buChar char="Ø"/>
            </a:pPr>
            <a:r>
              <a:rPr lang="en-US" sz="2400" dirty="0"/>
              <a:t>Output:</a:t>
            </a:r>
            <a:r>
              <a:rPr lang="en-US" sz="2400" b="1" dirty="0"/>
              <a:t> </a:t>
            </a:r>
            <a:r>
              <a:rPr lang="en-US" sz="2400" dirty="0"/>
              <a:t>The arithmetic mean of the numbers</a:t>
            </a:r>
          </a:p>
          <a:p>
            <a:pPr>
              <a:lnSpc>
                <a:spcPct val="150000"/>
              </a:lnSpc>
            </a:pPr>
            <a:endParaRPr lang="en-GB" sz="2400" dirty="0"/>
          </a:p>
          <a:p>
            <a:pPr>
              <a:lnSpc>
                <a:spcPct val="150000"/>
              </a:lnSpc>
            </a:pPr>
            <a:endParaRPr lang="en-GB" sz="2400" dirty="0"/>
          </a:p>
        </p:txBody>
      </p:sp>
      <p:sp>
        <p:nvSpPr>
          <p:cNvPr id="9" name="Title 1">
            <a:extLst>
              <a:ext uri="{FF2B5EF4-FFF2-40B4-BE49-F238E27FC236}">
                <a16:creationId xmlns="" xmlns:a16="http://schemas.microsoft.com/office/drawing/2014/main" id="{C05D45BD-5B25-B32E-F712-18F18E7168E7}"/>
              </a:ext>
            </a:extLst>
          </p:cNvPr>
          <p:cNvSpPr txBox="1">
            <a:spLocks/>
          </p:cNvSpPr>
          <p:nvPr/>
        </p:nvSpPr>
        <p:spPr>
          <a:xfrm>
            <a:off x="780644" y="4298217"/>
            <a:ext cx="5055286" cy="12127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50000"/>
              </a:lnSpc>
              <a:buFont typeface="Wingdings" pitchFamily="2" charset="2"/>
              <a:buChar char="Ø"/>
            </a:pPr>
            <a:r>
              <a:rPr lang="en-US" sz="2400" dirty="0">
                <a:latin typeface="+mn-lt"/>
              </a:rPr>
              <a:t>The algorithm for </a:t>
            </a:r>
            <a:r>
              <a:rPr lang="en-US" sz="2400" dirty="0" smtClean="0">
                <a:latin typeface="+mn-lt"/>
              </a:rPr>
              <a:t>solving </a:t>
            </a:r>
            <a:r>
              <a:rPr lang="en-US" sz="2400" u="sng" dirty="0" smtClean="0">
                <a:latin typeface="+mn-lt"/>
              </a:rPr>
              <a:t>Problem 2</a:t>
            </a:r>
            <a:r>
              <a:rPr lang="en-US" sz="2400" dirty="0" smtClean="0">
                <a:latin typeface="+mn-lt"/>
              </a:rPr>
              <a:t> </a:t>
            </a:r>
            <a:r>
              <a:rPr lang="en-US" sz="2400" dirty="0">
                <a:latin typeface="+mn-lt"/>
              </a:rPr>
              <a:t>is stated </a:t>
            </a:r>
            <a:r>
              <a:rPr lang="en-US" sz="2400" dirty="0" smtClean="0">
                <a:latin typeface="+mn-lt"/>
              </a:rPr>
              <a:t>as follows:</a:t>
            </a:r>
            <a:endParaRPr lang="en-US" sz="2400" dirty="0">
              <a:latin typeface="+mn-lt"/>
            </a:endParaRPr>
          </a:p>
          <a:p>
            <a:endParaRPr lang="en-ZA" sz="2800" dirty="0">
              <a:latin typeface="+mn-lt"/>
            </a:endParaRPr>
          </a:p>
        </p:txBody>
      </p:sp>
    </p:spTree>
    <p:extLst>
      <p:ext uri="{BB962C8B-B14F-4D97-AF65-F5344CB8AC3E}">
        <p14:creationId xmlns:p14="http://schemas.microsoft.com/office/powerpoint/2010/main" val="274693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30000"/>
                                  </p:iterate>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30000"/>
                                  </p:iterate>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p:bldP spid="7" grpId="0"/>
      <p:bldP spid="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17271</TotalTime>
  <Words>662</Words>
  <Application>Microsoft Office PowerPoint</Application>
  <PresentationFormat>Custom</PresentationFormat>
  <Paragraphs>56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MY PC</cp:lastModifiedBy>
  <cp:revision>1022</cp:revision>
  <dcterms:created xsi:type="dcterms:W3CDTF">2020-02-15T19:14:01Z</dcterms:created>
  <dcterms:modified xsi:type="dcterms:W3CDTF">2024-07-22T19:43:48Z</dcterms:modified>
</cp:coreProperties>
</file>